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jpg" ContentType="image/jp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media/image3.jpg" ContentType="image/jpeg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4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1"/>
  </p:notesMasterIdLst>
  <p:sldIdLst>
    <p:sldId id="256" r:id="rId2"/>
    <p:sldId id="257" r:id="rId3"/>
    <p:sldId id="259" r:id="rId4"/>
    <p:sldId id="263" r:id="rId5"/>
    <p:sldId id="258" r:id="rId6"/>
    <p:sldId id="260" r:id="rId7"/>
    <p:sldId id="261" r:id="rId8"/>
    <p:sldId id="262" r:id="rId9"/>
    <p:sldId id="264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9933"/>
    <a:srgbClr val="9966FF"/>
    <a:srgbClr val="0066FF"/>
    <a:srgbClr val="00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9" autoAdjust="0"/>
    <p:restoredTop sz="95522" autoAdjust="0"/>
  </p:normalViewPr>
  <p:slideViewPr>
    <p:cSldViewPr snapToGrid="0">
      <p:cViewPr varScale="1">
        <p:scale>
          <a:sx n="138" d="100"/>
          <a:sy n="138" d="100"/>
        </p:scale>
        <p:origin x="-1608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fld id="{80E64EE2-FE46-D541-8DFD-B006544E02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4427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0E64EE2-FE46-D541-8DFD-B006544E0292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701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380926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47503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101600"/>
            <a:ext cx="2133600" cy="57816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01600"/>
            <a:ext cx="6248400" cy="57816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803812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01600"/>
            <a:ext cx="7024688" cy="8318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304800" y="1095375"/>
            <a:ext cx="8534400" cy="2317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3565525"/>
            <a:ext cx="8534400" cy="2317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436353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776552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557970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95375"/>
            <a:ext cx="4191000" cy="4787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95375"/>
            <a:ext cx="4191000" cy="4787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3298611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609842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853608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1238166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3361118"/>
      </p:ext>
    </p:extLst>
  </p:cSld>
  <p:clrMapOvr>
    <a:masterClrMapping/>
  </p:clrMapOvr>
  <p:transition xmlns:p14="http://schemas.microsoft.com/office/powerpoint/2010/main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6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2729112"/>
      </p:ext>
    </p:extLst>
  </p:cSld>
  <p:clrMapOvr>
    <a:masterClrMapping/>
  </p:clrMapOvr>
  <p:transition xmlns:p14="http://schemas.microsoft.com/office/powerpoint/2010/main">
    <p:fade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095375"/>
            <a:ext cx="8534400" cy="478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1027" name="Line 4"/>
          <p:cNvSpPr>
            <a:spLocks noChangeShapeType="1"/>
          </p:cNvSpPr>
          <p:nvPr/>
        </p:nvSpPr>
        <p:spPr bwMode="auto">
          <a:xfrm>
            <a:off x="0" y="957263"/>
            <a:ext cx="9137650" cy="0"/>
          </a:xfrm>
          <a:prstGeom prst="line">
            <a:avLst/>
          </a:prstGeom>
          <a:noFill/>
          <a:ln w="12700">
            <a:solidFill>
              <a:srgbClr val="33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101600"/>
            <a:ext cx="7024688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0" tIns="44450" rIns="90487" bIns="4445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50" name="Rectangle 2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165975" y="6630988"/>
            <a:ext cx="1187450" cy="17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SzTx/>
              <a:defRPr sz="10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27"/>
          <p:cNvSpPr>
            <a:spLocks noChangeArrowheads="1"/>
          </p:cNvSpPr>
          <p:nvPr/>
        </p:nvSpPr>
        <p:spPr bwMode="auto">
          <a:xfrm>
            <a:off x="8499475" y="6630988"/>
            <a:ext cx="644525" cy="173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pPr eaLnBrk="0" hangingPunct="0"/>
            <a:r>
              <a:rPr lang="en-US" sz="1000"/>
              <a:t>Page </a:t>
            </a:r>
            <a:fld id="{702B7C6F-6004-C343-8874-EE9B8542F292}" type="slidenum">
              <a:rPr lang="en-US" sz="1000"/>
              <a:pPr eaLnBrk="0" hangingPunct="0"/>
              <a:t>‹#›</a:t>
            </a:fld>
            <a:endParaRPr lang="en-US" sz="1000"/>
          </a:p>
        </p:txBody>
      </p:sp>
      <p:sp>
        <p:nvSpPr>
          <p:cNvPr id="1031" name="Line 28"/>
          <p:cNvSpPr>
            <a:spLocks noChangeShapeType="1"/>
          </p:cNvSpPr>
          <p:nvPr/>
        </p:nvSpPr>
        <p:spPr bwMode="auto">
          <a:xfrm>
            <a:off x="8428038" y="6608763"/>
            <a:ext cx="0" cy="2000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32" name="Picture 1" descr="skygazer consult logo.2.psd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4738" y="69850"/>
            <a:ext cx="1585912" cy="83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ransition xmlns:p14="http://schemas.microsoft.com/office/powerpoint/2010/main">
    <p:fade/>
  </p:transition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1"/>
          </a:solidFill>
          <a:latin typeface="Arial" charset="0"/>
        </a:defRPr>
      </a:lvl9pPr>
    </p:titleStyle>
    <p:bodyStyle>
      <a:lvl1pPr marL="230188" indent="-230188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60000"/>
        <a:buFont typeface="Wingdings" charset="0"/>
        <a:buChar char="n"/>
        <a:defRPr sz="24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455613" indent="-223838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110000"/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2pPr>
      <a:lvl3pPr marL="679450" indent="-209550" algn="l" rtl="0" eaLnBrk="1" fontAlgn="base" hangingPunct="1">
        <a:spcBef>
          <a:spcPct val="20000"/>
        </a:spcBef>
        <a:spcAft>
          <a:spcPct val="0"/>
        </a:spcAft>
        <a:buSzPct val="50000"/>
        <a:buFont typeface="Wingdings" charset="0"/>
        <a:buChar char="l"/>
        <a:defRPr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SzPct val="110000"/>
        <a:buChar char=""/>
        <a:defRPr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»"/>
        <a:defRPr>
          <a:solidFill>
            <a:srgbClr val="0000CC"/>
          </a:solidFill>
          <a:latin typeface="Frutiger 87ExtraBlackCn" pitchFamily="34" charset="0"/>
          <a:ea typeface="ＭＳ Ｐゴシック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»"/>
        <a:defRPr>
          <a:solidFill>
            <a:srgbClr val="0000CC"/>
          </a:solidFill>
          <a:latin typeface="Frutiger 87ExtraBlackCn" pitchFamily="34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»"/>
        <a:defRPr>
          <a:solidFill>
            <a:srgbClr val="0000CC"/>
          </a:solidFill>
          <a:latin typeface="Frutiger 87ExtraBlackCn" pitchFamily="34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»"/>
        <a:defRPr>
          <a:solidFill>
            <a:srgbClr val="0000CC"/>
          </a:solidFill>
          <a:latin typeface="Frutiger 87ExtraBlackCn" pitchFamily="34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SzPct val="100000"/>
        <a:buChar char="»"/>
        <a:defRPr>
          <a:solidFill>
            <a:srgbClr val="0000CC"/>
          </a:solidFill>
          <a:latin typeface="Frutiger 87ExtraBlackCn" pitchFamily="34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Arial" charset="0"/>
              </a:rPr>
              <a:t>Requirements Relationships </a:t>
            </a:r>
            <a:r>
              <a:rPr lang="en-US" dirty="0" smtClean="0">
                <a:latin typeface="Arial" charset="0"/>
              </a:rPr>
              <a:t>Breakout Team Recommendations</a:t>
            </a:r>
            <a:br>
              <a:rPr lang="en-US" dirty="0" smtClean="0">
                <a:latin typeface="Arial" charset="0"/>
              </a:rPr>
            </a:br>
            <a:r>
              <a:rPr lang="en-US" dirty="0" smtClean="0">
                <a:latin typeface="Arial" charset="0"/>
              </a:rPr>
              <a:t/>
            </a:r>
            <a:br>
              <a:rPr lang="en-US" dirty="0" smtClean="0">
                <a:latin typeface="Arial" charset="0"/>
              </a:rPr>
            </a:br>
            <a:r>
              <a:rPr lang="en-US" dirty="0" smtClean="0">
                <a:latin typeface="Arial" charset="0"/>
              </a:rPr>
              <a:t>20161109</a:t>
            </a:r>
            <a:endParaRPr lang="en-US" dirty="0">
              <a:latin typeface="Arial" charset="0"/>
            </a:endParaRPr>
          </a:p>
        </p:txBody>
      </p:sp>
      <p:sp>
        <p:nvSpPr>
          <p:cNvPr id="2050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smtClean="0">
                <a:latin typeface="Arial" charset="0"/>
              </a:rPr>
              <a:t>Brian </a:t>
            </a:r>
            <a:r>
              <a:rPr lang="en-US" dirty="0" err="1" smtClean="0">
                <a:latin typeface="Arial" charset="0"/>
              </a:rPr>
              <a:t>Selvy</a:t>
            </a:r>
            <a:endParaRPr lang="en-US" dirty="0" smtClean="0">
              <a:latin typeface="Arial" charset="0"/>
            </a:endParaRPr>
          </a:p>
          <a:p>
            <a:pPr eaLnBrk="1" hangingPunct="1"/>
            <a:r>
              <a:rPr lang="en-US" dirty="0" smtClean="0">
                <a:latin typeface="Arial" charset="0"/>
              </a:rPr>
              <a:t>Rick Steiner</a:t>
            </a:r>
            <a:endParaRPr lang="en-US" dirty="0">
              <a:latin typeface="Arial" charset="0"/>
            </a:endParaRPr>
          </a:p>
        </p:txBody>
      </p:sp>
    </p:spTree>
  </p:cSld>
  <p:clrMapOvr>
    <a:masterClrMapping/>
  </p:clrMapOvr>
  <p:transition xmlns:p14="http://schemas.microsoft.com/office/powerpoint/2010/main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Initial 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SECM (20161013) makes a valid distinction </a:t>
            </a:r>
            <a:r>
              <a:rPr lang="en-US" dirty="0" smtClean="0"/>
              <a:t>between</a:t>
            </a:r>
          </a:p>
          <a:p>
            <a:pPr lvl="1"/>
            <a:r>
              <a:rPr lang="en-US" dirty="0" smtClean="0"/>
              <a:t>“</a:t>
            </a:r>
            <a:r>
              <a:rPr lang="en-US" i="1" dirty="0" smtClean="0"/>
              <a:t>Specification</a:t>
            </a:r>
            <a:r>
              <a:rPr lang="en-US" dirty="0" smtClean="0"/>
              <a:t>” </a:t>
            </a:r>
            <a:r>
              <a:rPr lang="en-US" dirty="0" smtClean="0"/>
              <a:t>(problem, requirement) and</a:t>
            </a:r>
          </a:p>
          <a:p>
            <a:pPr lvl="1"/>
            <a:r>
              <a:rPr lang="en-US" dirty="0" smtClean="0"/>
              <a:t>“</a:t>
            </a:r>
            <a:r>
              <a:rPr lang="en-US" i="1" dirty="0" smtClean="0"/>
              <a:t>Realization</a:t>
            </a:r>
            <a:r>
              <a:rPr lang="en-US" dirty="0" smtClean="0"/>
              <a:t>” (solution, design)</a:t>
            </a:r>
            <a:endParaRPr lang="en-US" dirty="0" smtClean="0"/>
          </a:p>
          <a:p>
            <a:r>
              <a:rPr lang="en-US" dirty="0" smtClean="0"/>
              <a:t>Requirements relationships can be thought of as being either</a:t>
            </a:r>
          </a:p>
          <a:p>
            <a:pPr lvl="1"/>
            <a:r>
              <a:rPr lang="en-US" b="1" i="1" dirty="0" smtClean="0"/>
              <a:t>within</a:t>
            </a:r>
            <a:r>
              <a:rPr lang="en-US" dirty="0" smtClean="0"/>
              <a:t> “specification”, or </a:t>
            </a:r>
          </a:p>
          <a:p>
            <a:pPr lvl="1"/>
            <a:r>
              <a:rPr lang="en-US" b="1" i="1" dirty="0" smtClean="0"/>
              <a:t>crossing</a:t>
            </a:r>
            <a:r>
              <a:rPr lang="en-US" dirty="0" smtClean="0"/>
              <a:t> “specification/realization” boundary</a:t>
            </a:r>
            <a:endParaRPr lang="en-US" dirty="0"/>
          </a:p>
        </p:txBody>
      </p:sp>
      <p:pic>
        <p:nvPicPr>
          <p:cNvPr id="4" name="Picture -1368334509.jpg" descr="-1368334509.jpg"/>
          <p:cNvPicPr preferRelativeResize="0"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22306" y="3388874"/>
            <a:ext cx="6317197" cy="3381204"/>
          </a:xfrm>
          <a:prstGeom prst="rect">
            <a:avLst/>
          </a:prstGeom>
        </p:spPr>
      </p:pic>
      <p:cxnSp>
        <p:nvCxnSpPr>
          <p:cNvPr id="9" name="Curved Connector 8"/>
          <p:cNvCxnSpPr/>
          <p:nvPr/>
        </p:nvCxnSpPr>
        <p:spPr>
          <a:xfrm rot="16200000" flipV="1">
            <a:off x="3788446" y="4143275"/>
            <a:ext cx="3379226" cy="1808082"/>
          </a:xfrm>
          <a:prstGeom prst="curvedConnector3">
            <a:avLst>
              <a:gd name="adj1" fmla="val 65287"/>
            </a:avLst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9655433"/>
      </p:ext>
    </p:extLst>
  </p:cSld>
  <p:clrMapOvr>
    <a:masterClrMapping/>
  </p:clrMapOvr>
  <p:transition xmlns:p14="http://schemas.microsoft.com/office/powerpoint/2010/main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 </a:t>
            </a:r>
            <a:r>
              <a:rPr lang="en-US" dirty="0" err="1" smtClean="0"/>
              <a:t>Hierchies</a:t>
            </a:r>
            <a:r>
              <a:rPr lang="en-US" dirty="0" smtClean="0"/>
              <a:t> “within” relationships,</a:t>
            </a:r>
            <a:br>
              <a:rPr lang="en-US" dirty="0" smtClean="0"/>
            </a:br>
            <a:r>
              <a:rPr lang="en-US" dirty="0" smtClean="0"/>
              <a:t>or not?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hierarchies exist solely </a:t>
            </a:r>
            <a:r>
              <a:rPr lang="en-US" b="1" i="1" dirty="0" smtClean="0"/>
              <a:t>“within” </a:t>
            </a:r>
            <a:r>
              <a:rPr lang="en-US" dirty="0" smtClean="0"/>
              <a:t>the Specification or Realization space </a:t>
            </a:r>
          </a:p>
          <a:p>
            <a:pPr lvl="1"/>
            <a:r>
              <a:rPr lang="en-US" b="1" i="1" dirty="0" smtClean="0"/>
              <a:t>Contain</a:t>
            </a:r>
            <a:r>
              <a:rPr lang="en-US" dirty="0" smtClean="0"/>
              <a:t> (with some exceptions, see below)</a:t>
            </a:r>
          </a:p>
          <a:p>
            <a:pPr lvl="1"/>
            <a:r>
              <a:rPr lang="en-US" b="1" i="1" dirty="0" smtClean="0"/>
              <a:t>Compose</a:t>
            </a:r>
            <a:r>
              <a:rPr lang="en-US" dirty="0" smtClean="0"/>
              <a:t> (definition/usage or part/whole); reuse of requirements</a:t>
            </a:r>
          </a:p>
          <a:p>
            <a:pPr lvl="1"/>
            <a:r>
              <a:rPr lang="en-US" b="1" i="1" dirty="0" smtClean="0"/>
              <a:t>Refine</a:t>
            </a:r>
            <a:r>
              <a:rPr lang="en-US" dirty="0" smtClean="0"/>
              <a:t> relationships should stay in the specification space</a:t>
            </a:r>
          </a:p>
          <a:p>
            <a:r>
              <a:rPr lang="en-US" dirty="0" smtClean="0"/>
              <a:t>Some hierarchies appear to exist solely in Specification space, but actually rely on Realization (</a:t>
            </a:r>
            <a:r>
              <a:rPr lang="en-US" b="1" i="1" dirty="0" smtClean="0"/>
              <a:t>“crossing”</a:t>
            </a:r>
            <a:r>
              <a:rPr lang="en-US" dirty="0" smtClean="0"/>
              <a:t>)</a:t>
            </a:r>
          </a:p>
          <a:p>
            <a:pPr lvl="1"/>
            <a:r>
              <a:rPr lang="en-US" b="1" i="1" dirty="0" smtClean="0"/>
              <a:t>Derive</a:t>
            </a:r>
            <a:r>
              <a:rPr lang="en-US" dirty="0" smtClean="0"/>
              <a:t>: derived requirements rely on solution structural or functional breakdown.  There are actually multiple relationships in play.</a:t>
            </a:r>
          </a:p>
          <a:p>
            <a:pPr lvl="1"/>
            <a:r>
              <a:rPr lang="en-US" b="1" i="1" dirty="0" smtClean="0"/>
              <a:t>Contain</a:t>
            </a:r>
            <a:r>
              <a:rPr lang="en-US" dirty="0" smtClean="0"/>
              <a:t>: The spec tree is predicated to some degree on the abstract system architecture.  It is usually a hierarchy of subsystems, thus reflecting Realization.  Again, multiple relationships involved</a:t>
            </a:r>
          </a:p>
          <a:p>
            <a:pPr lvl="1"/>
            <a:r>
              <a:rPr lang="en-US" b="1" i="1" dirty="0" smtClean="0"/>
              <a:t>Allocation</a:t>
            </a:r>
            <a:r>
              <a:rPr lang="en-US" dirty="0" smtClean="0"/>
              <a:t> of requirements to specs is similar to containment above.</a:t>
            </a:r>
          </a:p>
        </p:txBody>
      </p:sp>
    </p:spTree>
    <p:extLst>
      <p:ext uri="{BB962C8B-B14F-4D97-AF65-F5344CB8AC3E}">
        <p14:creationId xmlns:p14="http://schemas.microsoft.com/office/powerpoint/2010/main" val="3099272418"/>
      </p:ext>
    </p:extLst>
  </p:cSld>
  <p:clrMapOvr>
    <a:masterClrMapping/>
  </p:clrMapOvr>
  <p:transition xmlns:p14="http://schemas.microsoft.com/office/powerpoint/2010/main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 Composition Hierarchy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The SE concept of requirement reuse </a:t>
            </a:r>
            <a:r>
              <a:rPr lang="en-US" sz="2000" i="1" dirty="0" smtClean="0"/>
              <a:t>does not necessarily dictate ‘composition’ </a:t>
            </a:r>
            <a:r>
              <a:rPr lang="en-US" sz="2000" dirty="0" smtClean="0"/>
              <a:t>(whole/part, requirement properties) </a:t>
            </a:r>
            <a:r>
              <a:rPr lang="en-US" sz="2000" i="1" dirty="0" smtClean="0"/>
              <a:t>as the implementation</a:t>
            </a:r>
            <a:r>
              <a:rPr lang="en-US" sz="2000" dirty="0" smtClean="0"/>
              <a:t>.</a:t>
            </a:r>
          </a:p>
          <a:p>
            <a:r>
              <a:rPr lang="en-US" sz="2000" dirty="0" smtClean="0"/>
              <a:t>If composition is considered, requirement context needs to be established (RTF minutes: Austin 201409, Reston 201503), how to count </a:t>
            </a:r>
            <a:r>
              <a:rPr lang="en-US" sz="2000" dirty="0" err="1" smtClean="0"/>
              <a:t>reqts</a:t>
            </a:r>
            <a:r>
              <a:rPr lang="mr-IN" sz="2000" dirty="0" smtClean="0"/>
              <a:t>…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i="1" dirty="0" smtClean="0"/>
              <a:t>Tentative</a:t>
            </a:r>
            <a:r>
              <a:rPr lang="en-US" sz="2000" dirty="0" smtClean="0"/>
              <a:t> recommendation: if you MUST have composition, then</a:t>
            </a:r>
          </a:p>
          <a:p>
            <a:pPr lvl="1"/>
            <a:r>
              <a:rPr lang="en-US" sz="1800" dirty="0" smtClean="0"/>
              <a:t>Only </a:t>
            </a:r>
            <a:r>
              <a:rPr lang="en-US" sz="1800" dirty="0" err="1" smtClean="0"/>
              <a:t>Reqt</a:t>
            </a:r>
            <a:r>
              <a:rPr lang="en-US" sz="1800" dirty="0" smtClean="0"/>
              <a:t> </a:t>
            </a:r>
            <a:r>
              <a:rPr lang="en-US" sz="1800" dirty="0"/>
              <a:t>P</a:t>
            </a:r>
            <a:r>
              <a:rPr lang="en-US" sz="1800" dirty="0" smtClean="0"/>
              <a:t>roperties (of other model elements) establish context.</a:t>
            </a:r>
          </a:p>
          <a:p>
            <a:pPr lvl="1"/>
            <a:r>
              <a:rPr lang="en-US" sz="1800" dirty="0" err="1" smtClean="0"/>
              <a:t>Reqt</a:t>
            </a:r>
            <a:r>
              <a:rPr lang="en-US" sz="1800" dirty="0" smtClean="0"/>
              <a:t> </a:t>
            </a:r>
            <a:r>
              <a:rPr lang="en-US" sz="1800" dirty="0" err="1" smtClean="0"/>
              <a:t>Properites</a:t>
            </a:r>
            <a:r>
              <a:rPr lang="en-US" sz="1800" dirty="0" smtClean="0"/>
              <a:t> are typed by </a:t>
            </a:r>
            <a:r>
              <a:rPr lang="en-US" sz="1800" dirty="0" err="1" smtClean="0"/>
              <a:t>Reqt</a:t>
            </a:r>
            <a:r>
              <a:rPr lang="en-US" sz="1800" dirty="0" smtClean="0"/>
              <a:t> Archetypes; but Archetypes are not requirements in themselves</a:t>
            </a:r>
            <a:endParaRPr lang="en-US" sz="1800" dirty="0"/>
          </a:p>
        </p:txBody>
      </p:sp>
      <p:pic>
        <p:nvPicPr>
          <p:cNvPr id="4" name="Picture 3" descr="flipchart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3491" y="3639477"/>
            <a:ext cx="4242430" cy="253268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26834" y="6119517"/>
            <a:ext cx="880673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What to instance semantics mean to requirements?  What SE concept is supported?  </a:t>
            </a:r>
          </a:p>
          <a:p>
            <a:r>
              <a:rPr lang="en-US" sz="1800" dirty="0" smtClean="0"/>
              <a:t>Do requirement properties need slot values? What does this imply?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597742910"/>
      </p:ext>
    </p:extLst>
  </p:cSld>
  <p:clrMapOvr>
    <a:masterClrMapping/>
  </p:clrMapOvr>
  <p:transition xmlns:p14="http://schemas.microsoft.com/office/powerpoint/2010/main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Crossing Relationships</a:t>
            </a:r>
            <a:r>
              <a:rPr lang="en-US" dirty="0" smtClean="0"/>
              <a:t>: </a:t>
            </a:r>
            <a:br>
              <a:rPr lang="en-US" dirty="0" smtClean="0"/>
            </a:br>
            <a:r>
              <a:rPr lang="en-US" dirty="0" smtClean="0"/>
              <a:t>the Pachinko Ball analogy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4294967295"/>
          </p:nvPr>
        </p:nvSpPr>
        <p:spPr>
          <a:xfrm>
            <a:off x="383590" y="5423982"/>
            <a:ext cx="8534400" cy="947045"/>
          </a:xfrm>
        </p:spPr>
        <p:txBody>
          <a:bodyPr/>
          <a:lstStyle/>
          <a:p>
            <a:r>
              <a:rPr lang="en-US" sz="2000" dirty="0" smtClean="0"/>
              <a:t>Note the importance of considering </a:t>
            </a:r>
            <a:r>
              <a:rPr lang="en-US" sz="2000" b="1" i="1" dirty="0" smtClean="0"/>
              <a:t>Level of Abstraction </a:t>
            </a:r>
            <a:r>
              <a:rPr lang="en-US" sz="2000" dirty="0" smtClean="0"/>
              <a:t>as a concept</a:t>
            </a:r>
          </a:p>
          <a:p>
            <a:r>
              <a:rPr lang="en-US" sz="2000" dirty="0" smtClean="0"/>
              <a:t>Requirements specify realizations, which in turn elaborate designs</a:t>
            </a:r>
          </a:p>
          <a:p>
            <a:r>
              <a:rPr lang="en-US" sz="2000" dirty="0" smtClean="0"/>
              <a:t>These designs in turn influence the requirements at a more concrete level</a:t>
            </a:r>
            <a:endParaRPr lang="en-US" sz="20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" y="1029158"/>
            <a:ext cx="8877300" cy="407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8283060"/>
      </p:ext>
    </p:extLst>
  </p:cSld>
  <p:clrMapOvr>
    <a:masterClrMapping/>
  </p:clrMapOvr>
  <p:transition xmlns:p14="http://schemas.microsoft.com/office/powerpoint/2010/main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“Crossing” relationships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Requirements </a:t>
            </a:r>
            <a:r>
              <a:rPr lang="en-US" sz="2000" b="1" i="1" dirty="0" smtClean="0"/>
              <a:t>specify</a:t>
            </a:r>
            <a:r>
              <a:rPr lang="en-US" sz="2000" dirty="0" smtClean="0"/>
              <a:t> realizations (“</a:t>
            </a:r>
            <a:r>
              <a:rPr lang="en-US" sz="2000" dirty="0" smtClean="0">
                <a:solidFill>
                  <a:srgbClr val="008000"/>
                </a:solidFill>
              </a:rPr>
              <a:t>satisfy</a:t>
            </a:r>
            <a:r>
              <a:rPr lang="en-US" sz="2000" dirty="0" smtClean="0"/>
              <a:t>” in SysML). The SECM “</a:t>
            </a:r>
            <a:r>
              <a:rPr lang="en-US" sz="2000" dirty="0" smtClean="0">
                <a:solidFill>
                  <a:srgbClr val="008000"/>
                </a:solidFill>
              </a:rPr>
              <a:t>conforms</a:t>
            </a:r>
            <a:r>
              <a:rPr lang="en-US" sz="2000" dirty="0" smtClean="0"/>
              <a:t>” is really the same relationship applied to groups of requirements.</a:t>
            </a:r>
          </a:p>
          <a:p>
            <a:r>
              <a:rPr lang="en-US" sz="2000" dirty="0" smtClean="0"/>
              <a:t>Certain design decisions (realizations) are </a:t>
            </a:r>
            <a:r>
              <a:rPr lang="en-US" sz="2000" b="1" i="1" dirty="0" smtClean="0"/>
              <a:t>codified</a:t>
            </a:r>
            <a:r>
              <a:rPr lang="en-US" sz="2000" dirty="0" smtClean="0"/>
              <a:t> into lower level requirements.  </a:t>
            </a:r>
          </a:p>
          <a:p>
            <a:r>
              <a:rPr lang="en-US" sz="2000" b="1" i="1" dirty="0" smtClean="0"/>
              <a:t>Allocation</a:t>
            </a:r>
            <a:r>
              <a:rPr lang="en-US" sz="2000" dirty="0" smtClean="0"/>
              <a:t> of requirement property values to value properties/values</a:t>
            </a:r>
          </a:p>
          <a:p>
            <a:pPr lvl="1"/>
            <a:r>
              <a:rPr lang="en-US" sz="1800" dirty="0" smtClean="0"/>
              <a:t>Budgeting, flow-down</a:t>
            </a:r>
          </a:p>
          <a:p>
            <a:pPr lvl="1"/>
            <a:r>
              <a:rPr lang="en-US" sz="1800" dirty="0" smtClean="0"/>
              <a:t>Estimating, roll-up </a:t>
            </a:r>
          </a:p>
          <a:p>
            <a:pPr lvl="1"/>
            <a:r>
              <a:rPr lang="en-US" sz="1800" dirty="0" smtClean="0"/>
              <a:t>Property allocation could possibly be implemented as a group of value bindings</a:t>
            </a:r>
          </a:p>
          <a:p>
            <a:r>
              <a:rPr lang="en-US" sz="2000" b="1" i="1" dirty="0" smtClean="0"/>
              <a:t>Verify</a:t>
            </a:r>
            <a:r>
              <a:rPr lang="en-US" sz="2000" dirty="0" smtClean="0"/>
              <a:t>: the Verification Context is orthogonal to specification and realization, and verification relationships reach into both. </a:t>
            </a:r>
          </a:p>
          <a:p>
            <a:r>
              <a:rPr lang="en-US" sz="2000" b="1" i="1" dirty="0" smtClean="0"/>
              <a:t>Trace</a:t>
            </a:r>
            <a:r>
              <a:rPr lang="en-US" sz="2000" dirty="0" smtClean="0"/>
              <a:t>: weak concept of equivalence between model elements.  Most likely (but not necessarily) a “crossing” relationship.</a:t>
            </a:r>
          </a:p>
          <a:p>
            <a:r>
              <a:rPr lang="en-US" sz="2000" b="1" i="1" dirty="0" smtClean="0"/>
              <a:t>Rationale</a:t>
            </a:r>
            <a:r>
              <a:rPr lang="en-US" sz="2000" dirty="0" smtClean="0"/>
              <a:t>: may be redundant with specify/codify.  Might possibly be used as a “within” relationship</a:t>
            </a:r>
            <a:r>
              <a:rPr lang="mr-IN" sz="2000" dirty="0" smtClean="0"/>
              <a:t>…</a:t>
            </a:r>
            <a:r>
              <a:rPr lang="en-US" sz="2000" dirty="0" smtClean="0"/>
              <a:t> need scenario.</a:t>
            </a:r>
          </a:p>
        </p:txBody>
      </p:sp>
    </p:spTree>
    <p:extLst>
      <p:ext uri="{BB962C8B-B14F-4D97-AF65-F5344CB8AC3E}">
        <p14:creationId xmlns:p14="http://schemas.microsoft.com/office/powerpoint/2010/main" val="3326150372"/>
      </p:ext>
    </p:extLst>
  </p:cSld>
  <p:clrMapOvr>
    <a:masterClrMapping/>
  </p:clrMapOvr>
  <p:transition xmlns:p14="http://schemas.microsoft.com/office/powerpoint/2010/main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Crossing + Within Example: </a:t>
            </a:r>
            <a:br>
              <a:rPr lang="en-US" dirty="0" smtClean="0"/>
            </a:br>
            <a:r>
              <a:rPr lang="en-US" dirty="0" smtClean="0"/>
              <a:t>Requirement Derivation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700" y="1422400"/>
            <a:ext cx="8864600" cy="4000500"/>
          </a:xfrm>
          <a:prstGeom prst="rect">
            <a:avLst/>
          </a:prstGeom>
        </p:spPr>
      </p:pic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304800" y="5693027"/>
            <a:ext cx="8534400" cy="846721"/>
          </a:xfrm>
        </p:spPr>
        <p:txBody>
          <a:bodyPr/>
          <a:lstStyle/>
          <a:p>
            <a:r>
              <a:rPr lang="en-US" dirty="0" smtClean="0"/>
              <a:t>Note that 4</a:t>
            </a:r>
            <a:r>
              <a:rPr lang="en-US" baseline="0" dirty="0" smtClean="0"/>
              <a:t> relationships are required to support derivation of a single requirement.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3926325"/>
      </p:ext>
    </p:extLst>
  </p:cSld>
  <p:clrMapOvr>
    <a:masterClrMapping/>
  </p:clrMapOvr>
  <p:transition xmlns:p14="http://schemas.microsoft.com/office/powerpoint/2010/main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Recommendations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b="1" i="1" dirty="0" smtClean="0"/>
              <a:t>Compose</a:t>
            </a:r>
            <a:r>
              <a:rPr lang="en-US" sz="2000" dirty="0" smtClean="0"/>
              <a:t> is unclear.  The SE concept needs no be clarified.</a:t>
            </a:r>
          </a:p>
          <a:p>
            <a:pPr lvl="1"/>
            <a:r>
              <a:rPr lang="en-US" sz="1600" dirty="0" smtClean="0"/>
              <a:t>The restricted definition of </a:t>
            </a:r>
            <a:r>
              <a:rPr lang="en-US" sz="1600" b="1" i="1" dirty="0" smtClean="0"/>
              <a:t>Decompose</a:t>
            </a:r>
            <a:r>
              <a:rPr lang="en-US" sz="1600" dirty="0" smtClean="0"/>
              <a:t> doesn’t seem to adequately address the SE concept, as it only applies to requirement groups.</a:t>
            </a:r>
          </a:p>
          <a:p>
            <a:r>
              <a:rPr lang="en-US" sz="2000" dirty="0" smtClean="0"/>
              <a:t>(satisfy) </a:t>
            </a:r>
            <a:r>
              <a:rPr lang="en-US" sz="2000" b="1" i="1" dirty="0" smtClean="0"/>
              <a:t>Specify/Comply </a:t>
            </a:r>
            <a:r>
              <a:rPr lang="en-US" sz="2000" dirty="0" smtClean="0"/>
              <a:t>is good.  They are the same relationship.</a:t>
            </a:r>
          </a:p>
          <a:p>
            <a:pPr lvl="1"/>
            <a:r>
              <a:rPr lang="en-US" sz="1800" dirty="0" smtClean="0"/>
              <a:t>Need a complimentary relationship in the other direction: </a:t>
            </a:r>
            <a:r>
              <a:rPr lang="en-US" sz="1800" b="1" i="1" dirty="0" smtClean="0"/>
              <a:t>Codify</a:t>
            </a:r>
            <a:endParaRPr lang="en-US" sz="1800" dirty="0" smtClean="0"/>
          </a:p>
          <a:p>
            <a:r>
              <a:rPr lang="en-US" sz="2000" b="1" i="1" dirty="0" smtClean="0"/>
              <a:t>Derive</a:t>
            </a:r>
            <a:r>
              <a:rPr lang="en-US" sz="2000" dirty="0" smtClean="0"/>
              <a:t> is a multi-part relationship, dependent on Specify/Codify.</a:t>
            </a:r>
          </a:p>
          <a:p>
            <a:r>
              <a:rPr lang="en-US" sz="2000" b="1" i="1" dirty="0" smtClean="0"/>
              <a:t>Refine</a:t>
            </a:r>
            <a:r>
              <a:rPr lang="en-US" sz="2000" dirty="0" smtClean="0"/>
              <a:t> relationships must stay in the specification/problem space, otherwise they will redundant with other relationships.</a:t>
            </a:r>
          </a:p>
          <a:p>
            <a:r>
              <a:rPr lang="en-US" sz="2000" b="1" i="1" dirty="0" smtClean="0"/>
              <a:t>Verify</a:t>
            </a:r>
            <a:r>
              <a:rPr lang="en-US" sz="2000" dirty="0" smtClean="0"/>
              <a:t> (and Evaluates, etc.) also may have multi-part implications, potentially based on value bindings. </a:t>
            </a:r>
          </a:p>
          <a:p>
            <a:r>
              <a:rPr lang="en-US" sz="2000" dirty="0" err="1" smtClean="0"/>
              <a:t>Reqt</a:t>
            </a:r>
            <a:r>
              <a:rPr lang="en-US" sz="2000" dirty="0" smtClean="0"/>
              <a:t> property </a:t>
            </a:r>
            <a:r>
              <a:rPr lang="en-US" sz="2000" b="1" i="1" dirty="0" smtClean="0"/>
              <a:t>Allocation</a:t>
            </a:r>
            <a:r>
              <a:rPr lang="en-US" sz="2000" dirty="0" smtClean="0"/>
              <a:t> may also be related to (or redundant with) value bindings.</a:t>
            </a:r>
          </a:p>
          <a:p>
            <a:r>
              <a:rPr lang="en-US" sz="2000" dirty="0" smtClean="0"/>
              <a:t>The SE concept for using </a:t>
            </a:r>
            <a:r>
              <a:rPr lang="en-US" sz="2000" b="1" i="1" dirty="0" smtClean="0"/>
              <a:t>Trace</a:t>
            </a:r>
            <a:r>
              <a:rPr lang="en-US" sz="2000" dirty="0" smtClean="0"/>
              <a:t> needs to be fleshed out.  Is it simply generic linked data?</a:t>
            </a:r>
          </a:p>
          <a:p>
            <a:r>
              <a:rPr lang="en-US" sz="2000" b="1" i="1" dirty="0" smtClean="0"/>
              <a:t>Rationale</a:t>
            </a:r>
            <a:r>
              <a:rPr lang="en-US" sz="2000" dirty="0" smtClean="0"/>
              <a:t> as a relationship (instead of a comment) is unclear as a concept.  It is not unique to requirements.  </a:t>
            </a:r>
          </a:p>
          <a:p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4154619399"/>
      </p:ext>
    </p:extLst>
  </p:cSld>
  <p:clrMapOvr>
    <a:masterClrMapping/>
  </p:clrMapOvr>
  <p:transition xmlns:p14="http://schemas.microsoft.com/office/powerpoint/2010/main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Recommendations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«specification» may be a different concept than a «</a:t>
            </a:r>
            <a:r>
              <a:rPr lang="en-US" dirty="0" err="1" smtClean="0"/>
              <a:t>requirementGroup</a:t>
            </a:r>
            <a:r>
              <a:rPr lang="en-US" dirty="0" smtClean="0"/>
              <a:t>».  This should be elaborated.</a:t>
            </a:r>
          </a:p>
          <a:p>
            <a:r>
              <a:rPr lang="en-US" dirty="0" smtClean="0"/>
              <a:t>A special relationship may be needed that cross </a:t>
            </a:r>
            <a:r>
              <a:rPr lang="en-US" b="1" i="1" dirty="0" smtClean="0"/>
              <a:t>Levels of Abstraction</a:t>
            </a:r>
            <a:r>
              <a:rPr lang="en-US" dirty="0" smtClean="0"/>
              <a:t>.  Perhaps some kind of mapping.  This should be elaborated.</a:t>
            </a:r>
          </a:p>
          <a:p>
            <a:r>
              <a:rPr lang="en-US" dirty="0" smtClean="0"/>
              <a:t>If requirements can be hierarchical, then the same relationships that apply to requirements can be applied to groups of requirements.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3066911"/>
      </p:ext>
    </p:extLst>
  </p:cSld>
  <p:clrMapOvr>
    <a:masterClrMapping/>
  </p:clrMapOvr>
  <p:transition xmlns:p14="http://schemas.microsoft.com/office/powerpoint/2010/main">
    <p:fade/>
  </p:transition>
</p:sld>
</file>

<file path=ppt/theme/theme1.xml><?xml version="1.0" encoding="utf-8"?>
<a:theme xmlns:a="http://schemas.openxmlformats.org/drawingml/2006/main" name="Skygazer">
  <a:themeElements>
    <a:clrScheme name="1_rayppt03 1">
      <a:dk1>
        <a:srgbClr val="000000"/>
      </a:dk1>
      <a:lt1>
        <a:srgbClr val="FFFFFF"/>
      </a:lt1>
      <a:dk2>
        <a:srgbClr val="000000"/>
      </a:dk2>
      <a:lt2>
        <a:srgbClr val="AC9F89"/>
      </a:lt2>
      <a:accent1>
        <a:srgbClr val="95A289"/>
      </a:accent1>
      <a:accent2>
        <a:srgbClr val="DAD9AD"/>
      </a:accent2>
      <a:accent3>
        <a:srgbClr val="FFFFFF"/>
      </a:accent3>
      <a:accent4>
        <a:srgbClr val="000000"/>
      </a:accent4>
      <a:accent5>
        <a:srgbClr val="C8CEC4"/>
      </a:accent5>
      <a:accent6>
        <a:srgbClr val="C5C49C"/>
      </a:accent6>
      <a:hlink>
        <a:srgbClr val="7C96A1"/>
      </a:hlink>
      <a:folHlink>
        <a:srgbClr val="CE1126"/>
      </a:folHlink>
    </a:clrScheme>
    <a:fontScheme name="1_rayppt03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rayppt03 1">
        <a:dk1>
          <a:srgbClr val="000000"/>
        </a:dk1>
        <a:lt1>
          <a:srgbClr val="FFFFFF"/>
        </a:lt1>
        <a:dk2>
          <a:srgbClr val="000000"/>
        </a:dk2>
        <a:lt2>
          <a:srgbClr val="AC9F89"/>
        </a:lt2>
        <a:accent1>
          <a:srgbClr val="95A289"/>
        </a:accent1>
        <a:accent2>
          <a:srgbClr val="DAD9AD"/>
        </a:accent2>
        <a:accent3>
          <a:srgbClr val="FFFFFF"/>
        </a:accent3>
        <a:accent4>
          <a:srgbClr val="000000"/>
        </a:accent4>
        <a:accent5>
          <a:srgbClr val="C8CEC4"/>
        </a:accent5>
        <a:accent6>
          <a:srgbClr val="C5C49C"/>
        </a:accent6>
        <a:hlink>
          <a:srgbClr val="7C96A1"/>
        </a:hlink>
        <a:folHlink>
          <a:srgbClr val="CE112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Skygazer.pot</Template>
  <TotalTime>2422</TotalTime>
  <Words>716</Words>
  <Application>Microsoft Macintosh PowerPoint</Application>
  <PresentationFormat>On-screen Show (4:3)</PresentationFormat>
  <Paragraphs>58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Skygazer</vt:lpstr>
      <vt:lpstr>Requirements Relationships Breakout Team Recommendations  20161109</vt:lpstr>
      <vt:lpstr>Initial Approach</vt:lpstr>
      <vt:lpstr>Are Hierchies “within” relationships, or not?</vt:lpstr>
      <vt:lpstr>Requirement Composition Hierarchy</vt:lpstr>
      <vt:lpstr>Crossing Relationships:  the Pachinko Ball analogy</vt:lpstr>
      <vt:lpstr>“Crossing” relationships </vt:lpstr>
      <vt:lpstr>Crossing + Within Example:  Requirement Derivation</vt:lpstr>
      <vt:lpstr>Recommendations (1)</vt:lpstr>
      <vt:lpstr>Recommendations (2)</vt:lpstr>
    </vt:vector>
  </TitlesOfParts>
  <Manager/>
  <Company>Raytheon Company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Requirements Relationships Breakout 20161109</dc:title>
  <dc:subject/>
  <dc:creator>Rick Steiner</dc:creator>
  <cp:keywords/>
  <dc:description/>
  <cp:lastModifiedBy>Rick Steiner</cp:lastModifiedBy>
  <cp:revision>67</cp:revision>
  <dcterms:created xsi:type="dcterms:W3CDTF">2010-06-11T00:22:51Z</dcterms:created>
  <dcterms:modified xsi:type="dcterms:W3CDTF">2016-11-09T05:14:38Z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qminfo">
    <vt:i4>3</vt:i4>
  </property>
  <property fmtid="{D5CDD505-2E9C-101B-9397-08002B2CF9AE}" pid="3" name="lqmsess">
    <vt:lpwstr>d4d4cbf7-5f5f-4b6d-bc65-f95766d970bc</vt:lpwstr>
  </property>
</Properties>
</file>