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393" r:id="rId3"/>
    <p:sldId id="401" r:id="rId4"/>
    <p:sldId id="402" r:id="rId5"/>
    <p:sldId id="400" r:id="rId6"/>
    <p:sldId id="387" r:id="rId7"/>
    <p:sldId id="392" r:id="rId8"/>
    <p:sldId id="388" r:id="rId9"/>
    <p:sldId id="389" r:id="rId10"/>
    <p:sldId id="403" r:id="rId11"/>
    <p:sldId id="404" r:id="rId12"/>
    <p:sldId id="303" r:id="rId13"/>
  </p:sldIdLst>
  <p:sldSz cx="9144000" cy="6858000" type="screen4x3"/>
  <p:notesSz cx="6850063" cy="99837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we Kaufmann" initials="U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517A"/>
    <a:srgbClr val="E46C0A"/>
    <a:srgbClr val="376092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0484" autoAdjust="0"/>
    <p:restoredTop sz="90498" autoAdjust="0"/>
  </p:normalViewPr>
  <p:slideViewPr>
    <p:cSldViewPr showGuides="1">
      <p:cViewPr varScale="1">
        <p:scale>
          <a:sx n="105" d="100"/>
          <a:sy n="105" d="100"/>
        </p:scale>
        <p:origin x="-366" y="-96"/>
      </p:cViewPr>
      <p:guideLst>
        <p:guide orient="horz" pos="3748"/>
        <p:guide orient="horz" pos="3294"/>
        <p:guide pos="2880"/>
        <p:guide pos="295"/>
        <p:guide pos="3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68360" cy="499190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0118" y="0"/>
            <a:ext cx="2968360" cy="499190"/>
          </a:xfrm>
          <a:prstGeom prst="rect">
            <a:avLst/>
          </a:prstGeom>
        </p:spPr>
        <p:txBody>
          <a:bodyPr vert="horz" lIns="91915" tIns="45958" rIns="91915" bIns="45958" rtlCol="0"/>
          <a:lstStyle>
            <a:lvl1pPr algn="r">
              <a:defRPr sz="1200"/>
            </a:lvl1pPr>
          </a:lstStyle>
          <a:p>
            <a:fld id="{45A52464-8B95-4CD8-B8AB-FBCB0A9DFB9B}" type="datetimeFigureOut">
              <a:rPr lang="de-DE" smtClean="0"/>
              <a:pPr/>
              <a:t>22.04.2014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9300"/>
            <a:ext cx="4987925" cy="37417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15" tIns="45958" rIns="91915" bIns="4595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007" y="4742300"/>
            <a:ext cx="5480050" cy="4492704"/>
          </a:xfrm>
          <a:prstGeom prst="rect">
            <a:avLst/>
          </a:prstGeom>
        </p:spPr>
        <p:txBody>
          <a:bodyPr vert="horz" lIns="91915" tIns="45958" rIns="91915" bIns="45958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482866"/>
            <a:ext cx="2968360" cy="499190"/>
          </a:xfrm>
          <a:prstGeom prst="rect">
            <a:avLst/>
          </a:prstGeom>
        </p:spPr>
        <p:txBody>
          <a:bodyPr vert="horz" lIns="91915" tIns="45958" rIns="91915" bIns="45958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0118" y="9482866"/>
            <a:ext cx="2968360" cy="499190"/>
          </a:xfrm>
          <a:prstGeom prst="rect">
            <a:avLst/>
          </a:prstGeom>
        </p:spPr>
        <p:txBody>
          <a:bodyPr vert="horz" lIns="91915" tIns="45958" rIns="91915" bIns="45958" rtlCol="0" anchor="b"/>
          <a:lstStyle>
            <a:lvl1pPr algn="r">
              <a:defRPr sz="1200"/>
            </a:lvl1pPr>
          </a:lstStyle>
          <a:p>
            <a:fld id="{B3D57BDF-4523-485D-B986-F98AB6067A6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545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F7B23D-5C62-4BEA-BD29-0D7319B8E29D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6039" tIns="48020" rIns="96039" bIns="48020"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1285860"/>
            <a:ext cx="9144000" cy="2000264"/>
          </a:xfrm>
          <a:prstGeom prst="rect">
            <a:avLst/>
          </a:prstGeom>
          <a:solidFill>
            <a:srgbClr val="376092"/>
          </a:solidFill>
          <a:ln w="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0" y="1285860"/>
            <a:ext cx="9144000" cy="2000264"/>
          </a:xfrm>
        </p:spPr>
        <p:txBody>
          <a:bodyPr>
            <a:normAutofit/>
          </a:bodyPr>
          <a:lstStyle>
            <a:lvl1pPr marL="357188" indent="0">
              <a:defRPr sz="3000">
                <a:solidFill>
                  <a:schemeClr val="bg1"/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349441" y="5357826"/>
            <a:ext cx="4532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/>
              <a:t>Uwe Kaufmann</a:t>
            </a:r>
          </a:p>
        </p:txBody>
      </p:sp>
      <p:pic>
        <p:nvPicPr>
          <p:cNvPr id="1026" name="Picture 2" descr="D:\ModelAlchemy\Logos\Logo_New.t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9057" y="6094449"/>
            <a:ext cx="2446372" cy="58702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928670"/>
            <a:ext cx="2057400" cy="5164155"/>
          </a:xfrm>
        </p:spPr>
        <p:txBody>
          <a:bodyPr vert="eaVert"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28670"/>
            <a:ext cx="6019800" cy="516415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5442" y="426059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35442" y="276040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033446"/>
            <a:ext cx="4038600" cy="50593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033446"/>
            <a:ext cx="4038600" cy="50593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8646" y="1000109"/>
            <a:ext cx="4040188" cy="8572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68646" y="1928802"/>
            <a:ext cx="4040188" cy="4197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556471" y="1000109"/>
            <a:ext cx="4041775" cy="8572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556471" y="1928802"/>
            <a:ext cx="4041775" cy="4197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10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Fußzeilenplatzhalter 9"/>
          <p:cNvSpPr>
            <a:spLocks noGrp="1"/>
          </p:cNvSpPr>
          <p:nvPr>
            <p:ph type="ftr" sz="quarter" idx="11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58584" y="71414"/>
            <a:ext cx="8247091" cy="582711"/>
          </a:xfr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93932" y="1000108"/>
            <a:ext cx="5092867" cy="51260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000108"/>
            <a:ext cx="3008313" cy="51260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8313" y="4844108"/>
            <a:ext cx="8247091" cy="52322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468313" y="928669"/>
            <a:ext cx="8247091" cy="37989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68313" y="5429128"/>
            <a:ext cx="8247091" cy="7430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>
          <a:xfrm>
            <a:off x="354692" y="6286521"/>
            <a:ext cx="2376494" cy="4286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57158" y="54864"/>
            <a:ext cx="8229600" cy="714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6300" y="972676"/>
            <a:ext cx="8229600" cy="50927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9376" y="6301486"/>
            <a:ext cx="571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7F6C7586-C5FD-4D8B-9E71-236C1CF84B09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3" name="Gerade Verbindung 12"/>
          <p:cNvCxnSpPr/>
          <p:nvPr/>
        </p:nvCxnSpPr>
        <p:spPr>
          <a:xfrm>
            <a:off x="7398" y="6143644"/>
            <a:ext cx="9144000" cy="0"/>
          </a:xfrm>
          <a:prstGeom prst="line">
            <a:avLst/>
          </a:prstGeom>
          <a:ln w="28575">
            <a:solidFill>
              <a:srgbClr val="E46C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-32" y="785794"/>
            <a:ext cx="9144000" cy="0"/>
          </a:xfrm>
          <a:prstGeom prst="line">
            <a:avLst/>
          </a:prstGeom>
          <a:ln w="28575">
            <a:solidFill>
              <a:srgbClr val="E46C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361620" y="6203988"/>
            <a:ext cx="1420582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900" dirty="0" smtClean="0"/>
              <a:t>Uwe Kaufmann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dirty="0" smtClean="0"/>
              <a:t>ModelAlchemy</a:t>
            </a:r>
            <a:r>
              <a:rPr lang="de-DE" sz="900" baseline="0" dirty="0" smtClean="0"/>
              <a:t> Consulting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900" baseline="0" dirty="0" smtClean="0"/>
              <a:t>2014</a:t>
            </a:r>
            <a:endParaRPr lang="de-DE" sz="900" dirty="0"/>
          </a:p>
        </p:txBody>
      </p:sp>
      <p:pic>
        <p:nvPicPr>
          <p:cNvPr id="10" name="Picture 2" descr="D:\ModelAlchemy\Logos\Logo_New.tif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38454" y="6201167"/>
            <a:ext cx="2446372" cy="587029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SysML</a:t>
            </a:r>
            <a:r>
              <a:rPr lang="de-DE" dirty="0" smtClean="0"/>
              <a:t> </a:t>
            </a:r>
            <a:r>
              <a:rPr lang="de-DE" dirty="0" err="1" smtClean="0"/>
              <a:t>adoption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58236" y="3789040"/>
            <a:ext cx="64460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dirty="0" smtClean="0"/>
              <a:t>OMG </a:t>
            </a:r>
            <a:r>
              <a:rPr lang="de-DE" sz="2800" b="1" dirty="0" err="1" smtClean="0"/>
              <a:t>SysML</a:t>
            </a:r>
            <a:r>
              <a:rPr lang="de-DE" sz="2800" b="1" dirty="0" smtClean="0"/>
              <a:t> Roadmap WG</a:t>
            </a:r>
          </a:p>
          <a:p>
            <a:r>
              <a:rPr lang="de-DE" sz="2800" b="1" dirty="0" smtClean="0"/>
              <a:t>2014-04-22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Roadmap </a:t>
            </a:r>
            <a:r>
              <a:rPr lang="de-DE" dirty="0" err="1" smtClean="0"/>
              <a:t>contribution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2743066C-536F-4593-BCFF-444029676756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71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Next </a:t>
            </a:r>
            <a:r>
              <a:rPr lang="de-DE" dirty="0" err="1" smtClean="0"/>
              <a:t>steps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e-DE" dirty="0" err="1" smtClean="0"/>
              <a:t>Solicitation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contributors</a:t>
            </a:r>
            <a:endParaRPr lang="de-DE" dirty="0" smtClean="0"/>
          </a:p>
          <a:p>
            <a:r>
              <a:rPr lang="de-DE" dirty="0" err="1" smtClean="0"/>
              <a:t>Creation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a </a:t>
            </a:r>
            <a:r>
              <a:rPr lang="de-DE" dirty="0" err="1" smtClean="0"/>
              <a:t>matrix</a:t>
            </a:r>
            <a:r>
              <a:rPr lang="de-DE" dirty="0" smtClean="0"/>
              <a:t> </a:t>
            </a:r>
            <a:r>
              <a:rPr lang="de-DE" dirty="0" err="1" smtClean="0"/>
              <a:t>putting</a:t>
            </a:r>
            <a:r>
              <a:rPr lang="de-DE" dirty="0" smtClean="0"/>
              <a:t> </a:t>
            </a:r>
            <a:r>
              <a:rPr lang="de-DE" dirty="0" err="1" smtClean="0"/>
              <a:t>categorized</a:t>
            </a:r>
            <a:r>
              <a:rPr lang="de-DE" dirty="0" smtClean="0"/>
              <a:t> </a:t>
            </a:r>
            <a:r>
              <a:rPr lang="de-DE" dirty="0" err="1" smtClean="0"/>
              <a:t>adoption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r>
              <a:rPr lang="de-DE" dirty="0" smtClean="0"/>
              <a:t> in </a:t>
            </a:r>
            <a:r>
              <a:rPr lang="de-DE" dirty="0" err="1" smtClean="0"/>
              <a:t>relation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stakeholders</a:t>
            </a:r>
            <a:r>
              <a:rPr lang="de-DE" dirty="0" smtClean="0"/>
              <a:t> </a:t>
            </a:r>
            <a:r>
              <a:rPr lang="de-DE" dirty="0" err="1" smtClean="0"/>
              <a:t>involved</a:t>
            </a:r>
            <a:r>
              <a:rPr lang="de-DE" dirty="0" smtClean="0"/>
              <a:t> in </a:t>
            </a:r>
            <a:r>
              <a:rPr lang="de-DE" dirty="0" err="1" smtClean="0"/>
              <a:t>the</a:t>
            </a:r>
            <a:r>
              <a:rPr lang="de-DE" dirty="0" smtClean="0"/>
              <a:t> SE </a:t>
            </a:r>
            <a:r>
              <a:rPr lang="de-DE" dirty="0" err="1" smtClean="0"/>
              <a:t>process</a:t>
            </a:r>
            <a:endParaRPr lang="de-DE" dirty="0" smtClean="0"/>
          </a:p>
          <a:p>
            <a:r>
              <a:rPr lang="de-DE" dirty="0" smtClean="0"/>
              <a:t>Elaboration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strategy</a:t>
            </a:r>
            <a:r>
              <a:rPr lang="de-DE" dirty="0" smtClean="0"/>
              <a:t> </a:t>
            </a:r>
            <a:r>
              <a:rPr lang="de-DE" dirty="0" err="1" smtClean="0"/>
              <a:t>paper</a:t>
            </a:r>
            <a:r>
              <a:rPr lang="de-DE" dirty="0" smtClean="0"/>
              <a:t> on PLM / SE </a:t>
            </a:r>
            <a:r>
              <a:rPr lang="de-DE" dirty="0" err="1" smtClean="0"/>
              <a:t>integration</a:t>
            </a:r>
            <a:endParaRPr lang="de-DE" dirty="0" smtClean="0"/>
          </a:p>
          <a:p>
            <a:r>
              <a:rPr lang="de-DE" dirty="0"/>
              <a:t>1st </a:t>
            </a:r>
            <a:r>
              <a:rPr lang="de-DE" dirty="0" err="1" smtClean="0"/>
              <a:t>milestone</a:t>
            </a:r>
            <a:r>
              <a:rPr lang="de-DE" dirty="0" smtClean="0"/>
              <a:t>: </a:t>
            </a:r>
            <a:endParaRPr lang="de-DE" dirty="0" smtClean="0"/>
          </a:p>
          <a:p>
            <a:pPr lvl="1"/>
            <a:r>
              <a:rPr lang="de-DE" dirty="0" smtClean="0"/>
              <a:t>Boston </a:t>
            </a:r>
            <a:r>
              <a:rPr lang="de-DE" dirty="0" smtClean="0"/>
              <a:t>OMG TC </a:t>
            </a:r>
            <a:r>
              <a:rPr lang="de-DE" smtClean="0"/>
              <a:t>Meeting June 2014</a:t>
            </a:r>
            <a:endParaRPr lang="de-DE" dirty="0" smtClean="0"/>
          </a:p>
          <a:p>
            <a:pPr lvl="1"/>
            <a:r>
              <a:rPr lang="de-DE" dirty="0" err="1" smtClean="0"/>
              <a:t>Draft</a:t>
            </a:r>
            <a:r>
              <a:rPr lang="de-DE" dirty="0" smtClean="0"/>
              <a:t> </a:t>
            </a:r>
            <a:r>
              <a:rPr lang="de-DE" dirty="0" err="1" smtClean="0"/>
              <a:t>roadmap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914533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355020" y="2333625"/>
            <a:ext cx="2433977" cy="58695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lIns="90000" tIns="46800" rIns="90000" bIns="46800">
            <a:spAutoFit/>
          </a:bodyPr>
          <a:lstStyle/>
          <a:p>
            <a:pPr algn="ctr" eaLnBrk="0" hangingPunct="0"/>
            <a:r>
              <a:rPr lang="de-DE" sz="3200" b="1" dirty="0" err="1" smtClean="0">
                <a:solidFill>
                  <a:srgbClr val="000000"/>
                </a:solidFill>
                <a:latin typeface="Frutiger 55 Roman" pitchFamily="34" charset="0"/>
              </a:rPr>
              <a:t>Questions</a:t>
            </a:r>
            <a:r>
              <a:rPr lang="de-DE" sz="3200" b="1" dirty="0" smtClean="0">
                <a:solidFill>
                  <a:srgbClr val="000000"/>
                </a:solidFill>
                <a:latin typeface="Frutiger 55 Roman" pitchFamily="34" charset="0"/>
              </a:rPr>
              <a:t>?</a:t>
            </a:r>
            <a:endParaRPr lang="de-DE" sz="3200" b="1" dirty="0">
              <a:solidFill>
                <a:srgbClr val="000000"/>
              </a:solidFill>
              <a:latin typeface="Frutiger 55 Roman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A3E9424-5A28-409C-8247-A9DAB8A43849}" type="slidenum">
              <a:rPr lang="de-DE" smtClean="0"/>
              <a:pPr/>
              <a:t>12</a:t>
            </a:fld>
            <a:endParaRPr lang="de-D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Sysml</a:t>
            </a:r>
            <a:r>
              <a:rPr lang="de-DE" dirty="0" smtClean="0"/>
              <a:t> – </a:t>
            </a:r>
            <a:r>
              <a:rPr lang="de-DE" dirty="0" err="1" smtClean="0"/>
              <a:t>adoption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Classification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endParaRPr lang="de-DE" dirty="0" smtClean="0"/>
          </a:p>
          <a:p>
            <a:r>
              <a:rPr lang="de-DE" dirty="0" err="1" smtClean="0"/>
              <a:t>Inventory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2743066C-536F-4593-BCFF-444029676756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854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MBSE </a:t>
            </a:r>
            <a:r>
              <a:rPr lang="de-DE" dirty="0" err="1" smtClean="0"/>
              <a:t>Adoptions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altLang="de-DE" dirty="0"/>
              <a:t>More focus on mechanical engineering</a:t>
            </a:r>
          </a:p>
          <a:p>
            <a:r>
              <a:rPr lang="en-US" altLang="de-DE" dirty="0"/>
              <a:t>Provide more examples/guidance</a:t>
            </a:r>
          </a:p>
          <a:p>
            <a:r>
              <a:rPr lang="en-US" altLang="de-DE" dirty="0"/>
              <a:t>Availability of libraries of reusable models</a:t>
            </a:r>
          </a:p>
          <a:p>
            <a:r>
              <a:rPr lang="en-US" altLang="de-DE" dirty="0"/>
              <a:t>Availability of patterns</a:t>
            </a:r>
          </a:p>
          <a:p>
            <a:r>
              <a:rPr lang="en-US" altLang="de-DE" dirty="0"/>
              <a:t>Language stability</a:t>
            </a:r>
          </a:p>
          <a:p>
            <a:r>
              <a:rPr lang="en-US" altLang="de-DE" dirty="0"/>
              <a:t>Increased analysis capabilities</a:t>
            </a:r>
          </a:p>
          <a:p>
            <a:r>
              <a:rPr lang="en-US" altLang="de-DE" dirty="0"/>
              <a:t>A clear value assessment from using </a:t>
            </a:r>
            <a:r>
              <a:rPr lang="en-US" altLang="de-DE" dirty="0" err="1"/>
              <a:t>SysML</a:t>
            </a:r>
            <a:endParaRPr lang="en-US" altLang="de-DE" dirty="0"/>
          </a:p>
          <a:p>
            <a:r>
              <a:rPr lang="en-US" altLang="de-DE" dirty="0"/>
              <a:t>Model consistency</a:t>
            </a:r>
          </a:p>
          <a:p>
            <a:r>
              <a:rPr lang="en-US" altLang="de-DE" dirty="0"/>
              <a:t>Domain specific icons</a:t>
            </a:r>
          </a:p>
          <a:p>
            <a:r>
              <a:rPr lang="en-US" altLang="de-DE" dirty="0"/>
              <a:t>Support for continuum of models that support early concepts and more detailed formal models </a:t>
            </a:r>
          </a:p>
          <a:p>
            <a:r>
              <a:rPr lang="en-US" altLang="de-DE" dirty="0"/>
              <a:t>Agility of modeling</a:t>
            </a:r>
          </a:p>
          <a:p>
            <a:r>
              <a:rPr lang="en-US" altLang="de-DE" dirty="0"/>
              <a:t>Dynamic (i.e. simulation) and static analysis capabilities</a:t>
            </a:r>
          </a:p>
          <a:p>
            <a:r>
              <a:rPr lang="en-US" altLang="de-DE" dirty="0"/>
              <a:t>Capture of trade studies</a:t>
            </a:r>
          </a:p>
          <a:p>
            <a:r>
              <a:rPr lang="en-US" altLang="de-DE" dirty="0"/>
              <a:t>Reduce the number of ways things can be modeled. This is a source of confusion to modelers</a:t>
            </a:r>
          </a:p>
          <a:p>
            <a:r>
              <a:rPr lang="en-US" altLang="de-DE" dirty="0"/>
              <a:t>Ability to represent model in textual form</a:t>
            </a:r>
          </a:p>
          <a:p>
            <a:r>
              <a:rPr lang="en-US" altLang="de-DE" dirty="0"/>
              <a:t>Better handling of large number of requirements </a:t>
            </a:r>
          </a:p>
          <a:p>
            <a:r>
              <a:rPr lang="en-US" altLang="de-DE" dirty="0"/>
              <a:t>FMEA capabilities</a:t>
            </a:r>
          </a:p>
          <a:p>
            <a:r>
              <a:rPr lang="en-US" altLang="de-DE" dirty="0"/>
              <a:t>Consider industries which are not highly regulated</a:t>
            </a:r>
          </a:p>
          <a:p>
            <a:r>
              <a:rPr lang="en-US" altLang="de-DE" dirty="0"/>
              <a:t>Consider how to model humans</a:t>
            </a:r>
          </a:p>
          <a:p>
            <a:r>
              <a:rPr lang="en-US" altLang="de-DE" dirty="0"/>
              <a:t>Make the model invisible (transparent) to support other discipline engineers </a:t>
            </a:r>
          </a:p>
          <a:p>
            <a:r>
              <a:rPr lang="en-US" altLang="de-DE" dirty="0"/>
              <a:t>MDA for </a:t>
            </a:r>
            <a:r>
              <a:rPr lang="en-US" altLang="de-DE" dirty="0" err="1" smtClean="0"/>
              <a:t>SysML</a:t>
            </a:r>
            <a:endParaRPr lang="en-US" alt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 smtClean="0"/>
              <a:t>Source: </a:t>
            </a:r>
            <a:r>
              <a:rPr lang="en-US" dirty="0" err="1"/>
              <a:t>SysML</a:t>
            </a:r>
            <a:r>
              <a:rPr lang="en-US" dirty="0"/>
              <a:t> Assessment &amp; Roadmap </a:t>
            </a:r>
            <a:r>
              <a:rPr lang="en-US" dirty="0" smtClean="0"/>
              <a:t>Approach / SE </a:t>
            </a:r>
            <a:r>
              <a:rPr lang="en-US" dirty="0"/>
              <a:t>DSIG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90288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Issues</a:t>
            </a:r>
            <a:r>
              <a:rPr lang="de-DE" dirty="0" smtClean="0"/>
              <a:t> </a:t>
            </a:r>
            <a:r>
              <a:rPr lang="de-DE" dirty="0" err="1" smtClean="0"/>
              <a:t>categorisation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de-DE" dirty="0" smtClean="0"/>
              <a:t>Language </a:t>
            </a:r>
            <a:r>
              <a:rPr lang="de-DE" dirty="0" err="1" smtClean="0"/>
              <a:t>issues</a:t>
            </a:r>
            <a:endParaRPr lang="de-DE" dirty="0" smtClean="0"/>
          </a:p>
          <a:p>
            <a:pPr lvl="1"/>
            <a:r>
              <a:rPr lang="de-DE" dirty="0" err="1" smtClean="0"/>
              <a:t>Constructs</a:t>
            </a:r>
            <a:r>
              <a:rPr lang="de-DE" dirty="0" smtClean="0"/>
              <a:t> (e.g. </a:t>
            </a:r>
            <a:r>
              <a:rPr lang="de-DE" dirty="0" err="1" smtClean="0"/>
              <a:t>mech</a:t>
            </a:r>
            <a:r>
              <a:rPr lang="de-DE" dirty="0" smtClean="0"/>
              <a:t>. eng.)</a:t>
            </a:r>
          </a:p>
          <a:p>
            <a:pPr lvl="1"/>
            <a:r>
              <a:rPr lang="de-DE" dirty="0" err="1" smtClean="0"/>
              <a:t>Extensibility</a:t>
            </a:r>
            <a:endParaRPr lang="de-DE" dirty="0" smtClean="0"/>
          </a:p>
          <a:p>
            <a:pPr lvl="1"/>
            <a:r>
              <a:rPr lang="de-DE" dirty="0" smtClean="0"/>
              <a:t>Domain </a:t>
            </a:r>
            <a:r>
              <a:rPr lang="de-DE" dirty="0" err="1" smtClean="0"/>
              <a:t>adaptability</a:t>
            </a:r>
            <a:endParaRPr lang="de-DE" dirty="0" smtClean="0"/>
          </a:p>
          <a:p>
            <a:pPr lvl="1"/>
            <a:r>
              <a:rPr lang="de-DE" dirty="0" smtClean="0"/>
              <a:t>…</a:t>
            </a:r>
          </a:p>
          <a:p>
            <a:r>
              <a:rPr lang="de-DE" dirty="0" smtClean="0"/>
              <a:t>Integration </a:t>
            </a:r>
            <a:r>
              <a:rPr lang="de-DE" dirty="0" err="1" smtClean="0"/>
              <a:t>issues</a:t>
            </a:r>
            <a:endParaRPr lang="de-DE" dirty="0" smtClean="0"/>
          </a:p>
          <a:p>
            <a:pPr lvl="1"/>
            <a:r>
              <a:rPr lang="de-DE" dirty="0" smtClean="0"/>
              <a:t>Model Exchange</a:t>
            </a:r>
          </a:p>
          <a:p>
            <a:pPr lvl="1"/>
            <a:r>
              <a:rPr lang="de-DE" dirty="0" smtClean="0"/>
              <a:t>PLM</a:t>
            </a:r>
          </a:p>
          <a:p>
            <a:pPr lvl="1"/>
            <a:r>
              <a:rPr lang="de-DE" dirty="0" smtClean="0"/>
              <a:t>…</a:t>
            </a:r>
          </a:p>
          <a:p>
            <a:r>
              <a:rPr lang="de-DE" dirty="0" err="1" smtClean="0"/>
              <a:t>Deployment</a:t>
            </a:r>
            <a:r>
              <a:rPr lang="de-DE" dirty="0" smtClean="0"/>
              <a:t> / Implementation </a:t>
            </a:r>
            <a:r>
              <a:rPr lang="de-DE" dirty="0" err="1" smtClean="0"/>
              <a:t>issues</a:t>
            </a:r>
            <a:endParaRPr lang="de-DE" dirty="0" smtClean="0"/>
          </a:p>
          <a:p>
            <a:pPr lvl="1"/>
            <a:r>
              <a:rPr lang="de-DE" dirty="0" smtClean="0"/>
              <a:t>Model </a:t>
            </a:r>
            <a:r>
              <a:rPr lang="de-DE" dirty="0" err="1" smtClean="0"/>
              <a:t>libraries</a:t>
            </a:r>
            <a:r>
              <a:rPr lang="de-DE" dirty="0" smtClean="0"/>
              <a:t>, </a:t>
            </a:r>
            <a:r>
              <a:rPr lang="de-DE" dirty="0" err="1" smtClean="0"/>
              <a:t>standard</a:t>
            </a:r>
            <a:r>
              <a:rPr lang="de-DE" dirty="0" smtClean="0"/>
              <a:t> </a:t>
            </a:r>
            <a:r>
              <a:rPr lang="de-DE" dirty="0" err="1" smtClean="0"/>
              <a:t>parts</a:t>
            </a:r>
            <a:endParaRPr lang="de-DE" dirty="0" smtClean="0"/>
          </a:p>
          <a:p>
            <a:pPr lvl="1"/>
            <a:r>
              <a:rPr lang="de-DE" dirty="0" err="1" smtClean="0"/>
              <a:t>Reusability</a:t>
            </a:r>
            <a:r>
              <a:rPr lang="de-DE" dirty="0" smtClean="0"/>
              <a:t>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models</a:t>
            </a:r>
            <a:endParaRPr lang="de-DE" dirty="0" smtClean="0"/>
          </a:p>
          <a:p>
            <a:pPr lvl="1"/>
            <a:r>
              <a:rPr lang="de-DE" dirty="0" smtClean="0"/>
              <a:t>…</a:t>
            </a:r>
          </a:p>
          <a:p>
            <a:r>
              <a:rPr lang="de-DE" dirty="0" err="1" smtClean="0"/>
              <a:t>Methodology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endParaRPr lang="de-DE" dirty="0" smtClean="0"/>
          </a:p>
          <a:p>
            <a:pPr lvl="1"/>
            <a:r>
              <a:rPr lang="de-DE" dirty="0" smtClean="0"/>
              <a:t>Support </a:t>
            </a:r>
            <a:r>
              <a:rPr lang="de-DE" dirty="0" err="1" smtClean="0"/>
              <a:t>for</a:t>
            </a:r>
            <a:r>
              <a:rPr lang="de-DE" dirty="0" smtClean="0"/>
              <a:t> MBSE</a:t>
            </a:r>
          </a:p>
          <a:p>
            <a:pPr lvl="1"/>
            <a:r>
              <a:rPr lang="de-DE" dirty="0" smtClean="0"/>
              <a:t>Modeling </a:t>
            </a:r>
            <a:r>
              <a:rPr lang="de-DE" dirty="0" err="1" smtClean="0"/>
              <a:t>guidelines</a:t>
            </a:r>
            <a:r>
              <a:rPr lang="de-DE" dirty="0" smtClean="0"/>
              <a:t>, </a:t>
            </a:r>
            <a:r>
              <a:rPr lang="de-DE" dirty="0" err="1" smtClean="0"/>
              <a:t>procedural</a:t>
            </a:r>
            <a:r>
              <a:rPr lang="de-DE" dirty="0" smtClean="0"/>
              <a:t> </a:t>
            </a:r>
            <a:r>
              <a:rPr lang="de-DE" dirty="0" err="1" smtClean="0"/>
              <a:t>models</a:t>
            </a:r>
            <a:r>
              <a:rPr lang="de-DE" dirty="0" smtClean="0"/>
              <a:t> (e.g. SYSMOD)</a:t>
            </a:r>
          </a:p>
          <a:p>
            <a:pPr lvl="1"/>
            <a:r>
              <a:rPr lang="de-DE" dirty="0" smtClean="0"/>
              <a:t>…</a:t>
            </a:r>
          </a:p>
          <a:p>
            <a:r>
              <a:rPr lang="de-DE" dirty="0" smtClean="0"/>
              <a:t>Organisational </a:t>
            </a:r>
            <a:r>
              <a:rPr lang="de-DE" dirty="0" err="1" smtClean="0"/>
              <a:t>issues</a:t>
            </a:r>
            <a:endParaRPr lang="de-DE" dirty="0" smtClean="0"/>
          </a:p>
          <a:p>
            <a:pPr lvl="1"/>
            <a:r>
              <a:rPr lang="de-DE" dirty="0" err="1" smtClean="0"/>
              <a:t>How</a:t>
            </a:r>
            <a:r>
              <a:rPr lang="de-DE" dirty="0" smtClean="0"/>
              <a:t> MBSE </a:t>
            </a:r>
            <a:r>
              <a:rPr lang="de-DE" dirty="0" err="1" smtClean="0"/>
              <a:t>changes</a:t>
            </a:r>
            <a:r>
              <a:rPr lang="de-DE" dirty="0" smtClean="0"/>
              <a:t> </a:t>
            </a:r>
            <a:r>
              <a:rPr lang="de-DE" dirty="0" err="1" smtClean="0"/>
              <a:t>enterprise</a:t>
            </a:r>
            <a:r>
              <a:rPr lang="de-DE" dirty="0" smtClean="0"/>
              <a:t> </a:t>
            </a:r>
            <a:r>
              <a:rPr lang="de-DE" dirty="0" err="1" smtClean="0"/>
              <a:t>development</a:t>
            </a:r>
            <a:r>
              <a:rPr lang="de-DE" dirty="0" smtClean="0"/>
              <a:t> </a:t>
            </a:r>
            <a:r>
              <a:rPr lang="de-DE" dirty="0" err="1" smtClean="0"/>
              <a:t>processes</a:t>
            </a:r>
            <a:endParaRPr lang="de-DE" dirty="0" smtClean="0"/>
          </a:p>
          <a:p>
            <a:pPr lvl="1"/>
            <a:r>
              <a:rPr lang="de-DE" dirty="0" smtClean="0"/>
              <a:t>Transition </a:t>
            </a:r>
            <a:r>
              <a:rPr lang="de-DE" dirty="0" err="1" smtClean="0"/>
              <a:t>process</a:t>
            </a:r>
            <a:r>
              <a:rPr lang="de-DE" dirty="0" smtClean="0"/>
              <a:t> </a:t>
            </a:r>
            <a:r>
              <a:rPr lang="de-DE" dirty="0" err="1" smtClean="0"/>
              <a:t>from</a:t>
            </a:r>
            <a:r>
              <a:rPr lang="de-DE" dirty="0" smtClean="0"/>
              <a:t> „traditional“ SE </a:t>
            </a:r>
            <a:r>
              <a:rPr lang="de-DE" dirty="0" err="1" smtClean="0"/>
              <a:t>to</a:t>
            </a:r>
            <a:r>
              <a:rPr lang="de-DE" dirty="0" smtClean="0"/>
              <a:t> MBSE</a:t>
            </a:r>
          </a:p>
          <a:p>
            <a:pPr lvl="1"/>
            <a:r>
              <a:rPr lang="de-DE" dirty="0" smtClean="0"/>
              <a:t>Stakeholder </a:t>
            </a:r>
            <a:r>
              <a:rPr lang="de-DE" dirty="0" err="1" smtClean="0"/>
              <a:t>issues</a:t>
            </a:r>
            <a:r>
              <a:rPr lang="de-DE" dirty="0" smtClean="0"/>
              <a:t> (</a:t>
            </a:r>
            <a:r>
              <a:rPr lang="de-DE" i="1" dirty="0" err="1" smtClean="0">
                <a:solidFill>
                  <a:srgbClr val="FF0000"/>
                </a:solidFill>
              </a:rPr>
              <a:t>probably</a:t>
            </a:r>
            <a:r>
              <a:rPr lang="de-DE" i="1" dirty="0" smtClean="0">
                <a:solidFill>
                  <a:srgbClr val="FF0000"/>
                </a:solidFill>
              </a:rPr>
              <a:t> a </a:t>
            </a:r>
            <a:r>
              <a:rPr lang="de-DE" i="1" dirty="0" err="1" smtClean="0">
                <a:solidFill>
                  <a:srgbClr val="FF0000"/>
                </a:solidFill>
              </a:rPr>
              <a:t>new</a:t>
            </a:r>
            <a:r>
              <a:rPr lang="de-DE" i="1" dirty="0" smtClean="0">
                <a:solidFill>
                  <a:srgbClr val="FF0000"/>
                </a:solidFill>
              </a:rPr>
              <a:t> </a:t>
            </a:r>
            <a:r>
              <a:rPr lang="de-DE" i="1" dirty="0" err="1" smtClean="0">
                <a:solidFill>
                  <a:srgbClr val="FF0000"/>
                </a:solidFill>
              </a:rPr>
              <a:t>dimension</a:t>
            </a:r>
            <a:r>
              <a:rPr lang="de-DE" i="1" dirty="0" smtClean="0">
                <a:solidFill>
                  <a:srgbClr val="FF0000"/>
                </a:solidFill>
              </a:rPr>
              <a:t>?</a:t>
            </a:r>
            <a:r>
              <a:rPr lang="de-DE" dirty="0" smtClean="0"/>
              <a:t>)</a:t>
            </a:r>
          </a:p>
          <a:p>
            <a:r>
              <a:rPr lang="de-DE" dirty="0" smtClean="0"/>
              <a:t>…</a:t>
            </a: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de-DE" dirty="0" err="1" smtClean="0"/>
              <a:t>Categories</a:t>
            </a:r>
            <a:r>
              <a:rPr lang="de-DE" dirty="0" smtClean="0"/>
              <a:t> </a:t>
            </a:r>
            <a:r>
              <a:rPr lang="de-DE" dirty="0" err="1" smtClean="0"/>
              <a:t>may</a:t>
            </a:r>
            <a:r>
              <a:rPr lang="de-DE" dirty="0" smtClean="0"/>
              <a:t> </a:t>
            </a:r>
            <a:r>
              <a:rPr lang="de-DE" dirty="0" err="1" smtClean="0"/>
              <a:t>trigger</a:t>
            </a:r>
            <a:r>
              <a:rPr lang="de-DE" dirty="0" smtClean="0"/>
              <a:t> different </a:t>
            </a:r>
            <a:r>
              <a:rPr lang="de-DE" dirty="0" err="1" smtClean="0"/>
              <a:t>ways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resolve</a:t>
            </a:r>
            <a:r>
              <a:rPr lang="de-DE" dirty="0" smtClean="0"/>
              <a:t> </a:t>
            </a:r>
            <a:r>
              <a:rPr lang="de-DE" dirty="0" err="1" smtClean="0"/>
              <a:t>issues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06008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 – PLM </a:t>
            </a:r>
            <a:r>
              <a:rPr lang="de-DE" dirty="0" err="1" smtClean="0"/>
              <a:t>integration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 smtClean="0"/>
              <a:t>Formerly</a:t>
            </a:r>
            <a:r>
              <a:rPr lang="de-DE" dirty="0" smtClean="0"/>
              <a:t> </a:t>
            </a:r>
            <a:r>
              <a:rPr lang="de-DE" dirty="0" err="1" smtClean="0"/>
              <a:t>presented</a:t>
            </a:r>
            <a:r>
              <a:rPr lang="de-DE" dirty="0" smtClean="0"/>
              <a:t> in ManTIS, March 2014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de-DE" smtClean="0"/>
              <a:t>Folie </a:t>
            </a:r>
            <a:fld id="{2743066C-536F-4593-BCFF-444029676756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035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Outcome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GfSE</a:t>
            </a:r>
            <a:r>
              <a:rPr lang="de-DE" dirty="0" smtClean="0"/>
              <a:t> Workshop, Feb. 2014 – </a:t>
            </a:r>
            <a:r>
              <a:rPr lang="de-DE" dirty="0" err="1" smtClean="0"/>
              <a:t>part</a:t>
            </a:r>
            <a:r>
              <a:rPr lang="de-DE" dirty="0" smtClean="0"/>
              <a:t> 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de-DE" sz="2000" dirty="0" err="1" smtClean="0"/>
              <a:t>Requirements</a:t>
            </a:r>
            <a:r>
              <a:rPr lang="de-DE" sz="2000" dirty="0" smtClean="0"/>
              <a:t> on PDM-Tools </a:t>
            </a:r>
            <a:r>
              <a:rPr lang="de-DE" sz="2000" dirty="0" err="1" smtClean="0"/>
              <a:t>from</a:t>
            </a:r>
            <a:r>
              <a:rPr lang="de-DE" sz="2000" dirty="0" smtClean="0"/>
              <a:t> SE </a:t>
            </a:r>
            <a:r>
              <a:rPr lang="de-DE" sz="2000" dirty="0" err="1" smtClean="0"/>
              <a:t>perspective</a:t>
            </a:r>
            <a:r>
              <a:rPr lang="de-DE" sz="2000" dirty="0" smtClean="0"/>
              <a:t>:</a:t>
            </a:r>
            <a:endParaRPr lang="de-DE" sz="2000" dirty="0"/>
          </a:p>
          <a:p>
            <a:pPr lvl="1"/>
            <a:r>
              <a:rPr lang="de-DE" sz="1800" dirty="0" smtClean="0"/>
              <a:t>Extension </a:t>
            </a:r>
            <a:r>
              <a:rPr lang="de-DE" sz="1800" dirty="0" err="1" smtClean="0"/>
              <a:t>of</a:t>
            </a:r>
            <a:r>
              <a:rPr lang="de-DE" sz="1800" dirty="0" smtClean="0"/>
              <a:t>  </a:t>
            </a:r>
            <a:r>
              <a:rPr lang="de-DE" sz="1800" dirty="0" err="1" smtClean="0"/>
              <a:t>Datastructures</a:t>
            </a:r>
            <a:r>
              <a:rPr lang="de-DE" sz="1800" dirty="0" smtClean="0"/>
              <a:t> </a:t>
            </a:r>
            <a:r>
              <a:rPr lang="de-DE" sz="1800" dirty="0" err="1" smtClean="0"/>
              <a:t>for</a:t>
            </a:r>
            <a:r>
              <a:rPr lang="de-DE" sz="1800" dirty="0" smtClean="0"/>
              <a:t> SE-</a:t>
            </a:r>
            <a:r>
              <a:rPr lang="de-DE" sz="1800" dirty="0" err="1" smtClean="0"/>
              <a:t>relavant</a:t>
            </a:r>
            <a:r>
              <a:rPr lang="de-DE" sz="1800" dirty="0" smtClean="0"/>
              <a:t> </a:t>
            </a:r>
            <a:r>
              <a:rPr lang="de-DE" sz="1800" dirty="0" err="1" smtClean="0"/>
              <a:t>data</a:t>
            </a:r>
            <a:r>
              <a:rPr lang="de-DE" sz="1800" dirty="0" smtClean="0"/>
              <a:t> </a:t>
            </a:r>
            <a:r>
              <a:rPr lang="de-DE" sz="1800" dirty="0" err="1" smtClean="0"/>
              <a:t>including</a:t>
            </a:r>
            <a:r>
              <a:rPr lang="de-DE" sz="1800" dirty="0" smtClean="0"/>
              <a:t> </a:t>
            </a:r>
            <a:r>
              <a:rPr lang="de-DE" sz="1800" dirty="0" err="1" smtClean="0"/>
              <a:t>classes</a:t>
            </a:r>
            <a:r>
              <a:rPr lang="de-DE" sz="1800" dirty="0" smtClean="0"/>
              <a:t>, </a:t>
            </a:r>
            <a:r>
              <a:rPr lang="de-DE" sz="1800" dirty="0" err="1" smtClean="0"/>
              <a:t>relations</a:t>
            </a:r>
            <a:r>
              <a:rPr lang="de-DE" sz="1800" dirty="0" smtClean="0"/>
              <a:t>, </a:t>
            </a:r>
            <a:r>
              <a:rPr lang="de-DE" sz="1800" dirty="0" err="1" smtClean="0"/>
              <a:t>attribute</a:t>
            </a:r>
            <a:r>
              <a:rPr lang="de-DE" sz="1800" dirty="0" err="1"/>
              <a:t>s</a:t>
            </a:r>
            <a:endParaRPr lang="de-DE" sz="1800" dirty="0"/>
          </a:p>
          <a:p>
            <a:pPr lvl="1"/>
            <a:r>
              <a:rPr lang="de-DE" sz="1800" dirty="0" smtClean="0"/>
              <a:t>Extension </a:t>
            </a:r>
            <a:r>
              <a:rPr lang="de-DE" sz="1800" dirty="0" err="1" smtClean="0"/>
              <a:t>of</a:t>
            </a:r>
            <a:r>
              <a:rPr lang="de-DE" sz="1800" dirty="0" smtClean="0"/>
              <a:t> PDM-Systems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represent</a:t>
            </a:r>
            <a:r>
              <a:rPr lang="de-DE" sz="1800" dirty="0" smtClean="0"/>
              <a:t> </a:t>
            </a:r>
            <a:r>
              <a:rPr lang="de-DE" sz="1800" dirty="0" err="1" smtClean="0"/>
              <a:t>networked</a:t>
            </a:r>
            <a:r>
              <a:rPr lang="de-DE" sz="1800" dirty="0" smtClean="0"/>
              <a:t> </a:t>
            </a:r>
            <a:r>
              <a:rPr lang="de-DE" sz="1800" dirty="0" err="1" smtClean="0"/>
              <a:t>structures</a:t>
            </a:r>
            <a:r>
              <a:rPr lang="de-DE" sz="1800" dirty="0" smtClean="0"/>
              <a:t>.</a:t>
            </a:r>
            <a:endParaRPr lang="de-DE" sz="1800" dirty="0"/>
          </a:p>
          <a:p>
            <a:pPr lvl="1"/>
            <a:r>
              <a:rPr lang="de-DE" sz="1800" dirty="0" err="1" smtClean="0"/>
              <a:t>Persistency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relations</a:t>
            </a:r>
            <a:r>
              <a:rPr lang="de-DE" sz="1800" dirty="0" smtClean="0"/>
              <a:t> </a:t>
            </a:r>
            <a:r>
              <a:rPr lang="de-DE" sz="1800" dirty="0" err="1" smtClean="0"/>
              <a:t>between</a:t>
            </a:r>
            <a:r>
              <a:rPr lang="de-DE" sz="1800" dirty="0" smtClean="0"/>
              <a:t> </a:t>
            </a:r>
            <a:r>
              <a:rPr lang="de-DE" sz="1800" dirty="0" err="1" smtClean="0"/>
              <a:t>components</a:t>
            </a:r>
            <a:r>
              <a:rPr lang="de-DE" sz="1800" dirty="0" smtClean="0"/>
              <a:t> </a:t>
            </a:r>
            <a:r>
              <a:rPr lang="de-DE" sz="1800" dirty="0" err="1" smtClean="0"/>
              <a:t>over</a:t>
            </a:r>
            <a:r>
              <a:rPr lang="de-DE" sz="1800" dirty="0" smtClean="0"/>
              <a:t> </a:t>
            </a:r>
            <a:r>
              <a:rPr lang="de-DE" sz="1800" dirty="0" err="1" smtClean="0"/>
              <a:t>system</a:t>
            </a:r>
            <a:r>
              <a:rPr lang="de-DE" sz="1800" dirty="0" smtClean="0"/>
              <a:t> </a:t>
            </a:r>
            <a:r>
              <a:rPr lang="de-DE" sz="1800" dirty="0" err="1" smtClean="0"/>
              <a:t>borders</a:t>
            </a:r>
            <a:r>
              <a:rPr lang="de-DE" sz="1800" dirty="0" smtClean="0"/>
              <a:t>.</a:t>
            </a:r>
            <a:endParaRPr lang="de-DE" sz="1800" dirty="0"/>
          </a:p>
          <a:p>
            <a:pPr lvl="1"/>
            <a:r>
              <a:rPr lang="de-DE" sz="1800" dirty="0" smtClean="0"/>
              <a:t>Need </a:t>
            </a:r>
            <a:r>
              <a:rPr lang="de-DE" sz="1800" dirty="0" err="1" smtClean="0"/>
              <a:t>to</a:t>
            </a:r>
            <a:r>
              <a:rPr lang="de-DE" sz="1800" dirty="0" smtClean="0"/>
              <a:t> </a:t>
            </a:r>
            <a:r>
              <a:rPr lang="de-DE" sz="1800" dirty="0" err="1" smtClean="0"/>
              <a:t>represent</a:t>
            </a:r>
            <a:r>
              <a:rPr lang="de-DE" sz="1800" dirty="0" smtClean="0"/>
              <a:t> additional </a:t>
            </a:r>
            <a:r>
              <a:rPr lang="de-DE" sz="1800" dirty="0" err="1" smtClean="0"/>
              <a:t>articfacts</a:t>
            </a:r>
            <a:r>
              <a:rPr lang="de-DE" sz="1800" dirty="0" smtClean="0"/>
              <a:t>:</a:t>
            </a:r>
            <a:endParaRPr lang="de-DE" sz="1800" dirty="0"/>
          </a:p>
          <a:p>
            <a:pPr lvl="2"/>
            <a:r>
              <a:rPr lang="de-DE" sz="1400" dirty="0" err="1" smtClean="0"/>
              <a:t>Requirements</a:t>
            </a:r>
            <a:endParaRPr lang="de-DE" sz="1400" dirty="0"/>
          </a:p>
          <a:p>
            <a:pPr lvl="2"/>
            <a:r>
              <a:rPr lang="de-DE" sz="1400" dirty="0" err="1" smtClean="0"/>
              <a:t>Functions</a:t>
            </a:r>
            <a:endParaRPr lang="de-DE" sz="1400" dirty="0"/>
          </a:p>
          <a:p>
            <a:pPr lvl="2"/>
            <a:r>
              <a:rPr lang="de-DE" sz="1400" dirty="0" smtClean="0"/>
              <a:t>System </a:t>
            </a:r>
            <a:r>
              <a:rPr lang="de-DE" sz="1400" dirty="0" err="1" smtClean="0"/>
              <a:t>architectures</a:t>
            </a:r>
            <a:endParaRPr lang="de-DE" sz="1400" dirty="0"/>
          </a:p>
          <a:p>
            <a:pPr lvl="1"/>
            <a:r>
              <a:rPr lang="de-DE" sz="1800" dirty="0" smtClean="0"/>
              <a:t>Support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Functional</a:t>
            </a:r>
            <a:r>
              <a:rPr lang="de-DE" sz="1800" dirty="0" smtClean="0"/>
              <a:t> Mock-</a:t>
            </a:r>
            <a:r>
              <a:rPr lang="de-DE" sz="1800" dirty="0" err="1" smtClean="0"/>
              <a:t>Ups</a:t>
            </a:r>
            <a:r>
              <a:rPr lang="de-DE" sz="1800" dirty="0" smtClean="0"/>
              <a:t> </a:t>
            </a:r>
            <a:r>
              <a:rPr lang="de-DE" sz="1800" dirty="0"/>
              <a:t>(FMU</a:t>
            </a:r>
            <a:r>
              <a:rPr lang="de-DE" sz="1800" dirty="0" smtClean="0"/>
              <a:t>).</a:t>
            </a:r>
            <a:endParaRPr lang="de-DE" sz="1800" dirty="0"/>
          </a:p>
          <a:p>
            <a:pPr lvl="1"/>
            <a:r>
              <a:rPr lang="de-DE" sz="1800" dirty="0" smtClean="0"/>
              <a:t>Support </a:t>
            </a:r>
            <a:r>
              <a:rPr lang="de-DE" sz="1800" dirty="0" err="1" smtClean="0"/>
              <a:t>for</a:t>
            </a:r>
            <a:r>
              <a:rPr lang="de-DE" sz="1800" dirty="0" smtClean="0"/>
              <a:t> </a:t>
            </a:r>
            <a:r>
              <a:rPr lang="de-DE" sz="1800" dirty="0" err="1" smtClean="0"/>
              <a:t>validation</a:t>
            </a:r>
            <a:r>
              <a:rPr lang="de-DE" sz="1800" dirty="0" smtClean="0"/>
              <a:t> </a:t>
            </a:r>
            <a:r>
              <a:rPr lang="de-DE" sz="1800" dirty="0" err="1" smtClean="0"/>
              <a:t>verification</a:t>
            </a:r>
            <a:r>
              <a:rPr lang="de-DE" sz="1800" dirty="0" smtClean="0"/>
              <a:t> </a:t>
            </a:r>
            <a:r>
              <a:rPr lang="de-DE" sz="1800" dirty="0" err="1" smtClean="0"/>
              <a:t>with</a:t>
            </a:r>
            <a:r>
              <a:rPr lang="de-DE" sz="1800" dirty="0" smtClean="0"/>
              <a:t> model-</a:t>
            </a:r>
            <a:r>
              <a:rPr lang="de-DE" sz="1800" dirty="0" err="1" smtClean="0"/>
              <a:t>based</a:t>
            </a:r>
            <a:r>
              <a:rPr lang="de-DE" sz="1800" dirty="0" smtClean="0"/>
              <a:t> </a:t>
            </a:r>
            <a:r>
              <a:rPr lang="de-DE" sz="1800" dirty="0" err="1" smtClean="0"/>
              <a:t>derivation</a:t>
            </a:r>
            <a:r>
              <a:rPr lang="de-DE" sz="1800" dirty="0" smtClean="0"/>
              <a:t> </a:t>
            </a:r>
            <a:r>
              <a:rPr lang="de-DE" sz="1800" dirty="0" err="1" smtClean="0"/>
              <a:t>of</a:t>
            </a:r>
            <a:r>
              <a:rPr lang="de-DE" sz="1800" dirty="0" smtClean="0"/>
              <a:t> </a:t>
            </a:r>
            <a:r>
              <a:rPr lang="de-DE" sz="1800" dirty="0" err="1" smtClean="0"/>
              <a:t>test</a:t>
            </a:r>
            <a:r>
              <a:rPr lang="de-DE" sz="1800" dirty="0" smtClean="0"/>
              <a:t> </a:t>
            </a:r>
            <a:r>
              <a:rPr lang="de-DE" sz="1800" dirty="0" err="1" smtClean="0"/>
              <a:t>cases</a:t>
            </a:r>
            <a:r>
              <a:rPr lang="de-DE" sz="1800" dirty="0" smtClean="0"/>
              <a:t>.</a:t>
            </a:r>
            <a:endParaRPr lang="de-DE" sz="18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de-DE" sz="2000" b="1" dirty="0" err="1"/>
              <a:t>Requirements</a:t>
            </a:r>
            <a:r>
              <a:rPr lang="de-DE" sz="2000" b="1" dirty="0"/>
              <a:t> on </a:t>
            </a:r>
            <a:r>
              <a:rPr lang="de-DE" sz="2000" b="1" dirty="0" smtClean="0"/>
              <a:t>PDM/ PLM</a:t>
            </a:r>
          </a:p>
          <a:p>
            <a:endParaRPr lang="de-DE" b="1" dirty="0"/>
          </a:p>
          <a:p>
            <a:endParaRPr lang="de-DE" b="1" dirty="0" smtClean="0"/>
          </a:p>
          <a:p>
            <a:endParaRPr lang="de-DE" b="1" dirty="0"/>
          </a:p>
          <a:p>
            <a:endParaRPr lang="de-DE" b="1" dirty="0" smtClean="0"/>
          </a:p>
          <a:p>
            <a:endParaRPr lang="de-DE" b="1" dirty="0"/>
          </a:p>
          <a:p>
            <a:endParaRPr lang="de-DE" b="1" dirty="0" smtClean="0"/>
          </a:p>
          <a:p>
            <a:endParaRPr lang="de-DE" b="1" dirty="0"/>
          </a:p>
          <a:p>
            <a:endParaRPr lang="de-DE" b="1" dirty="0" smtClean="0"/>
          </a:p>
          <a:p>
            <a:endParaRPr lang="de-DE" b="1" dirty="0"/>
          </a:p>
          <a:p>
            <a:endParaRPr lang="de-DE" b="1" dirty="0" smtClean="0"/>
          </a:p>
          <a:p>
            <a:endParaRPr lang="de-DE" b="1" dirty="0"/>
          </a:p>
          <a:p>
            <a:endParaRPr lang="de-DE" b="1" dirty="0" smtClean="0"/>
          </a:p>
          <a:p>
            <a:r>
              <a:rPr lang="de-DE" b="1" dirty="0" err="1" smtClean="0"/>
              <a:t>GfSE</a:t>
            </a:r>
            <a:r>
              <a:rPr lang="de-DE" b="1" dirty="0" smtClean="0"/>
              <a:t> = German </a:t>
            </a:r>
            <a:r>
              <a:rPr lang="de-DE" b="1" dirty="0" err="1" smtClean="0"/>
              <a:t>chapter</a:t>
            </a:r>
            <a:r>
              <a:rPr lang="de-DE" b="1" dirty="0" smtClean="0"/>
              <a:t> </a:t>
            </a:r>
            <a:r>
              <a:rPr lang="de-DE" b="1" dirty="0" err="1" smtClean="0"/>
              <a:t>of</a:t>
            </a:r>
            <a:r>
              <a:rPr lang="de-DE" b="1" dirty="0" smtClean="0"/>
              <a:t> INCOSE</a:t>
            </a:r>
          </a:p>
          <a:p>
            <a:r>
              <a:rPr lang="de-DE" b="1" dirty="0" smtClean="0"/>
              <a:t>Workshop </a:t>
            </a:r>
            <a:r>
              <a:rPr lang="de-DE" b="1" dirty="0" err="1" smtClean="0"/>
              <a:t>held</a:t>
            </a:r>
            <a:r>
              <a:rPr lang="de-DE" b="1" dirty="0" smtClean="0"/>
              <a:t> Feb. 13-14, Hannover, Germany</a:t>
            </a:r>
          </a:p>
          <a:p>
            <a:r>
              <a:rPr lang="de-DE" b="1" dirty="0" smtClean="0"/>
              <a:t>Special </a:t>
            </a:r>
            <a:r>
              <a:rPr lang="de-DE" b="1" dirty="0" err="1" smtClean="0"/>
              <a:t>session</a:t>
            </a:r>
            <a:r>
              <a:rPr lang="de-DE" b="1" dirty="0" smtClean="0"/>
              <a:t> on PLM </a:t>
            </a:r>
            <a:r>
              <a:rPr lang="de-DE" b="1" dirty="0" err="1" smtClean="0"/>
              <a:t>Integratioin</a:t>
            </a:r>
            <a:r>
              <a:rPr lang="de-DE" b="1" dirty="0" smtClean="0"/>
              <a:t>; ~12 </a:t>
            </a:r>
            <a:r>
              <a:rPr lang="de-DE" b="1" dirty="0" err="1" smtClean="0"/>
              <a:t>participants</a:t>
            </a:r>
            <a:r>
              <a:rPr lang="de-DE" b="1" dirty="0" smtClean="0"/>
              <a:t> </a:t>
            </a:r>
            <a:r>
              <a:rPr lang="de-DE" b="1" dirty="0" err="1" smtClean="0"/>
              <a:t>from</a:t>
            </a:r>
            <a:r>
              <a:rPr lang="de-DE" b="1" dirty="0" smtClean="0"/>
              <a:t> </a:t>
            </a:r>
            <a:r>
              <a:rPr lang="de-DE" b="1" dirty="0" err="1" smtClean="0"/>
              <a:t>Industry</a:t>
            </a:r>
            <a:r>
              <a:rPr lang="de-DE" b="1" dirty="0" smtClean="0"/>
              <a:t> </a:t>
            </a:r>
            <a:r>
              <a:rPr lang="de-DE" b="1" dirty="0" err="1" smtClean="0"/>
              <a:t>and</a:t>
            </a:r>
            <a:r>
              <a:rPr lang="de-DE" b="1" dirty="0" smtClean="0"/>
              <a:t> Research</a:t>
            </a:r>
            <a:endParaRPr lang="de-DE" b="1" dirty="0"/>
          </a:p>
          <a:p>
            <a:endParaRPr lang="de-DE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9073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Outcome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GfSE</a:t>
            </a:r>
            <a:r>
              <a:rPr lang="de-DE" dirty="0"/>
              <a:t> Workshop, Feb. </a:t>
            </a:r>
            <a:r>
              <a:rPr lang="de-DE" dirty="0" smtClean="0"/>
              <a:t>2014 – </a:t>
            </a:r>
            <a:r>
              <a:rPr lang="de-DE" dirty="0" err="1" smtClean="0"/>
              <a:t>part</a:t>
            </a:r>
            <a:r>
              <a:rPr lang="de-DE" dirty="0" smtClean="0"/>
              <a:t> 2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dirty="0" err="1"/>
              <a:t>Requirements</a:t>
            </a:r>
            <a:r>
              <a:rPr lang="de-DE" sz="2000" dirty="0"/>
              <a:t> on (MB)SE-Tools </a:t>
            </a:r>
            <a:r>
              <a:rPr lang="de-DE" sz="2000" dirty="0" err="1"/>
              <a:t>from</a:t>
            </a:r>
            <a:r>
              <a:rPr lang="de-DE" sz="2000" dirty="0"/>
              <a:t> PDM/ PLM </a:t>
            </a:r>
            <a:r>
              <a:rPr lang="de-DE" sz="2000" dirty="0" err="1"/>
              <a:t>perspective</a:t>
            </a:r>
            <a:r>
              <a:rPr lang="de-DE" sz="2000" dirty="0"/>
              <a:t>:</a:t>
            </a:r>
          </a:p>
          <a:p>
            <a:pPr lvl="1"/>
            <a:r>
              <a:rPr lang="de-DE" sz="1800" dirty="0"/>
              <a:t>Management </a:t>
            </a:r>
            <a:r>
              <a:rPr lang="de-DE" sz="1800" dirty="0" err="1"/>
              <a:t>of</a:t>
            </a:r>
            <a:r>
              <a:rPr lang="de-DE" sz="1800" dirty="0"/>
              <a:t> „Standard Model Libraries“ </a:t>
            </a:r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SysML</a:t>
            </a:r>
            <a:r>
              <a:rPr lang="de-DE" sz="1800" dirty="0"/>
              <a:t>; (</a:t>
            </a:r>
            <a:r>
              <a:rPr lang="de-DE" sz="1800" dirty="0" err="1"/>
              <a:t>subject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their</a:t>
            </a:r>
            <a:r>
              <a:rPr lang="de-DE" sz="1800" dirty="0"/>
              <a:t> </a:t>
            </a:r>
            <a:r>
              <a:rPr lang="de-DE" sz="1800" dirty="0" err="1"/>
              <a:t>availabilty</a:t>
            </a:r>
            <a:r>
              <a:rPr lang="de-DE" sz="1800" dirty="0"/>
              <a:t> </a:t>
            </a:r>
            <a:r>
              <a:rPr lang="de-DE" sz="1800" dirty="0">
                <a:sym typeface="Wingdings" panose="05000000000000000000" pitchFamily="2" charset="2"/>
              </a:rPr>
              <a:t>)</a:t>
            </a:r>
            <a:endParaRPr lang="de-DE" sz="1800" dirty="0"/>
          </a:p>
          <a:p>
            <a:pPr lvl="1"/>
            <a:r>
              <a:rPr lang="de-DE" sz="1800" dirty="0" err="1"/>
              <a:t>Versioning</a:t>
            </a:r>
            <a:r>
              <a:rPr lang="de-DE" sz="1800" dirty="0"/>
              <a:t> </a:t>
            </a:r>
            <a:r>
              <a:rPr lang="de-DE" sz="1800" dirty="0" err="1"/>
              <a:t>of</a:t>
            </a:r>
            <a:r>
              <a:rPr lang="de-DE" sz="1800" dirty="0"/>
              <a:t> </a:t>
            </a:r>
            <a:r>
              <a:rPr lang="de-DE" sz="1800" dirty="0" err="1"/>
              <a:t>models</a:t>
            </a:r>
            <a:r>
              <a:rPr lang="de-DE" sz="1800" dirty="0"/>
              <a:t> / partial </a:t>
            </a:r>
            <a:r>
              <a:rPr lang="de-DE" sz="1800" dirty="0" err="1"/>
              <a:t>models</a:t>
            </a:r>
            <a:r>
              <a:rPr lang="de-DE" sz="1800" dirty="0"/>
              <a:t> (incl. </a:t>
            </a:r>
            <a:r>
              <a:rPr lang="de-DE" sz="1800" dirty="0" err="1"/>
              <a:t>changecontrol</a:t>
            </a:r>
            <a:r>
              <a:rPr lang="de-DE" sz="1800" dirty="0"/>
              <a:t>)</a:t>
            </a:r>
          </a:p>
          <a:p>
            <a:pPr lvl="1"/>
            <a:r>
              <a:rPr lang="de-DE" sz="1800" dirty="0"/>
              <a:t>Elaboration </a:t>
            </a:r>
            <a:r>
              <a:rPr lang="de-DE" sz="1800" dirty="0" err="1"/>
              <a:t>of</a:t>
            </a:r>
            <a:r>
              <a:rPr lang="de-DE" sz="1800" dirty="0"/>
              <a:t> a </a:t>
            </a:r>
            <a:r>
              <a:rPr lang="de-DE" sz="1800" dirty="0" err="1"/>
              <a:t>concept</a:t>
            </a:r>
            <a:r>
              <a:rPr lang="de-DE" sz="1800" dirty="0"/>
              <a:t> </a:t>
            </a:r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model</a:t>
            </a:r>
            <a:r>
              <a:rPr lang="de-DE" sz="1800" dirty="0"/>
              <a:t> </a:t>
            </a:r>
            <a:r>
              <a:rPr lang="de-DE" sz="1800" dirty="0" err="1"/>
              <a:t>assemblies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 </a:t>
            </a:r>
            <a:r>
              <a:rPr lang="de-DE" sz="1800" dirty="0" err="1"/>
              <a:t>reusability</a:t>
            </a:r>
            <a:r>
              <a:rPr lang="de-DE" sz="1800" dirty="0"/>
              <a:t> </a:t>
            </a:r>
            <a:r>
              <a:rPr lang="de-DE" sz="1800" dirty="0" err="1"/>
              <a:t>of</a:t>
            </a:r>
            <a:r>
              <a:rPr lang="de-DE" sz="1800" dirty="0"/>
              <a:t> </a:t>
            </a:r>
            <a:r>
              <a:rPr lang="de-DE" sz="1800" dirty="0" err="1"/>
              <a:t>models</a:t>
            </a:r>
            <a:endParaRPr lang="de-DE" sz="1800" dirty="0"/>
          </a:p>
          <a:p>
            <a:pPr lvl="1"/>
            <a:r>
              <a:rPr lang="de-DE" sz="1800" dirty="0"/>
              <a:t>Support </a:t>
            </a:r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collaboration</a:t>
            </a:r>
            <a:r>
              <a:rPr lang="de-DE" sz="1800" dirty="0"/>
              <a:t> </a:t>
            </a:r>
            <a:r>
              <a:rPr lang="de-DE" sz="1800" dirty="0" err="1"/>
              <a:t>between</a:t>
            </a:r>
            <a:r>
              <a:rPr lang="de-DE" sz="1800" dirty="0"/>
              <a:t> </a:t>
            </a:r>
            <a:r>
              <a:rPr lang="de-DE" sz="1800" dirty="0" err="1"/>
              <a:t>modelers</a:t>
            </a:r>
            <a:endParaRPr lang="de-DE" sz="1800" dirty="0"/>
          </a:p>
          <a:p>
            <a:pPr lvl="1"/>
            <a:endParaRPr lang="de-DE" sz="1800" dirty="0"/>
          </a:p>
          <a:p>
            <a:pPr lvl="1"/>
            <a:r>
              <a:rPr lang="de-DE" sz="1800" dirty="0" err="1"/>
              <a:t>Above</a:t>
            </a:r>
            <a:r>
              <a:rPr lang="de-DE" sz="1800" dirty="0"/>
              <a:t> </a:t>
            </a:r>
            <a:r>
              <a:rPr lang="de-DE" sz="1800" dirty="0" err="1"/>
              <a:t>mentioned</a:t>
            </a:r>
            <a:r>
              <a:rPr lang="de-DE" sz="1800" dirty="0"/>
              <a:t> model-</a:t>
            </a:r>
            <a:r>
              <a:rPr lang="de-DE" sz="1800" dirty="0" err="1"/>
              <a:t>managemant</a:t>
            </a:r>
            <a:r>
              <a:rPr lang="de-DE" sz="1800" dirty="0"/>
              <a:t> </a:t>
            </a:r>
            <a:r>
              <a:rPr lang="de-DE" sz="1800" dirty="0" err="1"/>
              <a:t>may</a:t>
            </a:r>
            <a:r>
              <a:rPr lang="de-DE" sz="1800" dirty="0"/>
              <a:t> </a:t>
            </a:r>
            <a:r>
              <a:rPr lang="de-DE" sz="1800" dirty="0" err="1"/>
              <a:t>require</a:t>
            </a:r>
            <a:r>
              <a:rPr lang="de-DE" sz="1800" dirty="0"/>
              <a:t> </a:t>
            </a:r>
            <a:r>
              <a:rPr lang="de-DE" sz="1800" dirty="0" err="1"/>
              <a:t>changes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 / </a:t>
            </a:r>
            <a:r>
              <a:rPr lang="de-DE" sz="1800" dirty="0" err="1"/>
              <a:t>or</a:t>
            </a:r>
            <a:r>
              <a:rPr lang="de-DE" sz="1800" dirty="0"/>
              <a:t> </a:t>
            </a:r>
            <a:r>
              <a:rPr lang="de-DE" sz="1800" dirty="0" err="1"/>
              <a:t>extensions</a:t>
            </a:r>
            <a:r>
              <a:rPr lang="de-DE" sz="1800" dirty="0"/>
              <a:t>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SysML-language</a:t>
            </a:r>
            <a:endParaRPr lang="de-DE" sz="1800" dirty="0"/>
          </a:p>
          <a:p>
            <a:endParaRPr lang="de-DE" sz="20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sz="2000" b="1" dirty="0" err="1"/>
              <a:t>Requirements</a:t>
            </a:r>
            <a:r>
              <a:rPr lang="de-DE" sz="2000" b="1" dirty="0"/>
              <a:t> on (MB)SE-Tools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81037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Outcome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GfSE</a:t>
            </a:r>
            <a:r>
              <a:rPr lang="de-DE" dirty="0"/>
              <a:t> Workshop, Feb. 2014 – </a:t>
            </a:r>
            <a:r>
              <a:rPr lang="de-DE" dirty="0" err="1"/>
              <a:t>part</a:t>
            </a:r>
            <a:r>
              <a:rPr lang="de-DE" dirty="0"/>
              <a:t> </a:t>
            </a:r>
            <a:r>
              <a:rPr lang="de-DE" dirty="0" smtClean="0"/>
              <a:t>3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000" dirty="0" smtClean="0"/>
              <a:t>Solutions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problem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versioning</a:t>
            </a:r>
            <a:r>
              <a:rPr lang="de-DE" sz="2000" dirty="0"/>
              <a:t>, </a:t>
            </a:r>
            <a:r>
              <a:rPr lang="de-DE" sz="2000" dirty="0" err="1" smtClean="0"/>
              <a:t>collaboration</a:t>
            </a:r>
            <a:r>
              <a:rPr lang="de-DE" sz="2000" dirty="0" smtClean="0"/>
              <a:t>, </a:t>
            </a:r>
            <a:r>
              <a:rPr lang="de-DE" sz="2000" dirty="0" err="1" smtClean="0"/>
              <a:t>reusability</a:t>
            </a:r>
            <a:r>
              <a:rPr lang="de-DE" sz="2000" dirty="0"/>
              <a:t> </a:t>
            </a:r>
            <a:r>
              <a:rPr lang="de-DE" sz="2000" dirty="0" err="1" smtClean="0"/>
              <a:t>exist</a:t>
            </a:r>
            <a:r>
              <a:rPr lang="de-DE" sz="2000" dirty="0" smtClean="0"/>
              <a:t> </a:t>
            </a:r>
            <a:r>
              <a:rPr lang="de-DE" sz="2000" dirty="0" err="1" smtClean="0"/>
              <a:t>for</a:t>
            </a:r>
            <a:r>
              <a:rPr lang="de-DE" sz="2000" dirty="0" smtClean="0"/>
              <a:t> 3D-CAD (MCAD).</a:t>
            </a:r>
          </a:p>
          <a:p>
            <a:r>
              <a:rPr lang="de-DE" sz="2000" dirty="0" smtClean="0"/>
              <a:t>Suggestion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elaborate</a:t>
            </a:r>
            <a:r>
              <a:rPr lang="de-DE" sz="2000" dirty="0" smtClean="0"/>
              <a:t> </a:t>
            </a:r>
            <a:r>
              <a:rPr lang="de-DE" sz="2000" dirty="0" err="1" smtClean="0"/>
              <a:t>about</a:t>
            </a:r>
            <a:r>
              <a:rPr lang="de-DE" sz="2000" dirty="0" smtClean="0"/>
              <a:t>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adoption</a:t>
            </a:r>
            <a:r>
              <a:rPr lang="de-DE" sz="2000" dirty="0" smtClean="0"/>
              <a:t> </a:t>
            </a:r>
            <a:r>
              <a:rPr lang="de-DE" sz="2000" dirty="0" err="1" smtClean="0"/>
              <a:t>of</a:t>
            </a:r>
            <a:r>
              <a:rPr lang="de-DE" sz="2000" dirty="0" smtClean="0"/>
              <a:t> </a:t>
            </a:r>
            <a:r>
              <a:rPr lang="de-DE" sz="2000" dirty="0" err="1" smtClean="0"/>
              <a:t>solutions</a:t>
            </a:r>
            <a:r>
              <a:rPr lang="de-DE" sz="2000" dirty="0" smtClean="0"/>
              <a:t> </a:t>
            </a:r>
            <a:r>
              <a:rPr lang="de-DE" sz="2000" dirty="0" err="1" smtClean="0"/>
              <a:t>from</a:t>
            </a:r>
            <a:r>
              <a:rPr lang="de-DE" sz="2000" dirty="0" smtClean="0"/>
              <a:t> MCAD </a:t>
            </a:r>
            <a:r>
              <a:rPr lang="de-DE" sz="2000" dirty="0" err="1" smtClean="0"/>
              <a:t>to</a:t>
            </a:r>
            <a:r>
              <a:rPr lang="de-DE" sz="2000" dirty="0" smtClean="0"/>
              <a:t> SE-Tools (</a:t>
            </a:r>
            <a:r>
              <a:rPr lang="de-DE" sz="2000" dirty="0" err="1" smtClean="0"/>
              <a:t>eg</a:t>
            </a:r>
            <a:r>
              <a:rPr lang="de-DE" sz="2000" dirty="0" smtClean="0"/>
              <a:t>. Team-Datamanager </a:t>
            </a:r>
            <a:r>
              <a:rPr lang="de-DE" sz="2000" dirty="0" err="1" smtClean="0"/>
              <a:t>to</a:t>
            </a:r>
            <a:r>
              <a:rPr lang="de-DE" sz="2000" dirty="0" smtClean="0"/>
              <a:t> </a:t>
            </a:r>
            <a:r>
              <a:rPr lang="de-DE" sz="2000" dirty="0" err="1" smtClean="0"/>
              <a:t>enterprise</a:t>
            </a:r>
            <a:r>
              <a:rPr lang="de-DE" sz="2000" dirty="0" smtClean="0"/>
              <a:t> PDM).</a:t>
            </a:r>
            <a:endParaRPr lang="de-DE" sz="2000" dirty="0"/>
          </a:p>
          <a:p>
            <a:r>
              <a:rPr lang="de-DE" sz="2000" dirty="0" smtClean="0"/>
              <a:t>Elaborate on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question</a:t>
            </a:r>
            <a:r>
              <a:rPr lang="de-DE" sz="2000" dirty="0" smtClean="0"/>
              <a:t> </a:t>
            </a:r>
            <a:r>
              <a:rPr lang="de-DE" sz="2000" dirty="0" err="1" smtClean="0"/>
              <a:t>what</a:t>
            </a:r>
            <a:r>
              <a:rPr lang="de-DE" sz="2000" dirty="0" smtClean="0"/>
              <a:t> </a:t>
            </a:r>
            <a:r>
              <a:rPr lang="de-DE" sz="2000" dirty="0" err="1" smtClean="0"/>
              <a:t>functionality</a:t>
            </a:r>
            <a:r>
              <a:rPr lang="de-DE" sz="2000" dirty="0" smtClean="0"/>
              <a:t> / </a:t>
            </a:r>
            <a:r>
              <a:rPr lang="de-DE" sz="2000" dirty="0" err="1" smtClean="0"/>
              <a:t>information</a:t>
            </a:r>
            <a:r>
              <a:rPr lang="de-DE" sz="2000" dirty="0" smtClean="0"/>
              <a:t> </a:t>
            </a:r>
            <a:r>
              <a:rPr lang="de-DE" sz="2000" dirty="0" err="1" smtClean="0"/>
              <a:t>should</a:t>
            </a:r>
            <a:r>
              <a:rPr lang="de-DE" sz="2000" dirty="0" smtClean="0"/>
              <a:t> </a:t>
            </a:r>
            <a:r>
              <a:rPr lang="de-DE" sz="2000" dirty="0" err="1" smtClean="0"/>
              <a:t>be</a:t>
            </a:r>
            <a:r>
              <a:rPr lang="de-DE" sz="2000" dirty="0" smtClean="0"/>
              <a:t> </a:t>
            </a:r>
            <a:r>
              <a:rPr lang="de-DE" sz="2000" dirty="0" err="1" smtClean="0"/>
              <a:t>managed</a:t>
            </a:r>
            <a:r>
              <a:rPr lang="de-DE" sz="2000" dirty="0" smtClean="0"/>
              <a:t> </a:t>
            </a:r>
            <a:r>
              <a:rPr lang="de-DE" sz="2000" dirty="0"/>
              <a:t>in PDM </a:t>
            </a:r>
            <a:r>
              <a:rPr lang="de-DE" sz="2000" dirty="0" smtClean="0"/>
              <a:t>vs. </a:t>
            </a:r>
            <a:r>
              <a:rPr lang="de-DE" sz="2000" dirty="0" err="1" smtClean="0"/>
              <a:t>the</a:t>
            </a:r>
            <a:r>
              <a:rPr lang="de-DE" sz="2000" dirty="0" smtClean="0"/>
              <a:t> </a:t>
            </a:r>
            <a:r>
              <a:rPr lang="de-DE" sz="2000" dirty="0" err="1" smtClean="0"/>
              <a:t>respective</a:t>
            </a:r>
            <a:r>
              <a:rPr lang="de-DE" sz="2000" dirty="0" smtClean="0"/>
              <a:t> </a:t>
            </a:r>
            <a:r>
              <a:rPr lang="de-DE" sz="2000" dirty="0" err="1" smtClean="0"/>
              <a:t>authoring</a:t>
            </a:r>
            <a:r>
              <a:rPr lang="de-DE" sz="2000" dirty="0" smtClean="0"/>
              <a:t> </a:t>
            </a:r>
            <a:r>
              <a:rPr lang="de-DE" sz="2000" dirty="0" err="1" smtClean="0"/>
              <a:t>systems</a:t>
            </a:r>
            <a:r>
              <a:rPr lang="de-DE" sz="2000" dirty="0" smtClean="0"/>
              <a:t> (</a:t>
            </a:r>
            <a:r>
              <a:rPr lang="de-DE" sz="2000" dirty="0" err="1" smtClean="0"/>
              <a:t>federative</a:t>
            </a:r>
            <a:r>
              <a:rPr lang="de-DE" sz="2000" dirty="0" smtClean="0"/>
              <a:t> </a:t>
            </a:r>
            <a:r>
              <a:rPr lang="de-DE" sz="2000" dirty="0"/>
              <a:t>vs. </a:t>
            </a:r>
            <a:r>
              <a:rPr lang="de-DE" sz="2000" dirty="0" err="1" smtClean="0"/>
              <a:t>central</a:t>
            </a:r>
            <a:r>
              <a:rPr lang="de-DE" sz="2000" dirty="0" smtClean="0"/>
              <a:t>)</a:t>
            </a:r>
            <a:endParaRPr lang="de-DE" sz="2000" dirty="0"/>
          </a:p>
          <a:p>
            <a:endParaRPr lang="de-DE" sz="2000" dirty="0" smtClean="0"/>
          </a:p>
          <a:p>
            <a:r>
              <a:rPr lang="de-DE" sz="2000" dirty="0" smtClean="0"/>
              <a:t>Development </a:t>
            </a:r>
            <a:r>
              <a:rPr lang="de-DE" sz="2000" dirty="0" err="1" smtClean="0"/>
              <a:t>processes</a:t>
            </a:r>
            <a:r>
              <a:rPr lang="de-DE" sz="2000" dirty="0" smtClean="0"/>
              <a:t> will </a:t>
            </a:r>
            <a:r>
              <a:rPr lang="de-DE" sz="2000" dirty="0" err="1" smtClean="0"/>
              <a:t>change</a:t>
            </a:r>
            <a:r>
              <a:rPr lang="de-DE" sz="2000" dirty="0" smtClean="0"/>
              <a:t> </a:t>
            </a:r>
            <a:r>
              <a:rPr lang="de-DE" sz="2000" dirty="0"/>
              <a:t>:-D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sz="2000" b="1" dirty="0" err="1"/>
              <a:t>Conclusion</a:t>
            </a:r>
            <a:r>
              <a:rPr lang="de-DE" sz="2000" b="1" dirty="0"/>
              <a:t> </a:t>
            </a:r>
            <a:r>
              <a:rPr lang="de-DE" sz="2000" b="1" dirty="0" err="1"/>
              <a:t>and</a:t>
            </a:r>
            <a:r>
              <a:rPr lang="de-DE" sz="2000" b="1" dirty="0"/>
              <a:t> </a:t>
            </a:r>
            <a:r>
              <a:rPr lang="de-DE" sz="2000" b="1" dirty="0" err="1"/>
              <a:t>further</a:t>
            </a:r>
            <a:r>
              <a:rPr lang="de-DE" sz="2000" b="1" dirty="0"/>
              <a:t> </a:t>
            </a:r>
            <a:r>
              <a:rPr lang="de-DE" sz="2000" b="1" dirty="0" err="1"/>
              <a:t>steps</a:t>
            </a:r>
            <a:endParaRPr lang="de-DE" sz="20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0908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SE – PLM </a:t>
            </a:r>
            <a:r>
              <a:rPr lang="de-DE" dirty="0" err="1" smtClean="0"/>
              <a:t>integration</a:t>
            </a:r>
            <a:r>
              <a:rPr lang="de-DE" dirty="0" smtClean="0"/>
              <a:t>, </a:t>
            </a:r>
            <a:r>
              <a:rPr lang="de-DE" dirty="0" err="1" smtClean="0"/>
              <a:t>further</a:t>
            </a:r>
            <a:r>
              <a:rPr lang="de-DE" dirty="0" smtClean="0"/>
              <a:t> </a:t>
            </a:r>
            <a:r>
              <a:rPr lang="de-DE" dirty="0" err="1" smtClean="0"/>
              <a:t>aspects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err="1" smtClean="0"/>
              <a:t>Role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ALM (</a:t>
            </a:r>
            <a:r>
              <a:rPr lang="de-DE" sz="2400" dirty="0" err="1" smtClean="0"/>
              <a:t>Application</a:t>
            </a:r>
            <a:r>
              <a:rPr lang="de-DE" sz="2400" dirty="0" smtClean="0"/>
              <a:t> </a:t>
            </a:r>
            <a:r>
              <a:rPr lang="de-DE" sz="2400" dirty="0" err="1" smtClean="0"/>
              <a:t>Lifecycle</a:t>
            </a:r>
            <a:r>
              <a:rPr lang="de-DE" sz="2400" dirty="0" smtClean="0"/>
              <a:t> </a:t>
            </a:r>
            <a:r>
              <a:rPr lang="de-DE" sz="2400" dirty="0" err="1" smtClean="0"/>
              <a:t>Managament</a:t>
            </a:r>
            <a:r>
              <a:rPr lang="de-DE" sz="2400" dirty="0" smtClean="0"/>
              <a:t>)</a:t>
            </a:r>
          </a:p>
          <a:p>
            <a:r>
              <a:rPr lang="de-DE" sz="2400" dirty="0" smtClean="0"/>
              <a:t>Can OSLC </a:t>
            </a:r>
            <a:r>
              <a:rPr lang="de-DE" sz="2400" dirty="0" err="1" smtClean="0"/>
              <a:t>fill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gap</a:t>
            </a:r>
            <a:r>
              <a:rPr lang="de-DE" sz="2400" dirty="0" smtClean="0"/>
              <a:t>?</a:t>
            </a:r>
          </a:p>
          <a:p>
            <a:r>
              <a:rPr lang="de-DE" sz="2400" dirty="0" smtClean="0"/>
              <a:t>SE-</a:t>
            </a:r>
            <a:r>
              <a:rPr lang="de-DE" sz="2400" dirty="0" err="1" smtClean="0"/>
              <a:t>Authoring</a:t>
            </a:r>
            <a:r>
              <a:rPr lang="de-DE" sz="2400" dirty="0"/>
              <a:t> </a:t>
            </a:r>
            <a:r>
              <a:rPr lang="de-DE" sz="2400" dirty="0" err="1"/>
              <a:t>tools</a:t>
            </a:r>
            <a:r>
              <a:rPr lang="de-DE" sz="2400" dirty="0"/>
              <a:t> (</a:t>
            </a:r>
            <a:r>
              <a:rPr lang="de-DE" sz="2400" dirty="0" smtClean="0"/>
              <a:t>e.g. </a:t>
            </a:r>
            <a:r>
              <a:rPr lang="de-DE" sz="2400" dirty="0" err="1" smtClean="0"/>
              <a:t>SysML</a:t>
            </a:r>
            <a:r>
              <a:rPr lang="de-DE" sz="2400" dirty="0" smtClean="0"/>
              <a:t>) </a:t>
            </a:r>
            <a:r>
              <a:rPr lang="de-DE" sz="2400" dirty="0" err="1" smtClean="0"/>
              <a:t>be</a:t>
            </a:r>
            <a:r>
              <a:rPr lang="de-DE" sz="2400" dirty="0" smtClean="0"/>
              <a:t> </a:t>
            </a:r>
            <a:r>
              <a:rPr lang="de-DE" sz="2400" dirty="0" err="1" smtClean="0"/>
              <a:t>used</a:t>
            </a:r>
            <a:r>
              <a:rPr lang="de-DE" sz="2400" dirty="0" smtClean="0"/>
              <a:t> </a:t>
            </a:r>
            <a:r>
              <a:rPr lang="de-DE" sz="2400" dirty="0" err="1" smtClean="0"/>
              <a:t>as</a:t>
            </a:r>
            <a:r>
              <a:rPr lang="de-DE" sz="2400" dirty="0" smtClean="0"/>
              <a:t> PLM </a:t>
            </a:r>
            <a:r>
              <a:rPr lang="de-DE" sz="2400" dirty="0" err="1" smtClean="0"/>
              <a:t>configurator</a:t>
            </a:r>
            <a:r>
              <a:rPr lang="de-DE" sz="2400" dirty="0" smtClean="0"/>
              <a:t>?</a:t>
            </a:r>
          </a:p>
          <a:p>
            <a:endParaRPr lang="de-DE" sz="2400" dirty="0" smtClean="0"/>
          </a:p>
          <a:p>
            <a:endParaRPr lang="de-DE" sz="240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de-DE" sz="2000" b="1" dirty="0" err="1" smtClean="0"/>
              <a:t>Thoughts</a:t>
            </a:r>
            <a:r>
              <a:rPr lang="de-DE" sz="2000" b="1" dirty="0" smtClean="0"/>
              <a:t> </a:t>
            </a:r>
            <a:r>
              <a:rPr lang="de-DE" sz="2000" b="1" dirty="0" err="1" smtClean="0"/>
              <a:t>about</a:t>
            </a:r>
            <a:r>
              <a:rPr lang="de-DE" sz="2000" b="1" dirty="0" smtClean="0"/>
              <a:t> SE-PLM </a:t>
            </a:r>
            <a:r>
              <a:rPr lang="de-DE" sz="2000" b="1" dirty="0" err="1" smtClean="0"/>
              <a:t>integration</a:t>
            </a:r>
            <a:endParaRPr lang="de-DE" sz="2000" b="1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F6C7586-C5FD-4D8B-9E71-236C1CF84B09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674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624</Words>
  <Application>Microsoft Office PowerPoint</Application>
  <PresentationFormat>Bildschirmpräsentation (4:3)</PresentationFormat>
  <Paragraphs>126</Paragraphs>
  <Slides>12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Larissa-Design</vt:lpstr>
      <vt:lpstr>SysML adoption issues</vt:lpstr>
      <vt:lpstr>Sysml – adoption issues</vt:lpstr>
      <vt:lpstr>MBSE Adoptions issues</vt:lpstr>
      <vt:lpstr>Issues categorisation</vt:lpstr>
      <vt:lpstr>SE – PLM integration</vt:lpstr>
      <vt:lpstr>Outcome of GfSE Workshop, Feb. 2014 – part 1</vt:lpstr>
      <vt:lpstr>Outcome of GfSE Workshop, Feb. 2014 – part 2</vt:lpstr>
      <vt:lpstr>Outcome of GfSE Workshop, Feb. 2014 – part 3</vt:lpstr>
      <vt:lpstr>SE – PLM integration, further aspects</vt:lpstr>
      <vt:lpstr>Roadmap contribution</vt:lpstr>
      <vt:lpstr>Next steps</vt:lpstr>
      <vt:lpstr>PowerPoint-Präsentation</vt:lpstr>
    </vt:vector>
  </TitlesOfParts>
  <Company>fhg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lee2</dc:creator>
  <cp:lastModifiedBy>Uwe Kaufmann</cp:lastModifiedBy>
  <cp:revision>274</cp:revision>
  <cp:lastPrinted>2013-06-17T20:36:26Z</cp:lastPrinted>
  <dcterms:created xsi:type="dcterms:W3CDTF">2009-08-28T08:15:46Z</dcterms:created>
  <dcterms:modified xsi:type="dcterms:W3CDTF">2014-04-22T17:10:13Z</dcterms:modified>
</cp:coreProperties>
</file>