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5"/>
  </p:notesMasterIdLst>
  <p:handoutMasterIdLst>
    <p:handoutMasterId r:id="rId6"/>
  </p:handoutMasterIdLst>
  <p:sldIdLst>
    <p:sldId id="256" r:id="rId2"/>
    <p:sldId id="340" r:id="rId3"/>
    <p:sldId id="341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76959A"/>
    <a:srgbClr val="CBFFFF"/>
    <a:srgbClr val="009DD9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77" autoAdjust="0"/>
    <p:restoredTop sz="95262" autoAdjust="0"/>
  </p:normalViewPr>
  <p:slideViewPr>
    <p:cSldViewPr snapToGrid="0">
      <p:cViewPr varScale="1">
        <p:scale>
          <a:sx n="104" d="100"/>
          <a:sy n="104" d="100"/>
        </p:scale>
        <p:origin x="69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6BE408-8D3D-4666-A153-C103417AD18F}" type="datetime1">
              <a:rPr lang="en-US" smtClean="0"/>
              <a:t>11/23/2015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9DE7BF-AD39-42CD-9773-F23B314DD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07838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38F5ED-9129-4274-AC93-8E4F401E532C}" type="datetime1">
              <a:rPr lang="en-US" smtClean="0"/>
              <a:t>11/23/2015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B78591-DAD7-4746-A0B6-765276782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67800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78591-DAD7-4746-A0B6-76527678255D}" type="slidenum">
              <a:rPr lang="en-US" smtClean="0"/>
              <a:t>1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6D71C645-5950-4873-B552-0F1A7B3FBF9A}" type="datetime1">
              <a:rPr lang="en-US" smtClean="0"/>
              <a:t>11/23/2015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011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A129C-1068-4D1B-AC83-0FE85681FD99}" type="datetime1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1390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2396F-0984-4827-AB13-BC881898C030}" type="datetime1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184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278A9-0299-4999-A740-50C7D0A48664}" type="datetime1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532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265E-1436-4F47-9CBA-0F248D4C3733}" type="datetime1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325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C306-C2DB-4ED2-89A2-18CA8C3F6AC1}" type="datetime1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087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B756-91E7-4CDF-A6C3-C017DA4E8E93}" type="datetime1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2939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BEA8E-6400-41A5-83C1-47E9530EF050}" type="datetime1">
              <a:rPr lang="en-US" smtClean="0"/>
              <a:t>11/23/2015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042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6E88F-F32E-4364-9FB6-722AECE996CD}" type="datetime1">
              <a:rPr lang="en-US" smtClean="0"/>
              <a:t>11/23/2015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437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C43C8-7E5B-4B76-9561-075DFAF39E22}" type="datetime1">
              <a:rPr lang="en-US" smtClean="0"/>
              <a:t>11/23/2015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76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76E34-505F-4AD0-9D6B-C128FBD0C1CC}" type="datetime1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139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1C5A1-50BB-489C-9FC3-E26A19703BD6}" type="datetime1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309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05E30-6D35-4BD9-8BE5-B2CDCB58879A}" type="datetime1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2C556-8333-4E45-9D5C-7E939D269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453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211291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Systems Engineering  Workflow Use Cases </a:t>
            </a:r>
            <a:br>
              <a:rPr lang="en-US" dirty="0" smtClean="0"/>
            </a:br>
            <a:r>
              <a:rPr lang="en-US" dirty="0" smtClean="0"/>
              <a:t>Process Change Request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John Watson </a:t>
            </a:r>
          </a:p>
          <a:p>
            <a:r>
              <a:rPr lang="en-US" dirty="0" smtClean="0"/>
              <a:t>11/23/2015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F2B86-E6C1-463F-A8BC-1911A5D33E70}" type="datetime1">
              <a:rPr lang="en-US" smtClean="0"/>
              <a:t>11/23/2015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85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Process Change Request </a:t>
            </a:r>
            <a:br>
              <a:rPr lang="en-US" dirty="0" smtClean="0"/>
            </a:br>
            <a:r>
              <a:rPr lang="en-US" dirty="0" smtClean="0"/>
              <a:t>Preconditions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1624012"/>
            <a:ext cx="8229600" cy="4525963"/>
          </a:xfrm>
        </p:spPr>
        <p:txBody>
          <a:bodyPr/>
          <a:lstStyle/>
          <a:p>
            <a:r>
              <a:rPr lang="en-US" dirty="0"/>
              <a:t>A baseline exists for a release of the system </a:t>
            </a:r>
          </a:p>
          <a:p>
            <a:r>
              <a:rPr lang="en-US" dirty="0"/>
              <a:t>Systems are operating in the field and more are being manufactured</a:t>
            </a:r>
          </a:p>
          <a:p>
            <a:r>
              <a:rPr lang="en-US" dirty="0"/>
              <a:t>The next release of the system has been planned, implementation has started and has finished a detailed design review</a:t>
            </a:r>
          </a:p>
          <a:p>
            <a:r>
              <a:rPr lang="en-US" dirty="0"/>
              <a:t>A Change Requested is </a:t>
            </a:r>
            <a:r>
              <a:rPr lang="en-US" dirty="0" smtClean="0"/>
              <a:t>then initiated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C306-C2DB-4ED2-89A2-18CA8C3F6AC1}" type="datetime1">
              <a:rPr lang="en-US" smtClean="0"/>
              <a:t>11/23/2015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92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09" y="2018237"/>
            <a:ext cx="7367419" cy="1070841"/>
          </a:xfrm>
          <a:prstGeom prst="rect">
            <a:avLst/>
          </a:prstGeom>
        </p:spPr>
      </p:pic>
      <p:cxnSp>
        <p:nvCxnSpPr>
          <p:cNvPr id="15" name="Straight Arrow Connector 14"/>
          <p:cNvCxnSpPr/>
          <p:nvPr/>
        </p:nvCxnSpPr>
        <p:spPr>
          <a:xfrm flipV="1">
            <a:off x="2149799" y="3613704"/>
            <a:ext cx="0" cy="220322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2150386" y="2551038"/>
            <a:ext cx="4929" cy="3215738"/>
          </a:xfrm>
          <a:prstGeom prst="line">
            <a:avLst/>
          </a:prstGeom>
          <a:ln w="25400" cmpd="sng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6734009" y="3603544"/>
            <a:ext cx="395536" cy="60735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417" y="8481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Process Change Request</a:t>
            </a:r>
            <a:br>
              <a:rPr lang="en-US" dirty="0" smtClean="0"/>
            </a:br>
            <a:r>
              <a:rPr lang="en-US" dirty="0" smtClean="0"/>
              <a:t>Information Flow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265E-1436-4F47-9CBA-0F248D4C3733}" type="datetime1">
              <a:rPr lang="en-US" smtClean="0"/>
              <a:t>11/23/2015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C556-8333-4E45-9D5C-7E939D26936E}" type="slidenum">
              <a:rPr lang="en-US" smtClean="0"/>
              <a:t>3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74844" y="4286997"/>
            <a:ext cx="992020" cy="6719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Archive and Close Branch</a:t>
            </a:r>
            <a:endParaRPr lang="en-US" sz="1400" dirty="0"/>
          </a:p>
        </p:txBody>
      </p:sp>
      <p:sp>
        <p:nvSpPr>
          <p:cNvPr id="13" name="Right Arrow 12"/>
          <p:cNvSpPr/>
          <p:nvPr/>
        </p:nvSpPr>
        <p:spPr>
          <a:xfrm>
            <a:off x="0" y="5549762"/>
            <a:ext cx="9144000" cy="6531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Active Release CM Branch</a:t>
            </a:r>
            <a:endParaRPr lang="en-US" dirty="0"/>
          </a:p>
        </p:txBody>
      </p:sp>
      <p:cxnSp>
        <p:nvCxnSpPr>
          <p:cNvPr id="19" name="Straight Arrow Connector 18"/>
          <p:cNvCxnSpPr>
            <a:endCxn id="9" idx="0"/>
          </p:cNvCxnSpPr>
          <p:nvPr/>
        </p:nvCxnSpPr>
        <p:spPr>
          <a:xfrm>
            <a:off x="3807084" y="3603544"/>
            <a:ext cx="163770" cy="683453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2150387" y="3341482"/>
            <a:ext cx="4589741" cy="2718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   Change </a:t>
            </a:r>
            <a:r>
              <a:rPr lang="en-US" dirty="0" smtClean="0"/>
              <a:t>Request Branch </a:t>
            </a:r>
            <a:endParaRPr lang="en-US" dirty="0"/>
          </a:p>
        </p:txBody>
      </p:sp>
      <p:grpSp>
        <p:nvGrpSpPr>
          <p:cNvPr id="86" name="Group 85"/>
          <p:cNvGrpSpPr/>
          <p:nvPr/>
        </p:nvGrpSpPr>
        <p:grpSpPr>
          <a:xfrm>
            <a:off x="5657009" y="2847311"/>
            <a:ext cx="968535" cy="1443103"/>
            <a:chOff x="6151683" y="2434964"/>
            <a:chExt cx="968535" cy="1197048"/>
          </a:xfrm>
        </p:grpSpPr>
        <p:cxnSp>
          <p:nvCxnSpPr>
            <p:cNvPr id="37" name="Straight Connector 36"/>
            <p:cNvCxnSpPr>
              <a:endCxn id="44" idx="0"/>
            </p:cNvCxnSpPr>
            <p:nvPr/>
          </p:nvCxnSpPr>
          <p:spPr>
            <a:xfrm>
              <a:off x="6634565" y="2434964"/>
              <a:ext cx="1386" cy="858494"/>
            </a:xfrm>
            <a:prstGeom prst="line">
              <a:avLst/>
            </a:prstGeom>
            <a:ln w="25400" cmpd="sng">
              <a:solidFill>
                <a:schemeClr val="tx2"/>
              </a:solidFill>
              <a:prstDash val="dash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6151683" y="3293458"/>
              <a:ext cx="96853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rgbClr val="00B050"/>
                  </a:solidFill>
                </a:rPr>
                <a:t>Baseline</a:t>
              </a:r>
              <a:endParaRPr lang="en-US" dirty="0">
                <a:solidFill>
                  <a:srgbClr val="00B050"/>
                </a:solidFill>
              </a:endParaRP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3894523" y="3779258"/>
            <a:ext cx="6383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Reject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976654" y="3715797"/>
            <a:ext cx="6383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Reject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016762" y="5078363"/>
            <a:ext cx="7967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Merge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263109" y="5129397"/>
            <a:ext cx="837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Branch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7129545" y="4204245"/>
            <a:ext cx="992020" cy="6719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Archive and Close Branch</a:t>
            </a:r>
            <a:endParaRPr lang="en-US" sz="1400" dirty="0"/>
          </a:p>
        </p:txBody>
      </p:sp>
      <p:sp>
        <p:nvSpPr>
          <p:cNvPr id="77" name="TextBox 76"/>
          <p:cNvSpPr txBox="1"/>
          <p:nvPr/>
        </p:nvSpPr>
        <p:spPr>
          <a:xfrm>
            <a:off x="5899881" y="4279890"/>
            <a:ext cx="8958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Approved</a:t>
            </a:r>
            <a:endParaRPr lang="en-US" sz="1400" dirty="0">
              <a:solidFill>
                <a:srgbClr val="FF0000"/>
              </a:solidFill>
            </a:endParaRPr>
          </a:p>
        </p:txBody>
      </p:sp>
      <p:grpSp>
        <p:nvGrpSpPr>
          <p:cNvPr id="87" name="Group 86"/>
          <p:cNvGrpSpPr/>
          <p:nvPr/>
        </p:nvGrpSpPr>
        <p:grpSpPr>
          <a:xfrm>
            <a:off x="2935351" y="2932626"/>
            <a:ext cx="968535" cy="1430039"/>
            <a:chOff x="6151683" y="2434964"/>
            <a:chExt cx="968535" cy="1197048"/>
          </a:xfrm>
        </p:grpSpPr>
        <p:cxnSp>
          <p:nvCxnSpPr>
            <p:cNvPr id="88" name="Straight Connector 87"/>
            <p:cNvCxnSpPr>
              <a:endCxn id="89" idx="0"/>
            </p:cNvCxnSpPr>
            <p:nvPr/>
          </p:nvCxnSpPr>
          <p:spPr>
            <a:xfrm>
              <a:off x="6634565" y="2434964"/>
              <a:ext cx="1386" cy="858494"/>
            </a:xfrm>
            <a:prstGeom prst="line">
              <a:avLst/>
            </a:prstGeom>
            <a:ln w="25400" cmpd="sng">
              <a:solidFill>
                <a:schemeClr val="tx2"/>
              </a:solidFill>
              <a:prstDash val="dash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Box 88"/>
            <p:cNvSpPr txBox="1"/>
            <p:nvPr/>
          </p:nvSpPr>
          <p:spPr>
            <a:xfrm>
              <a:off x="6151683" y="3293458"/>
              <a:ext cx="968535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rgbClr val="00B050"/>
                  </a:solidFill>
                </a:rPr>
                <a:t>Baseline</a:t>
              </a:r>
              <a:endParaRPr lang="en-US" dirty="0">
                <a:solidFill>
                  <a:srgbClr val="00B050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563929" y="1269564"/>
            <a:ext cx="3426204" cy="57146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Estimation Phase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990134" y="1270980"/>
            <a:ext cx="2743876" cy="57497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Architectural Design Phase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6734009" y="1104332"/>
            <a:ext cx="2380019" cy="909052"/>
          </a:xfrm>
          <a:prstGeom prst="rightArrow">
            <a:avLst>
              <a:gd name="adj1" fmla="val 63113"/>
              <a:gd name="adj2" fmla="val 52811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Implementation Phase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6738773" y="3613381"/>
            <a:ext cx="25208" cy="2090233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740128" y="2814762"/>
            <a:ext cx="0" cy="526720"/>
          </a:xfrm>
          <a:prstGeom prst="line">
            <a:avLst/>
          </a:prstGeom>
          <a:ln w="22225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1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95352</TotalTime>
  <Words>98</Words>
  <Application>Microsoft Office PowerPoint</Application>
  <PresentationFormat>On-screen Show (4:3)</PresentationFormat>
  <Paragraphs>31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Custom Design</vt:lpstr>
      <vt:lpstr>Systems Engineering  Workflow Use Cases  Process Change Request</vt:lpstr>
      <vt:lpstr>Process Change Request  Preconditions</vt:lpstr>
      <vt:lpstr>Process Change Request Information Flow</vt:lpstr>
    </vt:vector>
  </TitlesOfParts>
  <Company>Lockheed Martin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 Use Cases First Pass</dc:title>
  <dc:creator>John C Watson</dc:creator>
  <cp:lastModifiedBy>John Watson</cp:lastModifiedBy>
  <cp:revision>267</cp:revision>
  <dcterms:created xsi:type="dcterms:W3CDTF">2014-01-13T15:33:34Z</dcterms:created>
  <dcterms:modified xsi:type="dcterms:W3CDTF">2015-11-24T01:11:45Z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-1453808456</vt:i4>
  </property>
  <property fmtid="{D5CDD505-2E9C-101B-9397-08002B2CF9AE}" pid="3" name="_NewReviewCycle">
    <vt:lpwstr/>
  </property>
  <property fmtid="{D5CDD505-2E9C-101B-9397-08002B2CF9AE}" pid="4" name="_EmailSubject">
    <vt:lpwstr>LM DDS Profile Issues.pptx</vt:lpwstr>
  </property>
  <property fmtid="{D5CDD505-2E9C-101B-9397-08002B2CF9AE}" pid="5" name="_AuthorEmail">
    <vt:lpwstr>protima.x.banerjee@lmco.com</vt:lpwstr>
  </property>
  <property fmtid="{D5CDD505-2E9C-101B-9397-08002B2CF9AE}" pid="6" name="_AuthorEmailDisplayName">
    <vt:lpwstr>Banerjee, Protima X</vt:lpwstr>
  </property>
  <property fmtid="{D5CDD505-2E9C-101B-9397-08002B2CF9AE}" pid="7" name="Document Author">
    <vt:lpwstr>ACCT04\watsonjc</vt:lpwstr>
  </property>
  <property fmtid="{D5CDD505-2E9C-101B-9397-08002B2CF9AE}" pid="8" name="Document Sensitivity">
    <vt:lpwstr>1</vt:lpwstr>
  </property>
  <property fmtid="{D5CDD505-2E9C-101B-9397-08002B2CF9AE}" pid="9" name="ThirdParty">
    <vt:lpwstr/>
  </property>
  <property fmtid="{D5CDD505-2E9C-101B-9397-08002B2CF9AE}" pid="10" name="OCI Restriction">
    <vt:bool>false</vt:bool>
  </property>
  <property fmtid="{D5CDD505-2E9C-101B-9397-08002B2CF9AE}" pid="11" name="OCI Additional Info">
    <vt:lpwstr/>
  </property>
  <property fmtid="{D5CDD505-2E9C-101B-9397-08002B2CF9AE}" pid="12" name="Allow Header Overwrite">
    <vt:bool>false</vt:bool>
  </property>
  <property fmtid="{D5CDD505-2E9C-101B-9397-08002B2CF9AE}" pid="13" name="Allow Footer Overwrite">
    <vt:bool>false</vt:bool>
  </property>
  <property fmtid="{D5CDD505-2E9C-101B-9397-08002B2CF9AE}" pid="14" name="Multiple Selected">
    <vt:lpwstr>-1</vt:lpwstr>
  </property>
  <property fmtid="{D5CDD505-2E9C-101B-9397-08002B2CF9AE}" pid="15" name="SIPLongWording">
    <vt:lpwstr/>
  </property>
  <property fmtid="{D5CDD505-2E9C-101B-9397-08002B2CF9AE}" pid="16" name="checkedProgramsCount">
    <vt:i4>0</vt:i4>
  </property>
  <property fmtid="{D5CDD505-2E9C-101B-9397-08002B2CF9AE}" pid="17" name="ExpCountry">
    <vt:lpwstr/>
  </property>
</Properties>
</file>