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6" r:id="rId3"/>
    <p:sldId id="262" r:id="rId4"/>
    <p:sldId id="292" r:id="rId5"/>
    <p:sldId id="267" r:id="rId6"/>
    <p:sldId id="271" r:id="rId7"/>
    <p:sldId id="273" r:id="rId8"/>
    <p:sldId id="280" r:id="rId9"/>
    <p:sldId id="290" r:id="rId10"/>
    <p:sldId id="274" r:id="rId11"/>
    <p:sldId id="281" r:id="rId12"/>
    <p:sldId id="279" r:id="rId13"/>
    <p:sldId id="299" r:id="rId14"/>
    <p:sldId id="298" r:id="rId15"/>
    <p:sldId id="277" r:id="rId16"/>
    <p:sldId id="283" r:id="rId17"/>
    <p:sldId id="291" r:id="rId18"/>
    <p:sldId id="296" r:id="rId19"/>
    <p:sldId id="297" r:id="rId20"/>
    <p:sldId id="295" r:id="rId21"/>
    <p:sldId id="288" r:id="rId22"/>
    <p:sldId id="301" r:id="rId23"/>
    <p:sldId id="300" r:id="rId24"/>
    <p:sldId id="282" r:id="rId25"/>
    <p:sldId id="287" r:id="rId26"/>
    <p:sldId id="302" r:id="rId27"/>
    <p:sldId id="284" r:id="rId28"/>
    <p:sldId id="285" r:id="rId29"/>
    <p:sldId id="294" r:id="rId30"/>
    <p:sldId id="293" r:id="rId31"/>
    <p:sldId id="264" r:id="rId32"/>
    <p:sldId id="272" r:id="rId33"/>
    <p:sldId id="26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9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60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12/20/2016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Requirements Concepts 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20 </a:t>
            </a:r>
            <a:r>
              <a:rPr lang="en-US" dirty="0" smtClean="0"/>
              <a:t>Dec 2016 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Decompose a Compound Text Based Requirement Example</a:t>
            </a:r>
            <a:endParaRPr lang="en-US" sz="2400" b="1" dirty="0"/>
          </a:p>
        </p:txBody>
      </p:sp>
      <p:pic>
        <p:nvPicPr>
          <p:cNvPr id="8" name="Picture -1824255768.jpg" descr="-182425576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05704"/>
            <a:ext cx="10772899" cy="635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5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53117" y="0"/>
            <a:ext cx="8583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Design Constraint </a:t>
            </a:r>
            <a:r>
              <a:rPr lang="en-US" sz="2000" b="1" dirty="0"/>
              <a:t>Requirement </a:t>
            </a:r>
            <a:r>
              <a:rPr lang="en-US" sz="2000" b="1" dirty="0" smtClean="0"/>
              <a:t>Example</a:t>
            </a:r>
            <a:endParaRPr lang="en-US" sz="2000" b="1" dirty="0"/>
          </a:p>
        </p:txBody>
      </p:sp>
      <p:pic>
        <p:nvPicPr>
          <p:cNvPr id="8" name="Picture -1052571614.jpg" descr="-105257161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3169" y="416344"/>
            <a:ext cx="7603455" cy="640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2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Transform a Text based </a:t>
            </a:r>
            <a:r>
              <a:rPr lang="en-US" sz="2400" b="1" dirty="0" smtClean="0"/>
              <a:t>Functional Requirement </a:t>
            </a:r>
            <a:r>
              <a:rPr lang="en-US" sz="2400" b="1" dirty="0"/>
              <a:t>to a Formal </a:t>
            </a:r>
            <a:r>
              <a:rPr lang="en-US" sz="2400" b="1" dirty="0" smtClean="0"/>
              <a:t>Requirement Example </a:t>
            </a:r>
            <a:endParaRPr lang="en-US" sz="2400" b="1" dirty="0"/>
          </a:p>
        </p:txBody>
      </p:sp>
      <p:pic>
        <p:nvPicPr>
          <p:cNvPr id="8" name="Picture 887813608.jpg" descr="88781360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53" y="356529"/>
            <a:ext cx="8566431" cy="65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42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Stopping Distance Example</a:t>
            </a:r>
            <a:endParaRPr lang="en-US" sz="2400" b="1" dirty="0"/>
          </a:p>
        </p:txBody>
      </p:sp>
      <p:pic>
        <p:nvPicPr>
          <p:cNvPr id="9" name="Picture -86515879.jpg" descr="-86515879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0" y="462647"/>
            <a:ext cx="10183091" cy="639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73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Vehicle Stopping Distance </a:t>
            </a:r>
            <a:r>
              <a:rPr lang="en-US" sz="2400" b="1" dirty="0" smtClean="0"/>
              <a:t> Parametric Diagram</a:t>
            </a:r>
            <a:endParaRPr lang="en-US" sz="2400" b="1" dirty="0"/>
          </a:p>
        </p:txBody>
      </p:sp>
      <p:pic>
        <p:nvPicPr>
          <p:cNvPr id="8" name="Picture 1718728396.jpg" descr="17187283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8159" y="407741"/>
            <a:ext cx="8337896" cy="64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05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Functional Requirement Example -Updated 9/xx/2016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407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Interface Requirement Example, Central Heating System Context Realization</a:t>
            </a:r>
            <a:endParaRPr lang="en-US" sz="2400" b="1" dirty="0"/>
          </a:p>
        </p:txBody>
      </p:sp>
      <p:pic>
        <p:nvPicPr>
          <p:cNvPr id="6" name="Picture 829056422.jpg" descr="82905642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669" y="417933"/>
            <a:ext cx="11445765" cy="605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80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Realization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1758404494.jpg" descr="175840449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9187" y="490698"/>
            <a:ext cx="9199758" cy="636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24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7724" y="23452"/>
            <a:ext cx="10582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High Level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1536573419.jpg" descr="15365734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4472" y="424012"/>
            <a:ext cx="8269693" cy="639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5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9175" y="0"/>
            <a:ext cx="10048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Detailed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Picture 1144709754.jpg" descr="114470975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7299" y="425633"/>
            <a:ext cx="9588207" cy="645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8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Changes to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 smtClean="0"/>
              <a:t>Slide 4 – Added Restricted Requirement Statement and anchored comment</a:t>
            </a:r>
          </a:p>
          <a:p>
            <a:r>
              <a:rPr lang="en-US" dirty="0" smtClean="0"/>
              <a:t>Slide 5 – Added “Data Field” Property to Requirement Attribute and anchored comment</a:t>
            </a:r>
          </a:p>
          <a:p>
            <a:r>
              <a:rPr lang="en-US" dirty="0" smtClean="0"/>
              <a:t>Slide 6 – Requirement Relationships</a:t>
            </a:r>
          </a:p>
          <a:p>
            <a:pPr lvl="1"/>
            <a:r>
              <a:rPr lang="en-US" dirty="0" smtClean="0"/>
              <a:t>Added comment(top of diagram) to consider potential for an extensible specification relationship</a:t>
            </a:r>
          </a:p>
          <a:p>
            <a:pPr lvl="1"/>
            <a:r>
              <a:rPr lang="en-US" dirty="0" smtClean="0"/>
              <a:t> Added comment (bottom middle of diagram) for logically associating satisfy and verify relationships. </a:t>
            </a:r>
          </a:p>
          <a:p>
            <a:r>
              <a:rPr lang="en-US" dirty="0" smtClean="0"/>
              <a:t>Slide 26 – New Slide, </a:t>
            </a:r>
            <a:r>
              <a:rPr lang="en-US" dirty="0"/>
              <a:t>Restricted Text Statement Metamodel </a:t>
            </a:r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Specification Model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Picture -1260827753.jpg" descr="-1260827753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16875"/>
            <a:ext cx="12192001" cy="617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18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857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Controller-Inlet Valve Interface </a:t>
            </a:r>
            <a:r>
              <a:rPr lang="en-US" sz="2400" b="1" dirty="0" smtClean="0"/>
              <a:t>Realization</a:t>
            </a:r>
            <a:endParaRPr lang="en-US" sz="2400" b="1" dirty="0"/>
          </a:p>
        </p:txBody>
      </p:sp>
      <p:pic>
        <p:nvPicPr>
          <p:cNvPr id="7" name="Picture -289034806.jpg" descr="-28903480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397" y="424799"/>
            <a:ext cx="11107206" cy="63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11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High Level Specification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-958731658.jpg" descr="-95873165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008" y="462648"/>
            <a:ext cx="7919312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Detailed Generated Requirements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43" y="462648"/>
            <a:ext cx="10804063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1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Specification Model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Picture -1285535319.jpg" descr="-12855353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683" y="349611"/>
            <a:ext cx="11566634" cy="65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71119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Controller-Sensor &amp; Controller-Inlet Valve Requirement Table - 11/13/2016</a:t>
            </a:r>
            <a:endParaRPr lang="en-US" sz="2400" b="1" dirty="0"/>
          </a:p>
        </p:txBody>
      </p:sp>
      <p:pic>
        <p:nvPicPr>
          <p:cNvPr id="7" name="Picture -2133137650.jpg" descr="-213313765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2716" y="489382"/>
            <a:ext cx="7286568" cy="630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98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Restricted Text Statement Metamodel Example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0594"/>
            <a:ext cx="12192000" cy="58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93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USB Library Example</a:t>
            </a:r>
            <a:endParaRPr lang="en-US" sz="2400" b="1" dirty="0"/>
          </a:p>
        </p:txBody>
      </p:sp>
      <p:pic>
        <p:nvPicPr>
          <p:cNvPr id="7" name="Picture -2061350172.jpg" descr="-206135017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944" y="376557"/>
            <a:ext cx="10795620" cy="648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Constraint Evaluation Library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2890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28</a:t>
            </a:fld>
            <a:endParaRPr lang="en-US" dirty="0"/>
          </a:p>
        </p:txBody>
      </p:sp>
      <p:pic>
        <p:nvPicPr>
          <p:cNvPr id="7" name="Picture -373167247.jpg" descr="-373167247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" y="425826"/>
            <a:ext cx="12088091" cy="609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6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Stereotypes Types Used in Requirement Examples</a:t>
            </a:r>
            <a:endParaRPr lang="en-US" sz="2400" b="1" dirty="0"/>
          </a:p>
        </p:txBody>
      </p:sp>
      <p:pic>
        <p:nvPicPr>
          <p:cNvPr id="7" name="Picture -1001796779.jpg" descr="-100179677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94270"/>
            <a:ext cx="12110544" cy="60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6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91660" y="0"/>
            <a:ext cx="235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Requirement Concepts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96" y="375420"/>
            <a:ext cx="10426700" cy="648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68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Value Types Used in Examples</a:t>
            </a:r>
            <a:endParaRPr lang="en-US" sz="2400" b="1" dirty="0"/>
          </a:p>
        </p:txBody>
      </p:sp>
      <p:pic>
        <p:nvPicPr>
          <p:cNvPr id="7" name="Picture -310850196.jpg" descr="-3108501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6786" y="392228"/>
            <a:ext cx="10387081" cy="598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92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Required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31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51163" y="3525033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50325" y="586053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6496335" y="5404513"/>
            <a:ext cx="504967" cy="36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37278" y="5049672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346697" y="3864207"/>
            <a:ext cx="217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Pwr-reqd</a:t>
            </a:r>
            <a:endParaRPr lang="en-US" dirty="0" smtClean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2552131" y="4464452"/>
            <a:ext cx="3848669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6200000" flipH="1">
            <a:off x="5786649" y="3538682"/>
            <a:ext cx="477672" cy="450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72500" y="315654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476465" y="4218006"/>
            <a:ext cx="1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4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Desired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4000" dirty="0" smtClean="0"/>
              <a:t>       </a:t>
            </a: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32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61574" y="3571672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37797" y="592186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70746" y="3016155"/>
            <a:ext cx="4380932" cy="2306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0008361">
            <a:off x="3716109" y="4012444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5 sec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2"/>
          </p:cNvCxnSpPr>
          <p:nvPr/>
        </p:nvCxnSpPr>
        <p:spPr>
          <a:xfrm flipH="1">
            <a:off x="6400250" y="5526626"/>
            <a:ext cx="596507" cy="32257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09989" y="5157294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52021" y="2918992"/>
            <a:ext cx="2433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</a:t>
            </a:r>
            <a:r>
              <a:rPr lang="en-US" dirty="0" smtClean="0"/>
              <a:t>-desired</a:t>
            </a:r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>
            <a:off x="4468957" y="3288324"/>
            <a:ext cx="96277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579427" y="3562066"/>
            <a:ext cx="383502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31" idx="1"/>
          </p:cNvCxnSpPr>
          <p:nvPr/>
        </p:nvCxnSpPr>
        <p:spPr>
          <a:xfrm flipH="1">
            <a:off x="6537278" y="4032618"/>
            <a:ext cx="319525" cy="41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6803" y="384795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MIL-STD-961E </a:t>
            </a:r>
            <a:r>
              <a:rPr lang="en-US" sz="2400" b="1" dirty="0" smtClean="0"/>
              <a:t> Requirement Specification Example</a:t>
            </a:r>
            <a:endParaRPr lang="en-US" sz="2400" b="1" dirty="0"/>
          </a:p>
        </p:txBody>
      </p:sp>
      <p:pic>
        <p:nvPicPr>
          <p:cNvPr id="7" name="Picture 1700730198.jpg" descr="170073019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" y="403893"/>
            <a:ext cx="11277601" cy="64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58848" y="0"/>
            <a:ext cx="307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Formal Requirement Concepts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638"/>
            <a:ext cx="12192000" cy="560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Requirements Attribute Concepts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427" y="473653"/>
            <a:ext cx="10756900" cy="637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39809" y="82205"/>
            <a:ext cx="5528421" cy="270966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Requirement Relationship Concepts Diagram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39097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086" y="353171"/>
            <a:ext cx="10789865" cy="635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8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Weight Performance Requirement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 dirty="0"/>
          </a:p>
        </p:txBody>
      </p:sp>
      <p:pic>
        <p:nvPicPr>
          <p:cNvPr id="8" name="Picture 290183116.jpg" descr="29018311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862" y="448891"/>
            <a:ext cx="11146276" cy="64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6341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Context Diagram - Vehicle Weight Verification Via Analysis Example</a:t>
            </a:r>
            <a:endParaRPr lang="en-US" sz="2400" b="1" dirty="0"/>
          </a:p>
        </p:txBody>
      </p:sp>
      <p:pic>
        <p:nvPicPr>
          <p:cNvPr id="8" name="Picture 185194155.jpg" descr="185194155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424" y="439192"/>
            <a:ext cx="10638663" cy="641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72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Parametric Diagram - Vehicle Weight Verification Via Analysis Example </a:t>
            </a:r>
            <a:endParaRPr lang="en-US" sz="2400" b="1" dirty="0"/>
          </a:p>
        </p:txBody>
      </p:sp>
      <p:pic>
        <p:nvPicPr>
          <p:cNvPr id="9" name="Picture -1924897551.jpg" descr="-1924897551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059" y="497046"/>
            <a:ext cx="10666144" cy="63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6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59791</TotalTime>
  <Words>356</Words>
  <Application>Microsoft Office PowerPoint</Application>
  <PresentationFormat>Widescreen</PresentationFormat>
  <Paragraphs>98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SECM - Requirements Concepts - Review</vt:lpstr>
      <vt:lpstr>Changes to Review</vt:lpstr>
      <vt:lpstr>PowerPoint Presentation</vt:lpstr>
      <vt:lpstr>PowerPoint Presentation</vt:lpstr>
      <vt:lpstr>Requirements Attribute Concepts</vt:lpstr>
      <vt:lpstr>Requirement Relationship Concepts Diagram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Derived Required Requirement Example Engine Power from Vehicle Weight &amp; Vehicle Acceleration</vt:lpstr>
      <vt:lpstr>Derived Desired Requirement Example        Engine Power from Vehicle Weight &amp; Vehicle Acceleration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186</cp:revision>
  <dcterms:created xsi:type="dcterms:W3CDTF">2016-07-08T14:54:35Z</dcterms:created>
  <dcterms:modified xsi:type="dcterms:W3CDTF">2016-12-21T00:04:23Z</dcterms:modified>
</cp:coreProperties>
</file>