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embeddings/oleObject1.bin" ContentType="application/vnd.openxmlformats-officedocument.oleObject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4" r:id="rId1"/>
  </p:sldMasterIdLst>
  <p:notesMasterIdLst>
    <p:notesMasterId r:id="rId20"/>
  </p:notesMasterIdLst>
  <p:sldIdLst>
    <p:sldId id="256" r:id="rId2"/>
    <p:sldId id="275" r:id="rId3"/>
    <p:sldId id="278" r:id="rId4"/>
    <p:sldId id="293" r:id="rId5"/>
    <p:sldId id="286" r:id="rId6"/>
    <p:sldId id="276" r:id="rId7"/>
    <p:sldId id="277" r:id="rId8"/>
    <p:sldId id="281" r:id="rId9"/>
    <p:sldId id="283" r:id="rId10"/>
    <p:sldId id="282" r:id="rId11"/>
    <p:sldId id="284" r:id="rId12"/>
    <p:sldId id="285" r:id="rId13"/>
    <p:sldId id="291" r:id="rId14"/>
    <p:sldId id="290" r:id="rId15"/>
    <p:sldId id="287" r:id="rId16"/>
    <p:sldId id="288" r:id="rId17"/>
    <p:sldId id="292" r:id="rId18"/>
    <p:sldId id="289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854" autoAdjust="0"/>
  </p:normalViewPr>
  <p:slideViewPr>
    <p:cSldViewPr snapToGrid="0" snapToObjects="1">
      <p:cViewPr>
        <p:scale>
          <a:sx n="150" d="100"/>
          <a:sy n="150" d="100"/>
        </p:scale>
        <p:origin x="-1984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BD884E-23F7-934C-8A84-D1D49627E9B0}" type="datetimeFigureOut">
              <a:rPr lang="en-US" smtClean="0"/>
              <a:t>4/13/15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6BB0C-EE9B-7A43-8E6D-4CB696F2D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798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Quick Review</a:t>
            </a:r>
          </a:p>
          <a:p>
            <a:r>
              <a:rPr lang="en-US" dirty="0" smtClean="0"/>
              <a:t>Discussion of open issues</a:t>
            </a:r>
          </a:p>
          <a:p>
            <a:pPr lvl="1"/>
            <a:r>
              <a:rPr lang="en-US" dirty="0" smtClean="0"/>
              <a:t>Model acknowledge this is an issue</a:t>
            </a:r>
          </a:p>
          <a:p>
            <a:pPr lvl="2"/>
            <a:r>
              <a:rPr lang="en-US" dirty="0" smtClean="0"/>
              <a:t>Version of model with questions</a:t>
            </a:r>
          </a:p>
          <a:p>
            <a:pPr lvl="1"/>
            <a:r>
              <a:rPr lang="en-US" dirty="0" err="1" smtClean="0"/>
              <a:t>ValueSpec</a:t>
            </a:r>
            <a:endParaRPr lang="en-US" dirty="0" smtClean="0"/>
          </a:p>
          <a:p>
            <a:pPr lvl="2"/>
            <a:r>
              <a:rPr lang="en-US" dirty="0" smtClean="0"/>
              <a:t>Naming? </a:t>
            </a:r>
          </a:p>
          <a:p>
            <a:pPr lvl="3"/>
            <a:r>
              <a:rPr lang="en-US" dirty="0" smtClean="0"/>
              <a:t>Is it a UML </a:t>
            </a:r>
            <a:r>
              <a:rPr lang="en-US" dirty="0" err="1" smtClean="0"/>
              <a:t>ValueSpec</a:t>
            </a:r>
            <a:r>
              <a:rPr lang="en-US" dirty="0" smtClean="0"/>
              <a:t>?</a:t>
            </a:r>
          </a:p>
          <a:p>
            <a:pPr lvl="3"/>
            <a:r>
              <a:rPr lang="en-US" dirty="0" smtClean="0"/>
              <a:t>Can the UML Value Spec handle the issues</a:t>
            </a:r>
          </a:p>
          <a:p>
            <a:pPr lvl="3"/>
            <a:r>
              <a:rPr lang="en-US" dirty="0" smtClean="0"/>
              <a:t>When </a:t>
            </a:r>
            <a:r>
              <a:rPr lang="en-US" dirty="0" err="1" smtClean="0"/>
              <a:t>manas</a:t>
            </a:r>
            <a:r>
              <a:rPr lang="en-US" dirty="0" smtClean="0"/>
              <a:t> presented analysis we need a better richer description of value than we currently have</a:t>
            </a:r>
          </a:p>
          <a:p>
            <a:pPr lvl="2"/>
            <a:r>
              <a:rPr lang="en-US" dirty="0" smtClean="0"/>
              <a:t>Does the current concept of </a:t>
            </a:r>
            <a:r>
              <a:rPr lang="en-US" dirty="0" err="1" smtClean="0"/>
              <a:t>ValueSpec</a:t>
            </a:r>
            <a:r>
              <a:rPr lang="en-US" dirty="0" smtClean="0"/>
              <a:t> allow this richer description?</a:t>
            </a:r>
          </a:p>
          <a:p>
            <a:pPr lvl="2"/>
            <a:r>
              <a:rPr lang="en-US" dirty="0" smtClean="0"/>
              <a:t>Do we </a:t>
            </a:r>
          </a:p>
          <a:p>
            <a:pPr lvl="1"/>
            <a:r>
              <a:rPr lang="en-US" dirty="0" smtClean="0"/>
              <a:t>Relationship</a:t>
            </a:r>
          </a:p>
          <a:p>
            <a:pPr lvl="2"/>
            <a:r>
              <a:rPr lang="en-US" dirty="0" smtClean="0"/>
              <a:t>Directed vs. undirected</a:t>
            </a:r>
          </a:p>
          <a:p>
            <a:pPr lvl="2"/>
            <a:r>
              <a:rPr lang="en-US" dirty="0" smtClean="0"/>
              <a:t>Binary vs. n-</a:t>
            </a:r>
            <a:r>
              <a:rPr lang="en-US" dirty="0" err="1" smtClean="0"/>
              <a:t>ary</a:t>
            </a:r>
            <a:endParaRPr lang="en-US" dirty="0" smtClean="0"/>
          </a:p>
          <a:p>
            <a:r>
              <a:rPr lang="en-US" dirty="0" smtClean="0"/>
              <a:t>New version of the SECM composition tree</a:t>
            </a:r>
          </a:p>
          <a:p>
            <a:pPr lvl="1"/>
            <a:r>
              <a:rPr lang="en-US" dirty="0" smtClean="0"/>
              <a:t>Animated w. original version</a:t>
            </a:r>
          </a:p>
          <a:p>
            <a:pPr lvl="1"/>
            <a:r>
              <a:rPr lang="en-US" dirty="0" smtClean="0"/>
              <a:t>Add core </a:t>
            </a:r>
            <a:r>
              <a:rPr lang="en-US" dirty="0" err="1" smtClean="0"/>
              <a:t>vs</a:t>
            </a:r>
            <a:r>
              <a:rPr lang="en-US" dirty="0" smtClean="0"/>
              <a:t> extended</a:t>
            </a:r>
          </a:p>
          <a:p>
            <a:pPr lvl="1"/>
            <a:r>
              <a:rPr lang="en-US" dirty="0" smtClean="0"/>
              <a:t>Add base concepts</a:t>
            </a:r>
          </a:p>
          <a:p>
            <a:pPr lvl="1"/>
            <a:r>
              <a:rPr lang="en-US" dirty="0" smtClean="0"/>
              <a:t>Add extended concepts</a:t>
            </a:r>
          </a:p>
          <a:p>
            <a:pPr lvl="2"/>
            <a:r>
              <a:rPr lang="en-US" dirty="0" smtClean="0"/>
              <a:t>Don</a:t>
            </a:r>
            <a:r>
              <a:rPr lang="fr-FR" dirty="0" smtClean="0"/>
              <a:t>’</a:t>
            </a:r>
            <a:r>
              <a:rPr lang="en-US" dirty="0" smtClean="0"/>
              <a:t>t make relationships between them</a:t>
            </a:r>
          </a:p>
          <a:p>
            <a:pPr lvl="1"/>
            <a:r>
              <a:rPr lang="en-US" dirty="0" smtClean="0"/>
              <a:t>Add relationships</a:t>
            </a:r>
          </a:p>
          <a:p>
            <a:r>
              <a:rPr lang="en-US" dirty="0" smtClean="0"/>
              <a:t>Extended</a:t>
            </a:r>
          </a:p>
          <a:p>
            <a:pPr lvl="1"/>
            <a:r>
              <a:rPr lang="en-US" dirty="0" smtClean="0"/>
              <a:t>Global comment: We are reusing UML and </a:t>
            </a:r>
            <a:r>
              <a:rPr lang="en-US" dirty="0" err="1" smtClean="0"/>
              <a:t>SysML</a:t>
            </a:r>
            <a:r>
              <a:rPr lang="en-US" dirty="0" smtClean="0"/>
              <a:t> names to communicate intent, but we feel some of these names should be revisited</a:t>
            </a:r>
          </a:p>
          <a:p>
            <a:pPr lvl="1"/>
            <a:r>
              <a:rPr lang="en-US" dirty="0" smtClean="0"/>
              <a:t>Classifier</a:t>
            </a:r>
          </a:p>
          <a:p>
            <a:pPr lvl="2"/>
            <a:r>
              <a:rPr lang="en-US" dirty="0" smtClean="0"/>
              <a:t>Block</a:t>
            </a:r>
          </a:p>
          <a:p>
            <a:pPr lvl="2"/>
            <a:r>
              <a:rPr lang="en-US" dirty="0" smtClean="0"/>
              <a:t>Behavior</a:t>
            </a:r>
          </a:p>
          <a:p>
            <a:pPr lvl="2"/>
            <a:r>
              <a:rPr lang="en-US" dirty="0" err="1" smtClean="0"/>
              <a:t>ValueType</a:t>
            </a:r>
            <a:r>
              <a:rPr lang="en-US" dirty="0" smtClean="0"/>
              <a:t> (consider changing the name)</a:t>
            </a:r>
          </a:p>
          <a:p>
            <a:pPr lvl="2"/>
            <a:r>
              <a:rPr lang="en-US" dirty="0" smtClean="0"/>
              <a:t>Requirement</a:t>
            </a:r>
          </a:p>
          <a:p>
            <a:pPr lvl="2"/>
            <a:r>
              <a:rPr lang="en-US" dirty="0" err="1" smtClean="0"/>
              <a:t>ConstraintBlock</a:t>
            </a:r>
            <a:r>
              <a:rPr lang="en-US" dirty="0" smtClean="0"/>
              <a:t> (consider changing the name)</a:t>
            </a:r>
          </a:p>
          <a:p>
            <a:pPr lvl="2"/>
            <a:r>
              <a:rPr lang="en-US" dirty="0" smtClean="0"/>
              <a:t>Interface</a:t>
            </a:r>
          </a:p>
          <a:p>
            <a:pPr lvl="2"/>
            <a:r>
              <a:rPr lang="en-US" dirty="0" smtClean="0"/>
              <a:t>Event</a:t>
            </a:r>
          </a:p>
          <a:p>
            <a:pPr lvl="1"/>
            <a:r>
              <a:rPr lang="en-US" dirty="0" smtClean="0"/>
              <a:t>Feature</a:t>
            </a:r>
          </a:p>
          <a:p>
            <a:pPr lvl="2"/>
            <a:r>
              <a:rPr lang="en-US" dirty="0" smtClean="0"/>
              <a:t>Show model with the two types</a:t>
            </a:r>
          </a:p>
          <a:p>
            <a:pPr lvl="2"/>
            <a:r>
              <a:rPr lang="en-US" dirty="0" smtClean="0"/>
              <a:t>Next Slide:</a:t>
            </a:r>
          </a:p>
          <a:p>
            <a:pPr lvl="3"/>
            <a:r>
              <a:rPr lang="en-US" dirty="0" smtClean="0"/>
              <a:t>There are two kinds of features</a:t>
            </a:r>
          </a:p>
          <a:p>
            <a:pPr lvl="4"/>
            <a:r>
              <a:rPr lang="en-US" dirty="0" smtClean="0"/>
              <a:t>Structural Feature</a:t>
            </a:r>
          </a:p>
          <a:p>
            <a:pPr lvl="4"/>
            <a:r>
              <a:rPr lang="en-US" dirty="0" smtClean="0"/>
              <a:t>Behavioral Feature</a:t>
            </a:r>
          </a:p>
          <a:p>
            <a:pPr lvl="3"/>
            <a:r>
              <a:rPr lang="en-US" dirty="0" smtClean="0"/>
              <a:t>Idea is that you can model with these </a:t>
            </a:r>
            <a:r>
              <a:rPr lang="en-US" dirty="0" err="1" smtClean="0"/>
              <a:t>untyped</a:t>
            </a:r>
            <a:r>
              <a:rPr lang="en-US" dirty="0" smtClean="0"/>
              <a:t> features and you are unconstrained (you can be completely free)</a:t>
            </a:r>
          </a:p>
          <a:p>
            <a:pPr lvl="3"/>
            <a:r>
              <a:rPr lang="en-US" dirty="0" smtClean="0"/>
              <a:t>But once you type that feature you will have constraints that are imposed by the type (i.e. kind of relationships, what you can be instantiated as)</a:t>
            </a:r>
          </a:p>
          <a:p>
            <a:pPr lvl="3"/>
            <a:r>
              <a:rPr lang="en-US" dirty="0" smtClean="0"/>
              <a:t>Backup slide: Suppose you have hardware and software and they are both domain concepts (subclass of Block like system) and I want to have a feature (Hardware Structural Feature) typed by those which have their own constraints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6BB0C-EE9B-7A43-8E6D-4CB696F2D8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829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----- Meeting Notes (3/31/15 08:13) -----</a:t>
            </a:r>
          </a:p>
          <a:p>
            <a:r>
              <a:rPr lang="en-US" dirty="0"/>
              <a:t>Approach going forward</a:t>
            </a:r>
          </a:p>
          <a:p>
            <a:r>
              <a:rPr lang="en-US" dirty="0"/>
              <a:t>	- We will go over this in multiple passes</a:t>
            </a:r>
          </a:p>
          <a:p>
            <a:r>
              <a:rPr lang="en-US" dirty="0"/>
              <a:t>	- What are the properties, definitions and constraints</a:t>
            </a:r>
          </a:p>
          <a:p>
            <a:endParaRPr lang="en-US" dirty="0"/>
          </a:p>
          <a:p>
            <a:r>
              <a:rPr lang="en-US" dirty="0"/>
              <a:t>Next iteration will be to go back through UML and compare</a:t>
            </a:r>
          </a:p>
          <a:p>
            <a:endParaRPr lang="en-US" dirty="0"/>
          </a:p>
          <a:p>
            <a:r>
              <a:rPr lang="en-US" dirty="0"/>
              <a:t>Approach:</a:t>
            </a:r>
          </a:p>
          <a:p>
            <a:r>
              <a:rPr lang="en-US" dirty="0"/>
              <a:t>	- We need a better description of the approach</a:t>
            </a:r>
          </a:p>
          <a:p>
            <a:r>
              <a:rPr lang="en-US" dirty="0"/>
              <a:t>	- This core is a small abstract subset that we will use to extract a small subet of concepts that we are going to use to describe the 	domain concepts</a:t>
            </a:r>
          </a:p>
          <a:p>
            <a:r>
              <a:rPr lang="en-US" dirty="0"/>
              <a:t>	-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64DD2-B4E7-9F4C-A406-573E8B75E04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89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----- Meeting Notes (3/31/15 08:13) -----</a:t>
            </a:r>
          </a:p>
          <a:p>
            <a:r>
              <a:rPr lang="en-US"/>
              <a:t>Putting UML in here was a mistake,</a:t>
            </a:r>
          </a:p>
          <a:p>
            <a:r>
              <a:rPr lang="en-US"/>
              <a:t>The line should be clairified to say </a:t>
            </a:r>
          </a:p>
          <a:p>
            <a:r>
              <a:rPr lang="en-US"/>
              <a:t>	- can UML Value Specification cover our needs?</a:t>
            </a:r>
          </a:p>
          <a:p>
            <a:r>
              <a:rPr lang="en-US"/>
              <a:t>	- not doing the analysis in sysml</a:t>
            </a:r>
          </a:p>
          <a:p>
            <a:r>
              <a:rPr lang="en-US"/>
              <a:t>	- want seemless integration</a:t>
            </a:r>
          </a:p>
          <a:p>
            <a:endParaRPr lang="en-US"/>
          </a:p>
          <a:p>
            <a:r>
              <a:rPr lang="en-US"/>
              <a:t>Use cases are used as a two way street</a:t>
            </a:r>
          </a:p>
          <a:p>
            <a:r>
              <a:rPr lang="en-US"/>
              <a:t>	- we arent waiting on them to finish</a:t>
            </a:r>
          </a:p>
          <a:p>
            <a:r>
              <a:rPr lang="en-US"/>
              <a:t>	- they can inform this effort</a:t>
            </a:r>
          </a:p>
          <a:p>
            <a:r>
              <a:rPr lang="en-US"/>
              <a:t>	- this effort should inform the usecases</a:t>
            </a:r>
          </a:p>
          <a:p>
            <a:r>
              <a:rPr lang="en-US"/>
              <a:t>	- John will talk with the various task owners to see how their efforts affect the use cases</a:t>
            </a:r>
          </a:p>
          <a:p>
            <a:endParaRPr lang="en-US"/>
          </a:p>
          <a:p>
            <a:r>
              <a:rPr lang="en-US"/>
              <a:t>Original:</a:t>
            </a:r>
          </a:p>
          <a:p>
            <a:r>
              <a:rPr lang="en-US"/>
              <a:t>	- Lets define all the domain specific up front</a:t>
            </a:r>
          </a:p>
          <a:p>
            <a:r>
              <a:rPr lang="en-US"/>
              <a:t>	- Result is a complex implementation of concept</a:t>
            </a:r>
          </a:p>
          <a:p>
            <a:endParaRPr lang="en-US"/>
          </a:p>
          <a:p>
            <a:r>
              <a:rPr lang="en-US"/>
              <a:t>Current Approach:</a:t>
            </a:r>
          </a:p>
          <a:p>
            <a:r>
              <a:rPr lang="en-US"/>
              <a:t>	- Abstract base concepts allow us to see</a:t>
            </a:r>
          </a:p>
          <a:p>
            <a:r>
              <a:rPr lang="en-US"/>
              <a:t>	- Trying to capture the most basic patterns</a:t>
            </a:r>
          </a:p>
          <a:p>
            <a:r>
              <a:rPr lang="en-US"/>
              <a:t>	- UML is an implementation not a requirement</a:t>
            </a:r>
          </a:p>
          <a:p>
            <a:r>
              <a:rPr lang="en-US"/>
              <a:t>	- This is not an implementation</a:t>
            </a:r>
          </a:p>
          <a:p>
            <a:r>
              <a:rPr lang="en-US"/>
              <a:t>	- A UML vendor can come back and say we can implement all that stuff using the UML metamodel</a:t>
            </a:r>
          </a:p>
          <a:p>
            <a:r>
              <a:rPr lang="en-US"/>
              <a:t>	-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6BB0C-EE9B-7A43-8E6D-4CB696F2D85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2985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64DD2-B4E7-9F4C-A406-573E8B75E04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89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C0250E-0233-A649-A8EF-A1186C10FAE3}" type="datetime1">
              <a:rPr lang="en-US" smtClean="0"/>
              <a:t>4/13/15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12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B1F6AE-7F48-C84C-A0BB-FC8C290157A0}" type="datetime1">
              <a:rPr lang="en-US" smtClean="0"/>
              <a:t>4/13/15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53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E8721D-1FA2-2245-82B0-88A0881FCE9F}" type="datetime1">
              <a:rPr lang="en-US" smtClean="0"/>
              <a:t>4/13/15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61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3008313" cy="106299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8200"/>
            <a:ext cx="5111750" cy="5410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3430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EEA582-46DC-9B4C-B2DB-7FC4C06DB74A}" type="datetime1">
              <a:rPr lang="en-US" smtClean="0"/>
              <a:t>4/13/15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524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9966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8199"/>
            <a:ext cx="5486400" cy="39884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6639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5E7F2B-939C-094B-A7B3-8DB9D3CEBFD8}" type="datetime1">
              <a:rPr lang="en-US" smtClean="0"/>
              <a:t>4/13/15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3848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9A2496-EA05-F34E-AC1C-8EDBD91F56C4}" type="datetime1">
              <a:rPr lang="en-US" smtClean="0"/>
              <a:t>4/13/15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9857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38200"/>
            <a:ext cx="2057400" cy="5440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38200"/>
            <a:ext cx="6019800" cy="5440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171DC2-AFD3-9F40-9050-2540574A96FD}" type="datetime1">
              <a:rPr lang="en-US" smtClean="0"/>
              <a:t>4/13/15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3659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B16950-254D-934A-8CDE-0EE1EE1DE387}" type="datetime1">
              <a:rPr lang="en-US" smtClean="0"/>
              <a:t>4/13/15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 C. Galey - </a:t>
            </a:r>
            <a:fld id="{FE450D55-0401-8B46-81F9-915168EEFB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62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D05CFC-C8FB-FB48-9E52-1220BF2C6024}" type="datetime1">
              <a:rPr lang="en-US" smtClean="0"/>
              <a:t>4/13/15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633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40386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6DA16F-36B4-624F-A849-43B91BB01D0A}" type="datetime1">
              <a:rPr lang="en-US" smtClean="0"/>
              <a:t>4/13/15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 C. Galey - </a:t>
            </a:r>
            <a:fld id="{FE450D55-0401-8B46-81F9-915168EEFB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448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8229600" cy="243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352800"/>
            <a:ext cx="8229600" cy="289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731B95-D2DB-F145-B7A2-C2B104F46D70}" type="datetime1">
              <a:rPr lang="en-US" smtClean="0"/>
              <a:t>4/13/15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C. Galey - </a:t>
            </a:r>
            <a:fld id="{FE450D55-0401-8B46-81F9-915168EEFB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83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7201A5-22B4-8948-89E7-20588EB894AC}" type="datetime1">
              <a:rPr lang="en-US" smtClean="0"/>
              <a:t>4/13/15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C. Galey - </a:t>
            </a:r>
            <a:fld id="{FE450D55-0401-8B46-81F9-915168EEFB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4648200" y="35814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7"/>
          </p:nvPr>
        </p:nvSpPr>
        <p:spPr>
          <a:xfrm>
            <a:off x="457200" y="35814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6"/>
          </p:nvPr>
        </p:nvSpPr>
        <p:spPr>
          <a:xfrm>
            <a:off x="457200" y="838200"/>
            <a:ext cx="8305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529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E5B24D-DAE6-A840-BA92-4E47B43E578F}" type="datetime1">
              <a:rPr lang="en-US" smtClean="0"/>
              <a:t>4/13/15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C. Galey - </a:t>
            </a:r>
            <a:fld id="{FE450D55-0401-8B46-81F9-915168EEFB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8382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4648200" y="35814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6"/>
          </p:nvPr>
        </p:nvSpPr>
        <p:spPr>
          <a:xfrm>
            <a:off x="457200" y="8382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7"/>
          </p:nvPr>
        </p:nvSpPr>
        <p:spPr>
          <a:xfrm>
            <a:off x="457200" y="35814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67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AAF8D5-3A92-674F-B767-D311ED43B3D8}" type="datetime1">
              <a:rPr lang="en-US" smtClean="0"/>
              <a:t>4/13/15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8382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4648200" y="35814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6"/>
          </p:nvPr>
        </p:nvSpPr>
        <p:spPr>
          <a:xfrm>
            <a:off x="457200" y="838200"/>
            <a:ext cx="41148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787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8392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524000"/>
            <a:ext cx="4040188" cy="4724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88392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24000"/>
            <a:ext cx="4041775" cy="4724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AA882A-E5EE-3E44-8D9F-A3F58F88607F}" type="datetime1">
              <a:rPr lang="en-US" smtClean="0"/>
              <a:t>4/13/15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29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image" Target="../media/image2.png"/><Relationship Id="rId21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7" Type="http://schemas.openxmlformats.org/officeDocument/2006/relationships/vmlDrawing" Target="../drawings/vmlDrawing1.vml"/><Relationship Id="rId18" Type="http://schemas.openxmlformats.org/officeDocument/2006/relationships/oleObject" Target="../embeddings/oleObject1.bin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420" y="91758"/>
            <a:ext cx="7632700" cy="639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28676"/>
            <a:ext cx="8229600" cy="54197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E9F00-F9B6-C748-AC03-6FA1891AC781}" type="datetime1">
              <a:rPr lang="en-US" smtClean="0"/>
              <a:t>4/13/15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C. Galey - </a:t>
            </a:r>
            <a:fld id="{FE450D55-0401-8B46-81F9-915168EEFB95}" type="slidenum">
              <a:rPr lang="en-US" smtClean="0"/>
              <a:t>‹#›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224206"/>
              </p:ext>
            </p:extLst>
          </p:nvPr>
        </p:nvGraphicFramePr>
        <p:xfrm>
          <a:off x="0" y="0"/>
          <a:ext cx="685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Photo Editor Photo" r:id="rId18" imgW="1523810" imgH="1380952" progId="">
                  <p:embed/>
                </p:oleObj>
              </mc:Choice>
              <mc:Fallback>
                <p:oleObj name="Photo Editor Photo" r:id="rId18" imgW="1523810" imgH="1380952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685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BBE0E3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8318500" y="152400"/>
            <a:ext cx="825500" cy="24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152400" y="762000"/>
            <a:ext cx="8831263" cy="6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444796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Status of the </a:t>
            </a:r>
            <a:br>
              <a:rPr lang="en-US" dirty="0" smtClean="0"/>
            </a:br>
            <a:r>
              <a:rPr lang="en-US" dirty="0" smtClean="0"/>
              <a:t>Systems Engineering Concept Model (SECM)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Extended Concepts Pt.1: Classifiers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Presenter: Charles Galey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0250E-0233-A649-A8EF-A1186C10FAE3}" type="datetime1">
              <a:rPr lang="en-US" smtClean="0"/>
              <a:t>4/13/15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29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SECM Core Concepts</a:t>
            </a:r>
            <a:endParaRPr lang="en-US" dirty="0"/>
          </a:p>
        </p:txBody>
      </p:sp>
      <p:pic>
        <p:nvPicPr>
          <p:cNvPr id="6" name="Content Placeholder 5" descr="SECM Composition 3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7273" r="-77273"/>
          <a:stretch>
            <a:fillRect/>
          </a:stretch>
        </p:blipFill>
        <p:spPr/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t>4/13/15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3859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SECM Classifier Concepts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t>4/13/15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t>11</a:t>
            </a:fld>
            <a:endParaRPr lang="en-US" dirty="0"/>
          </a:p>
        </p:txBody>
      </p:sp>
      <p:pic>
        <p:nvPicPr>
          <p:cNvPr id="9" name="Content Placeholder 8" descr="SECM Composition 4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4025" r="-6402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701983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SECM Classifier Concepts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t>4/13/15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t>12</a:t>
            </a:fld>
            <a:endParaRPr lang="en-US" dirty="0"/>
          </a:p>
        </p:txBody>
      </p:sp>
      <p:pic>
        <p:nvPicPr>
          <p:cNvPr id="8" name="Content Placeholder 7" descr="SECM Composition 5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4025" r="-6402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7613943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SECM Classifier Concepts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t>4/13/15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t>13</a:t>
            </a:fld>
            <a:endParaRPr lang="en-US" dirty="0"/>
          </a:p>
        </p:txBody>
      </p:sp>
      <p:pic>
        <p:nvPicPr>
          <p:cNvPr id="8" name="Content Placeholder 7" descr="SECM Composition 5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4025" r="-64025"/>
          <a:stretch>
            <a:fillRect/>
          </a:stretch>
        </p:blipFill>
        <p:spPr/>
      </p:pic>
      <p:sp>
        <p:nvSpPr>
          <p:cNvPr id="9" name="TextBox 8"/>
          <p:cNvSpPr txBox="1"/>
          <p:nvPr/>
        </p:nvSpPr>
        <p:spPr>
          <a:xfrm>
            <a:off x="6468357" y="3268133"/>
            <a:ext cx="2589358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dirty="0" smtClean="0"/>
              <a:t>In general we reuse some</a:t>
            </a:r>
          </a:p>
          <a:p>
            <a:pPr marL="0" lvl="1"/>
            <a:r>
              <a:rPr lang="en-US" dirty="0" smtClean="0"/>
              <a:t> </a:t>
            </a:r>
            <a:r>
              <a:rPr lang="en-US" dirty="0"/>
              <a:t>UML and </a:t>
            </a:r>
            <a:r>
              <a:rPr lang="en-US" dirty="0" err="1"/>
              <a:t>SysML</a:t>
            </a:r>
            <a:r>
              <a:rPr lang="en-US" dirty="0"/>
              <a:t> names </a:t>
            </a:r>
            <a:endParaRPr lang="en-US" dirty="0" smtClean="0"/>
          </a:p>
          <a:p>
            <a:pPr marL="0" lvl="1"/>
            <a:r>
              <a:rPr lang="en-US" dirty="0" smtClean="0"/>
              <a:t>to </a:t>
            </a:r>
            <a:r>
              <a:rPr lang="en-US" dirty="0"/>
              <a:t>communicate intent, </a:t>
            </a:r>
            <a:endParaRPr lang="en-US" dirty="0" smtClean="0"/>
          </a:p>
          <a:p>
            <a:pPr marL="0" lvl="1"/>
            <a:r>
              <a:rPr lang="en-US" dirty="0" smtClean="0"/>
              <a:t>but some </a:t>
            </a:r>
            <a:r>
              <a:rPr lang="en-US" dirty="0"/>
              <a:t>of these names </a:t>
            </a:r>
            <a:endParaRPr lang="en-US" dirty="0" smtClean="0"/>
          </a:p>
          <a:p>
            <a:pPr marL="0" lvl="1"/>
            <a:r>
              <a:rPr lang="en-US" dirty="0" smtClean="0"/>
              <a:t>should </a:t>
            </a:r>
            <a:r>
              <a:rPr lang="en-US" dirty="0"/>
              <a:t>be revisited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9550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t>4/13/15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0791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SECM Feature Concepts</a:t>
            </a:r>
            <a:endParaRPr lang="en-US" dirty="0"/>
          </a:p>
        </p:txBody>
      </p:sp>
      <p:pic>
        <p:nvPicPr>
          <p:cNvPr id="6" name="Content Placeholder 5" descr="SECM Composition 6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6185" r="-66185"/>
          <a:stretch>
            <a:fillRect/>
          </a:stretch>
        </p:blipFill>
        <p:spPr/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t>4/13/15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8629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SECM Feature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two kinds of features</a:t>
            </a:r>
          </a:p>
          <a:p>
            <a:pPr lvl="1"/>
            <a:r>
              <a:rPr lang="en-US" dirty="0"/>
              <a:t>Structural Feature</a:t>
            </a:r>
          </a:p>
          <a:p>
            <a:pPr lvl="1"/>
            <a:r>
              <a:rPr lang="en-US" dirty="0"/>
              <a:t>Behavioral Feature</a:t>
            </a:r>
          </a:p>
          <a:p>
            <a:r>
              <a:rPr lang="en-US" dirty="0" smtClean="0"/>
              <a:t>Idea is that you can model </a:t>
            </a:r>
            <a:r>
              <a:rPr lang="en-US" dirty="0"/>
              <a:t>with these </a:t>
            </a:r>
            <a:r>
              <a:rPr lang="en-US" dirty="0" smtClean="0"/>
              <a:t>features un-typed and </a:t>
            </a:r>
            <a:r>
              <a:rPr lang="en-US" dirty="0"/>
              <a:t>you are unconstrained (you can be completely free)</a:t>
            </a:r>
          </a:p>
          <a:p>
            <a:r>
              <a:rPr lang="en-US" dirty="0" smtClean="0"/>
              <a:t>Once </a:t>
            </a:r>
            <a:r>
              <a:rPr lang="en-US" dirty="0"/>
              <a:t>you type that feature you will have constraints that are imposed by the type (i.e. kind of relationships, what </a:t>
            </a:r>
            <a:r>
              <a:rPr lang="en-US" dirty="0" smtClean="0"/>
              <a:t>it can </a:t>
            </a:r>
            <a:r>
              <a:rPr lang="en-US" dirty="0"/>
              <a:t>be instantiated as)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t>4/13/15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790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 Base Concepts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4/13/15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10" name="Content Placeholder 9" descr="Kernel_Base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" r="215"/>
          <a:stretch>
            <a:fillRect/>
          </a:stretch>
        </p:blipFill>
        <p:spPr/>
      </p:pic>
      <p:sp>
        <p:nvSpPr>
          <p:cNvPr id="3" name="TextBox 2"/>
          <p:cNvSpPr txBox="1"/>
          <p:nvPr/>
        </p:nvSpPr>
        <p:spPr>
          <a:xfrm>
            <a:off x="457200" y="3945467"/>
            <a:ext cx="2296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 that type is [0..1]</a:t>
            </a:r>
            <a:endParaRPr lang="en-US" dirty="0"/>
          </a:p>
        </p:txBody>
      </p:sp>
      <p:cxnSp>
        <p:nvCxnSpPr>
          <p:cNvPr id="7" name="Straight Connector 6"/>
          <p:cNvCxnSpPr>
            <a:stCxn id="3" idx="2"/>
          </p:cNvCxnSpPr>
          <p:nvPr/>
        </p:nvCxnSpPr>
        <p:spPr>
          <a:xfrm>
            <a:off x="1605242" y="4314799"/>
            <a:ext cx="367491" cy="114620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2483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Backup slide: Suppose you have hardware and software and they are both domain concepts (subclass of Block like system) and I want to have a feature (Hardware Structural Feature) typed by those which have their own constraints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t>4/13/15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231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Base Kernel </a:t>
            </a:r>
            <a:r>
              <a:rPr lang="en-US" dirty="0" smtClean="0"/>
              <a:t>Concepts</a:t>
            </a:r>
          </a:p>
          <a:p>
            <a:pPr lvl="1"/>
            <a:r>
              <a:rPr lang="en-US" dirty="0"/>
              <a:t>Element</a:t>
            </a:r>
          </a:p>
          <a:p>
            <a:pPr lvl="1"/>
            <a:r>
              <a:rPr lang="en-US" dirty="0"/>
              <a:t>Container </a:t>
            </a:r>
          </a:p>
          <a:p>
            <a:pPr lvl="1"/>
            <a:r>
              <a:rPr lang="en-US" dirty="0"/>
              <a:t>Model</a:t>
            </a:r>
          </a:p>
          <a:p>
            <a:pPr lvl="1"/>
            <a:r>
              <a:rPr lang="en-US" dirty="0"/>
              <a:t>Comment</a:t>
            </a:r>
          </a:p>
          <a:p>
            <a:pPr lvl="1"/>
            <a:r>
              <a:rPr lang="en-US" dirty="0"/>
              <a:t>Relationship</a:t>
            </a:r>
          </a:p>
          <a:p>
            <a:pPr lvl="1"/>
            <a:r>
              <a:rPr lang="en-US" dirty="0"/>
              <a:t>Classifier (i.e. Block)</a:t>
            </a:r>
          </a:p>
          <a:p>
            <a:pPr lvl="1"/>
            <a:r>
              <a:rPr lang="en-US" dirty="0"/>
              <a:t>Feature (i.e. Property)</a:t>
            </a:r>
          </a:p>
          <a:p>
            <a:pPr lvl="1"/>
            <a:r>
              <a:rPr lang="en-US" dirty="0" err="1" smtClean="0"/>
              <a:t>ValueSpecification</a:t>
            </a:r>
            <a:r>
              <a:rPr lang="en-US" dirty="0" smtClean="0"/>
              <a:t> 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t>4/13/15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395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Extended Concepts</a:t>
            </a:r>
          </a:p>
          <a:p>
            <a:pPr lvl="1"/>
            <a:r>
              <a:rPr lang="en-US" dirty="0" smtClean="0"/>
              <a:t>These </a:t>
            </a:r>
            <a:r>
              <a:rPr lang="en-US" dirty="0"/>
              <a:t>concepts are further sub-classed by Extended Kernel Concepts, such as Block, Behavior, Property, and </a:t>
            </a:r>
            <a:r>
              <a:rPr lang="en-US" dirty="0" smtClean="0"/>
              <a:t>others</a:t>
            </a:r>
          </a:p>
          <a:p>
            <a:r>
              <a:rPr lang="en-US" dirty="0"/>
              <a:t>Example of this specialization is a Kernel Base Concept of Classifier, an, Extended Kernel Concept of Block that subclasses Classifier, and Domain Concepts of System and Component that subclass Block. </a:t>
            </a:r>
            <a:endParaRPr lang="en-US" dirty="0" smtClean="0"/>
          </a:p>
          <a:p>
            <a:r>
              <a:rPr lang="en-US" dirty="0" smtClean="0"/>
              <a:t>Domain </a:t>
            </a:r>
            <a:r>
              <a:rPr lang="en-US" dirty="0"/>
              <a:t>Concepts will be cross checked against the original SECM to assess </a:t>
            </a:r>
            <a:r>
              <a:rPr lang="en-US" dirty="0" smtClean="0"/>
              <a:t>coverage</a:t>
            </a:r>
          </a:p>
          <a:p>
            <a:r>
              <a:rPr lang="en-US" dirty="0" smtClean="0"/>
              <a:t>Overall goal</a:t>
            </a:r>
          </a:p>
          <a:p>
            <a:pPr lvl="1"/>
            <a:r>
              <a:rPr lang="en-US" dirty="0" smtClean="0"/>
              <a:t>Use consistent patterns </a:t>
            </a:r>
            <a:r>
              <a:rPr lang="en-US" dirty="0"/>
              <a:t>define </a:t>
            </a:r>
            <a:r>
              <a:rPr lang="en-US" dirty="0" smtClean="0"/>
              <a:t>domain concepts</a:t>
            </a:r>
            <a:endParaRPr lang="en-US" dirty="0"/>
          </a:p>
          <a:p>
            <a:pPr lvl="1"/>
            <a:r>
              <a:rPr lang="en-US" dirty="0" smtClean="0"/>
              <a:t>Fewer Kernel concepts to reduce complexity of implementations  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t>4/13/15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128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t>4/13/15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t>4</a:t>
            </a:fld>
            <a:endParaRPr lang="en-US" dirty="0"/>
          </a:p>
        </p:txBody>
      </p:sp>
      <p:pic>
        <p:nvPicPr>
          <p:cNvPr id="6" name="Content Placeholder 5" descr="SECM Example1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1261" b="-21261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056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 Base Concepts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4/13/15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0" name="Content Placeholder 9" descr="Kernel_Base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" r="21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416659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Set-up SECM JIRA</a:t>
            </a:r>
          </a:p>
          <a:p>
            <a:r>
              <a:rPr lang="en-US" dirty="0" smtClean="0"/>
              <a:t>Model</a:t>
            </a:r>
            <a:endParaRPr lang="en-US" dirty="0"/>
          </a:p>
          <a:p>
            <a:pPr lvl="1"/>
            <a:r>
              <a:rPr lang="en-US" dirty="0"/>
              <a:t>Do we need a separate element for model, or is Container sufficient</a:t>
            </a:r>
          </a:p>
          <a:p>
            <a:r>
              <a:rPr lang="en-US" dirty="0" smtClean="0"/>
              <a:t>Value Specification</a:t>
            </a:r>
            <a:endParaRPr lang="en-US" dirty="0"/>
          </a:p>
          <a:p>
            <a:pPr lvl="1"/>
            <a:r>
              <a:rPr lang="en-US" dirty="0" smtClean="0"/>
              <a:t>Is this the correct name? </a:t>
            </a:r>
            <a:endParaRPr lang="en-US" dirty="0"/>
          </a:p>
          <a:p>
            <a:pPr lvl="2"/>
            <a:r>
              <a:rPr lang="en-US" dirty="0"/>
              <a:t>Is it a UML </a:t>
            </a:r>
            <a:r>
              <a:rPr lang="en-US" dirty="0" err="1"/>
              <a:t>ValueSpec</a:t>
            </a:r>
            <a:r>
              <a:rPr lang="en-US" dirty="0"/>
              <a:t>?</a:t>
            </a:r>
          </a:p>
          <a:p>
            <a:pPr lvl="2"/>
            <a:r>
              <a:rPr lang="en-US" dirty="0"/>
              <a:t>Can the UML Value Spec handle the issues</a:t>
            </a:r>
          </a:p>
          <a:p>
            <a:pPr lvl="2"/>
            <a:r>
              <a:rPr lang="en-US" dirty="0"/>
              <a:t>When </a:t>
            </a:r>
            <a:r>
              <a:rPr lang="en-US" dirty="0" err="1" smtClean="0"/>
              <a:t>Manas</a:t>
            </a:r>
            <a:r>
              <a:rPr lang="en-US" dirty="0" smtClean="0"/>
              <a:t> </a:t>
            </a:r>
            <a:r>
              <a:rPr lang="en-US" dirty="0"/>
              <a:t>presented analysis we need a better richer description of value than we currently have</a:t>
            </a:r>
          </a:p>
          <a:p>
            <a:pPr lvl="1"/>
            <a:r>
              <a:rPr lang="en-US" dirty="0"/>
              <a:t>Does the current concept of </a:t>
            </a:r>
            <a:r>
              <a:rPr lang="en-US" dirty="0" err="1"/>
              <a:t>ValueSpec</a:t>
            </a:r>
            <a:r>
              <a:rPr lang="en-US" dirty="0"/>
              <a:t> allow </a:t>
            </a:r>
            <a:r>
              <a:rPr lang="en-US" dirty="0" smtClean="0"/>
              <a:t>the desired description?</a:t>
            </a:r>
            <a:endParaRPr lang="en-US" dirty="0"/>
          </a:p>
          <a:p>
            <a:r>
              <a:rPr lang="en-US" dirty="0" smtClean="0"/>
              <a:t>Relationships</a:t>
            </a:r>
            <a:endParaRPr lang="en-US" dirty="0"/>
          </a:p>
          <a:p>
            <a:pPr lvl="1"/>
            <a:r>
              <a:rPr lang="en-US" dirty="0"/>
              <a:t>Include directed only or include undirected</a:t>
            </a:r>
          </a:p>
          <a:p>
            <a:pPr lvl="1"/>
            <a:r>
              <a:rPr lang="en-US" dirty="0"/>
              <a:t>Should binary only or include nary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t>4/13/15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060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 Concepts Pt. 2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Extended Concepts: Classifier and Feature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t>4/13/15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835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t>4/13/15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t>8</a:t>
            </a:fld>
            <a:endParaRPr lang="en-US" dirty="0"/>
          </a:p>
        </p:txBody>
      </p:sp>
      <p:pic>
        <p:nvPicPr>
          <p:cNvPr id="9" name="Content Placeholder 5" descr="SECM Composition 1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0876" b="-30876"/>
          <a:stretch>
            <a:fillRect/>
          </a:stretch>
        </p:blipFill>
        <p:spPr>
          <a:xfrm>
            <a:off x="3373120" y="523875"/>
            <a:ext cx="2753360" cy="1813266"/>
          </a:xfrm>
        </p:spPr>
      </p:pic>
    </p:spTree>
    <p:extLst>
      <p:ext uri="{BB962C8B-B14F-4D97-AF65-F5344CB8AC3E}">
        <p14:creationId xmlns:p14="http://schemas.microsoft.com/office/powerpoint/2010/main" val="1450001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SECM Concepts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t>4/13/15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t>9</a:t>
            </a:fld>
            <a:endParaRPr lang="en-US" dirty="0"/>
          </a:p>
        </p:txBody>
      </p:sp>
      <p:pic>
        <p:nvPicPr>
          <p:cNvPr id="7" name="Content Placeholder 7" descr="SECM Composition 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209" b="-2209"/>
          <a:stretch>
            <a:fillRect/>
          </a:stretch>
        </p:blipFill>
        <p:spPr>
          <a:xfrm>
            <a:off x="2956560" y="788036"/>
            <a:ext cx="3180080" cy="209428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183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2418</TotalTime>
  <Words>832</Words>
  <Application>Microsoft Macintosh PowerPoint</Application>
  <PresentationFormat>On-screen Show (4:3)</PresentationFormat>
  <Paragraphs>178</Paragraphs>
  <Slides>18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Default Theme</vt:lpstr>
      <vt:lpstr>Photo Editor Photo</vt:lpstr>
      <vt:lpstr>Status of the  Systems Engineering Concept Model (SECM)</vt:lpstr>
      <vt:lpstr>Quick Review</vt:lpstr>
      <vt:lpstr>Quick Review</vt:lpstr>
      <vt:lpstr>PowerPoint Presentation</vt:lpstr>
      <vt:lpstr>Kernel Base Concepts</vt:lpstr>
      <vt:lpstr>Open Issues</vt:lpstr>
      <vt:lpstr>Kernel Concepts Pt. 2 </vt:lpstr>
      <vt:lpstr>SECM</vt:lpstr>
      <vt:lpstr>SECM Concepts</vt:lpstr>
      <vt:lpstr>SECM Core Concepts</vt:lpstr>
      <vt:lpstr>SECM Classifier Concepts</vt:lpstr>
      <vt:lpstr>SECM Classifier Concepts</vt:lpstr>
      <vt:lpstr>SECM Classifier Concepts</vt:lpstr>
      <vt:lpstr>Backup</vt:lpstr>
      <vt:lpstr>SECM Feature Concepts</vt:lpstr>
      <vt:lpstr>SECM Feature Concepts</vt:lpstr>
      <vt:lpstr>Kernel Base Concepts</vt:lpstr>
      <vt:lpstr>PowerPoint Presentation</vt:lpstr>
    </vt:vector>
  </TitlesOfParts>
  <Company>JPL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Formulating the  Systems Engineering Concept Model (SECM)</dc:title>
  <dc:creator>Charles Galey</dc:creator>
  <cp:lastModifiedBy>Charles Galey</cp:lastModifiedBy>
  <cp:revision>31</cp:revision>
  <dcterms:created xsi:type="dcterms:W3CDTF">2015-03-23T12:36:04Z</dcterms:created>
  <dcterms:modified xsi:type="dcterms:W3CDTF">2015-04-13T19:29:52Z</dcterms:modified>
</cp:coreProperties>
</file>