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9" d="100"/>
          <a:sy n="189" d="100"/>
        </p:scale>
        <p:origin x="-120" y="-536"/>
      </p:cViewPr>
      <p:guideLst>
        <p:guide orient="horz" pos="2160"/>
        <p:guide orient="horz" pos="1620"/>
        <p:guide pos="38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5" cy="2286001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3771900"/>
            <a:ext cx="5887983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1601153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514350"/>
            <a:ext cx="5563552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1"/>
            <a:ext cx="5891331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 baseline="0"/>
            </a:lvl8pPr>
            <a:lvl9pPr>
              <a:defRPr sz="11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14350"/>
            <a:ext cx="4230202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685891"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9941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5" cy="32575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4836320"/>
            <a:ext cx="1047467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4836320"/>
            <a:ext cx="4979929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4836320"/>
            <a:ext cx="857474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  <p:pic>
        <p:nvPicPr>
          <p:cNvPr id="8" name="Picture 7" descr="Zen Logo.png"/>
          <p:cNvPicPr>
            <a:picLocks noChangeAspect="1"/>
          </p:cNvPicPr>
          <p:nvPr/>
        </p:nvPicPr>
        <p:blipFill>
          <a:blip r:embed="rId14" cstate="email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1" y="-228600"/>
            <a:ext cx="5870529" cy="5911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67" indent="-171473" algn="l" defTabSz="685891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40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Wingdings" charset="2"/>
        <a:buChar char="ü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13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186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659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132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605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077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550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</a:t>
            </a:r>
            <a:r>
              <a:rPr lang="en-US" dirty="0"/>
              <a:t>- Requirements </a:t>
            </a:r>
            <a:r>
              <a:rPr lang="en-US" dirty="0" smtClean="0"/>
              <a:t>Concepts</a:t>
            </a:r>
            <a:br>
              <a:rPr lang="en-US" dirty="0" smtClean="0"/>
            </a:br>
            <a:r>
              <a:rPr lang="en-US" sz="2000" dirty="0"/>
              <a:t>Initia</a:t>
            </a:r>
            <a:r>
              <a:rPr lang="en-US" sz="2000" dirty="0" smtClean="0"/>
              <a:t>l proposal on restricted textual requirement</a:t>
            </a: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Tao Yue and </a:t>
            </a:r>
            <a:r>
              <a:rPr lang="en-US" dirty="0" err="1" smtClean="0"/>
              <a:t>Shaukat</a:t>
            </a:r>
            <a:r>
              <a:rPr lang="en-US" dirty="0" smtClean="0"/>
              <a:t> </a:t>
            </a:r>
            <a:r>
              <a:rPr lang="en-US" dirty="0" smtClean="0"/>
              <a:t>Ali</a:t>
            </a:r>
          </a:p>
          <a:p>
            <a:r>
              <a:rPr lang="en-US" dirty="0" smtClean="0"/>
              <a:t>Simula Research Laboratory</a:t>
            </a:r>
            <a:endParaRPr lang="en-US" dirty="0" smtClean="0"/>
          </a:p>
          <a:p>
            <a:r>
              <a:rPr lang="en-US" dirty="0" smtClean="0"/>
              <a:t>Oct </a:t>
            </a:r>
            <a:r>
              <a:rPr lang="en-US" dirty="0" smtClean="0"/>
              <a:t>19</a:t>
            </a:r>
            <a:r>
              <a:rPr lang="en-US" baseline="30000" dirty="0" smtClean="0"/>
              <a:t>nd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4390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Restricted Textual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946"/>
            <a:ext cx="8229600" cy="36766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Suggested keywords to use: </a:t>
            </a:r>
          </a:p>
          <a:p>
            <a:pPr lvl="1"/>
            <a:r>
              <a:rPr lang="en-US" dirty="0" smtClean="0"/>
              <a:t>REALIZE</a:t>
            </a:r>
          </a:p>
          <a:p>
            <a:pPr lvl="1"/>
            <a:r>
              <a:rPr lang="en-US" dirty="0" smtClean="0"/>
              <a:t>IS GREATER THAN, LESS THAN, EQUAL TO, etc. </a:t>
            </a:r>
          </a:p>
          <a:p>
            <a:pPr lvl="2"/>
            <a:r>
              <a:rPr lang="en-US" dirty="0" smtClean="0"/>
              <a:t>We have defined a list of such keywords for </a:t>
            </a:r>
            <a:r>
              <a:rPr lang="en-US" dirty="0" err="1" smtClean="0"/>
              <a:t>iOCL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IF-THEN-ELSE-ELSEIF-THEN-ENDIF, DO UNTIL, MEANWHILE, VALIDATES THAT</a:t>
            </a:r>
          </a:p>
          <a:p>
            <a:pPr lvl="2"/>
            <a:r>
              <a:rPr lang="en-US" dirty="0" smtClean="0"/>
              <a:t>RUCM has a list of keywords defined for conditions, iteration and concurrency</a:t>
            </a:r>
          </a:p>
          <a:p>
            <a:pPr lvl="1"/>
            <a:r>
              <a:rPr lang="en-US" dirty="0" smtClean="0"/>
              <a:t>INCLUDE, EXTENDED BY</a:t>
            </a: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Input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0000FF"/>
                </a:solidFill>
              </a:rPr>
              <a:t>IF</a:t>
            </a:r>
            <a:r>
              <a:rPr lang="en-US" dirty="0" smtClean="0"/>
              <a:t> the </a:t>
            </a:r>
            <a:r>
              <a:rPr lang="en-US" u="sng" dirty="0" smtClean="0"/>
              <a:t>boiler water temperature </a:t>
            </a:r>
            <a:r>
              <a:rPr lang="en-US" u="sng" dirty="0" smtClean="0">
                <a:solidFill>
                  <a:srgbClr val="FF0000"/>
                </a:solidFill>
              </a:rPr>
              <a:t>[</a:t>
            </a:r>
            <a:r>
              <a:rPr lang="en-US" u="sng" dirty="0" err="1" smtClean="0">
                <a:solidFill>
                  <a:srgbClr val="FF0000"/>
                </a:solidFill>
              </a:rPr>
              <a:t>ContextProperty</a:t>
            </a:r>
            <a:r>
              <a:rPr lang="en-US" u="sng" dirty="0" smtClean="0">
                <a:solidFill>
                  <a:srgbClr val="FF0000"/>
                </a:solidFill>
              </a:rPr>
              <a:t>]</a:t>
            </a:r>
            <a:r>
              <a:rPr lang="en-US" u="sng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IS GREATER THAN </a:t>
            </a:r>
            <a:r>
              <a:rPr lang="en-US" dirty="0" smtClean="0"/>
              <a:t>the </a:t>
            </a:r>
            <a:r>
              <a:rPr lang="en-US" u="sng" dirty="0" smtClean="0"/>
              <a:t>Boiler Water Valve Threshold of 85</a:t>
            </a:r>
            <a:r>
              <a:rPr lang="en-US" u="sng" baseline="30000" dirty="0" smtClean="0"/>
              <a:t>o</a:t>
            </a:r>
            <a:r>
              <a:rPr lang="en-US" u="sng" dirty="0" smtClean="0"/>
              <a:t>C </a:t>
            </a:r>
            <a:r>
              <a:rPr lang="en-US" u="sng" dirty="0" smtClean="0">
                <a:solidFill>
                  <a:srgbClr val="FF0000"/>
                </a:solidFill>
              </a:rPr>
              <a:t>[</a:t>
            </a:r>
            <a:r>
              <a:rPr lang="en-US" u="sng" dirty="0" err="1" smtClean="0">
                <a:solidFill>
                  <a:srgbClr val="FF0000"/>
                </a:solidFill>
              </a:rPr>
              <a:t>ContextProperty</a:t>
            </a:r>
            <a:r>
              <a:rPr lang="en-US" u="sng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00FF"/>
                </a:solidFill>
              </a:rPr>
              <a:t>THEN</a:t>
            </a:r>
            <a:r>
              <a:rPr lang="en-US" dirty="0" smtClean="0"/>
              <a:t> </a:t>
            </a:r>
            <a:r>
              <a:rPr lang="en-US" u="sng" dirty="0" smtClean="0"/>
              <a:t>Actual Inlet Valve Control Behavior </a:t>
            </a:r>
            <a:r>
              <a:rPr lang="en-US" u="sng" dirty="0" smtClean="0">
                <a:solidFill>
                  <a:srgbClr val="FF0000"/>
                </a:solidFill>
              </a:rPr>
              <a:t>[</a:t>
            </a:r>
            <a:r>
              <a:rPr lang="en-US" u="sng" dirty="0" err="1" smtClean="0">
                <a:solidFill>
                  <a:srgbClr val="FF0000"/>
                </a:solidFill>
              </a:rPr>
              <a:t>ConstrainedProperty</a:t>
            </a:r>
            <a:r>
              <a:rPr lang="en-US" u="sng" dirty="0" smtClean="0">
                <a:solidFill>
                  <a:srgbClr val="FF0000"/>
                </a:solidFill>
              </a:rPr>
              <a:t>] </a:t>
            </a:r>
            <a:r>
              <a:rPr lang="en-US" u="sng" dirty="0" smtClean="0"/>
              <a:t>of Control Subsystem </a:t>
            </a:r>
            <a:r>
              <a:rPr lang="en-US" dirty="0" smtClean="0"/>
              <a:t>shall </a:t>
            </a:r>
            <a:r>
              <a:rPr lang="en-US" b="1" dirty="0">
                <a:solidFill>
                  <a:srgbClr val="0000FF"/>
                </a:solidFill>
              </a:rPr>
              <a:t>REALIZE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INCLUDE</a:t>
            </a:r>
            <a:r>
              <a:rPr lang="en-US" dirty="0" smtClean="0"/>
              <a:t> </a:t>
            </a:r>
            <a:r>
              <a:rPr lang="en-US" u="sng" dirty="0" smtClean="0"/>
              <a:t>Inlet Valve Control Function </a:t>
            </a:r>
            <a:r>
              <a:rPr lang="en-US" u="sng" dirty="0" smtClean="0">
                <a:solidFill>
                  <a:srgbClr val="FF0000"/>
                </a:solidFill>
              </a:rPr>
              <a:t>[</a:t>
            </a:r>
            <a:r>
              <a:rPr lang="en-US" u="sng" dirty="0" err="1" smtClean="0">
                <a:solidFill>
                  <a:srgbClr val="FF0000"/>
                </a:solidFill>
              </a:rPr>
              <a:t>ConstrainingProperty</a:t>
            </a:r>
            <a:r>
              <a:rPr lang="en-US" u="sng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 to open </a:t>
            </a:r>
            <a:r>
              <a:rPr lang="en-US" u="sng" dirty="0" smtClean="0"/>
              <a:t>the inlet valve [</a:t>
            </a:r>
            <a:r>
              <a:rPr lang="en-US" u="sng" dirty="0" err="1" smtClean="0">
                <a:solidFill>
                  <a:srgbClr val="FF0000"/>
                </a:solidFill>
              </a:rPr>
              <a:t>RealizedElement</a:t>
            </a:r>
            <a:r>
              <a:rPr lang="en-US" u="sng" dirty="0" smtClean="0"/>
              <a:t>]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00FF"/>
                </a:solidFill>
              </a:rPr>
              <a:t>ELSE</a:t>
            </a:r>
            <a:r>
              <a:rPr lang="en-US" dirty="0" smtClean="0"/>
              <a:t> close </a:t>
            </a:r>
            <a:r>
              <a:rPr lang="en-US" u="sng" dirty="0" smtClean="0"/>
              <a:t>the inlet valve [</a:t>
            </a:r>
            <a:r>
              <a:rPr lang="en-US" u="sng" dirty="0" err="1" smtClean="0">
                <a:solidFill>
                  <a:srgbClr val="FF0000"/>
                </a:solidFill>
              </a:rPr>
              <a:t>RealizedElement</a:t>
            </a:r>
            <a:r>
              <a:rPr lang="en-US" u="sng" dirty="0" smtClean="0"/>
              <a:t>]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ENDIF</a:t>
            </a:r>
            <a:r>
              <a:rPr lang="en-US" dirty="0" smtClean="0"/>
              <a:t>.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Output</a:t>
            </a:r>
            <a:endParaRPr lang="en-US" dirty="0" smtClean="0"/>
          </a:p>
          <a:p>
            <a:pPr lvl="2"/>
            <a:r>
              <a:rPr lang="en-US" dirty="0"/>
              <a:t>List of </a:t>
            </a:r>
            <a:r>
              <a:rPr lang="en-US" dirty="0" smtClean="0"/>
              <a:t>properties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IF</a:t>
            </a:r>
            <a:r>
              <a:rPr lang="en-US" dirty="0" smtClean="0"/>
              <a:t> Boiler Water Temperature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 smtClean="0"/>
              <a:t> Boiler Water Threshold, </a:t>
            </a:r>
            <a:r>
              <a:rPr lang="en-US" b="1" dirty="0">
                <a:solidFill>
                  <a:srgbClr val="0000FF"/>
                </a:solidFill>
              </a:rPr>
              <a:t>THEN</a:t>
            </a:r>
            <a:r>
              <a:rPr lang="en-US" dirty="0" smtClean="0"/>
              <a:t> Open Inlet Valve, </a:t>
            </a:r>
            <a:r>
              <a:rPr lang="en-US" b="1" dirty="0">
                <a:solidFill>
                  <a:srgbClr val="0000FF"/>
                </a:solidFill>
              </a:rPr>
              <a:t>ELSE</a:t>
            </a:r>
            <a:r>
              <a:rPr lang="en-US" dirty="0" smtClean="0"/>
              <a:t> Close Inlet Valve </a:t>
            </a:r>
            <a:r>
              <a:rPr lang="en-US" b="1" dirty="0">
                <a:solidFill>
                  <a:srgbClr val="0000FF"/>
                </a:solidFill>
              </a:rPr>
              <a:t>ENDIF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With this constraint, a Realize Evaluation can be generated automatically when needed.</a:t>
            </a:r>
          </a:p>
          <a:p>
            <a:pPr lvl="3"/>
            <a:r>
              <a:rPr lang="en-US" dirty="0" smtClean="0"/>
              <a:t>Do we need to formalize Open Inlet Valve and Close Inlet Valve? </a:t>
            </a:r>
          </a:p>
        </p:txBody>
      </p:sp>
    </p:spTree>
    <p:extLst>
      <p:ext uri="{BB962C8B-B14F-4D97-AF65-F5344CB8AC3E}">
        <p14:creationId xmlns:p14="http://schemas.microsoft.com/office/powerpoint/2010/main" val="35706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6605"/>
          </a:xfrm>
        </p:spPr>
        <p:txBody>
          <a:bodyPr>
            <a:normAutofit/>
          </a:bodyPr>
          <a:lstStyle/>
          <a:p>
            <a:r>
              <a:rPr lang="en-US" dirty="0" smtClean="0"/>
              <a:t>Several questions</a:t>
            </a:r>
          </a:p>
          <a:p>
            <a:pPr lvl="1"/>
            <a:r>
              <a:rPr lang="en-US" dirty="0" smtClean="0"/>
              <a:t>Is Inlet Valve an realized element?</a:t>
            </a:r>
          </a:p>
          <a:p>
            <a:pPr lvl="1"/>
            <a:r>
              <a:rPr lang="en-US" dirty="0" smtClean="0"/>
              <a:t>Does the activity diagram </a:t>
            </a:r>
            <a:r>
              <a:rPr lang="en-US" dirty="0"/>
              <a:t>speci</a:t>
            </a:r>
            <a:r>
              <a:rPr lang="en-US" dirty="0"/>
              <a:t>fying Inlet Valve Control Function at the requirements level or design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We might need templates to enforce structures if requirements are complicated.</a:t>
            </a:r>
            <a:endParaRPr lang="en-US" dirty="0"/>
          </a:p>
          <a:p>
            <a:r>
              <a:rPr lang="en-US" dirty="0" smtClean="0"/>
              <a:t>Going from restricted textual requirement statements to formal requirement statements</a:t>
            </a:r>
          </a:p>
          <a:p>
            <a:pPr lvl="1"/>
            <a:r>
              <a:rPr lang="en-US" dirty="0" smtClean="0"/>
              <a:t>(Semi-automatically) Extract properties from noun phrases (one heuristic)</a:t>
            </a:r>
          </a:p>
          <a:p>
            <a:pPr lvl="1"/>
            <a:r>
              <a:rPr lang="en-US" dirty="0" smtClean="0"/>
              <a:t>Automatically extract constraints.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3449" y="205978"/>
            <a:ext cx="7317105" cy="439059"/>
          </a:xfrm>
          <a:prstGeom prst="rect">
            <a:avLst/>
          </a:prstGeom>
        </p:spPr>
        <p:txBody>
          <a:bodyPr vert="horz" lIns="68589" tIns="34295" rIns="68589" bIns="34295" rtlCol="0" anchor="b">
            <a:normAutofit fontScale="97500" lnSpcReduction="10000"/>
          </a:bodyPr>
          <a:lstStyle>
            <a:lvl1pPr algn="l" defTabSz="685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Restricted Textual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Suggested Conceptual Model Changes</a:t>
            </a:r>
            <a:endParaRPr lang="en-US" dirty="0"/>
          </a:p>
        </p:txBody>
      </p:sp>
      <p:pic>
        <p:nvPicPr>
          <p:cNvPr id="8" name="Content Placeholder 7" descr="Screen Shot 2016-10-19 at 14.02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8" b="-7828"/>
          <a:stretch>
            <a:fillRect/>
          </a:stretch>
        </p:blipFill>
        <p:spPr>
          <a:xfrm>
            <a:off x="-9206" y="960837"/>
            <a:ext cx="9146065" cy="4071797"/>
          </a:xfrm>
        </p:spPr>
      </p:pic>
    </p:spTree>
    <p:extLst>
      <p:ext uri="{BB962C8B-B14F-4D97-AF65-F5344CB8AC3E}">
        <p14:creationId xmlns:p14="http://schemas.microsoft.com/office/powerpoint/2010/main" val="39879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free textual requirements statements and manual formal requirements statements</a:t>
            </a:r>
          </a:p>
          <a:p>
            <a:r>
              <a:rPr lang="en-US" dirty="0" smtClean="0"/>
              <a:t>Manual restricted textual requirements statements and automated (mostly) formal requirements statements</a:t>
            </a:r>
          </a:p>
          <a:p>
            <a:r>
              <a:rPr lang="en-US" dirty="0" smtClean="0"/>
              <a:t>Manual restricted textual requirements statements and automatically generated UML diagrams (e.g., activity diagrams)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Restricted requirement statements</a:t>
            </a:r>
          </a:p>
          <a:p>
            <a:r>
              <a:rPr lang="en-US" dirty="0" smtClean="0"/>
              <a:t>Output </a:t>
            </a:r>
            <a:r>
              <a:rPr lang="en-US" dirty="0"/>
              <a:t>1</a:t>
            </a:r>
            <a:r>
              <a:rPr lang="en-US" dirty="0" smtClean="0"/>
              <a:t>: Formal requirement statement</a:t>
            </a:r>
          </a:p>
          <a:p>
            <a:r>
              <a:rPr lang="en-US" dirty="0" smtClean="0"/>
              <a:t>Output 2: </a:t>
            </a:r>
            <a:r>
              <a:rPr lang="en-US" dirty="0" err="1" smtClean="0"/>
              <a:t>SysML</a:t>
            </a:r>
            <a:r>
              <a:rPr lang="en-US" dirty="0" smtClean="0"/>
              <a:t> analysis or design diagrams</a:t>
            </a:r>
          </a:p>
          <a:p>
            <a:r>
              <a:rPr lang="en-US" dirty="0" smtClean="0"/>
              <a:t>Output 3: other artifacts such as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Demo</a:t>
            </a:r>
            <a:endParaRPr lang="en-US" dirty="0"/>
          </a:p>
        </p:txBody>
      </p:sp>
      <p:pic>
        <p:nvPicPr>
          <p:cNvPr id="4" name="Content Placeholder 3" descr="Screen Shot 2016-10-19 at 14.32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560" b="-52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1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Demo</a:t>
            </a:r>
            <a:endParaRPr lang="en-US" dirty="0"/>
          </a:p>
        </p:txBody>
      </p:sp>
      <p:pic>
        <p:nvPicPr>
          <p:cNvPr id="4" name="Content Placeholder 3" descr="Screen Shot 2016-10-19 at 14.32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b="4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en-Templat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Zen-Template.thmx</Template>
  <TotalTime>0</TotalTime>
  <Words>347</Words>
  <Application>Microsoft Macintosh PowerPoint</Application>
  <PresentationFormat>On-screen Show (16:9)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Zen-Template</vt:lpstr>
      <vt:lpstr>SECM - Requirements Concepts Initial proposal on restricted textual requirement </vt:lpstr>
      <vt:lpstr>Restricted Textual Requirements</vt:lpstr>
      <vt:lpstr>PowerPoint Presentation</vt:lpstr>
      <vt:lpstr>Suggested Conceptual Model Changes</vt:lpstr>
      <vt:lpstr>Methodologies</vt:lpstr>
      <vt:lpstr>Transformations</vt:lpstr>
      <vt:lpstr>Small Demo</vt:lpstr>
      <vt:lpstr>Small Demo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2016-10-02T19:17:27Z</dcterms:created>
  <dcterms:modified xsi:type="dcterms:W3CDTF">2016-10-19T12:41:16Z</dcterms:modified>
</cp:coreProperties>
</file>