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72" r:id="rId2"/>
    <p:sldId id="274" r:id="rId3"/>
    <p:sldId id="257" r:id="rId4"/>
    <p:sldId id="269" r:id="rId5"/>
    <p:sldId id="271" r:id="rId6"/>
    <p:sldId id="260" r:id="rId7"/>
    <p:sldId id="263" r:id="rId8"/>
    <p:sldId id="258" r:id="rId9"/>
    <p:sldId id="266" r:id="rId10"/>
    <p:sldId id="270" r:id="rId11"/>
    <p:sldId id="273" r:id="rId12"/>
    <p:sldId id="268" r:id="rId13"/>
    <p:sldId id="265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4"/>
    <p:restoredTop sz="94620"/>
  </p:normalViewPr>
  <p:slideViewPr>
    <p:cSldViewPr snapToGrid="0" snapToObjects="1">
      <p:cViewPr varScale="1">
        <p:scale>
          <a:sx n="214" d="100"/>
          <a:sy n="214" d="100"/>
        </p:scale>
        <p:origin x="15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451A3-9A11-7841-A108-7693750D9B35}" type="datetimeFigureOut">
              <a:rPr lang="en-US" smtClean="0"/>
              <a:t>12/8/16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520CB-AA44-5A4B-922A-B1BAB92E4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0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1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8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8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6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4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9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8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3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SysML 2.0 Interface Concepts Modeling Core Team Status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58503"/>
          </a:xfrm>
        </p:spPr>
        <p:txBody>
          <a:bodyPr>
            <a:noAutofit/>
          </a:bodyPr>
          <a:lstStyle/>
          <a:p>
            <a:r>
              <a:rPr lang="en-US" dirty="0" smtClean="0"/>
              <a:t>Marc Sarrel, Jet Propulsion Laboratory, California Institute of Technology</a:t>
            </a:r>
          </a:p>
          <a:p>
            <a:r>
              <a:rPr lang="en-US" dirty="0" smtClean="0"/>
              <a:t>Steve Hetfield, BAE Systems, Inc.</a:t>
            </a:r>
          </a:p>
          <a:p>
            <a:r>
              <a:rPr lang="en-US" dirty="0" smtClean="0"/>
              <a:t>2016-12-08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42711" y="6282267"/>
            <a:ext cx="7965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2016 California Institute of Technology. Government sponsorship acknowledged.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32" y="207183"/>
            <a:ext cx="2460147" cy="1079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74" y="5217458"/>
            <a:ext cx="1120676" cy="9293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31" y="5516258"/>
            <a:ext cx="3313432" cy="51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6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 descr="Fig%2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30" y="2108029"/>
            <a:ext cx="9989139" cy="323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3000951" y="4308113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7066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001195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8123227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38481" y="3900844"/>
            <a:ext cx="103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3147" y="3908003"/>
            <a:ext cx="103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10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864066" y="4948719"/>
            <a:ext cx="2137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Item Specification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Fig%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987" y="1026506"/>
            <a:ext cx="8835242" cy="53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29478" y="5118065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Exchange Agreement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299" y="1402631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RFC 793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727" y="4581034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Component Behavior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103416" y="1717547"/>
            <a:ext cx="1325088" cy="39989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103417" y="1717547"/>
            <a:ext cx="1538843" cy="78896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1130893" y="1717547"/>
            <a:ext cx="1244172" cy="106127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1130893" y="1717547"/>
            <a:ext cx="1143232" cy="2171453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1130893" y="1717547"/>
            <a:ext cx="1078907" cy="340973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1130893" y="1717547"/>
            <a:ext cx="4682078" cy="293758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1130893" y="1717547"/>
            <a:ext cx="4965107" cy="207661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46723" y="2545788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1120270" y="1701224"/>
            <a:ext cx="2351662" cy="1990204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1152659" y="1739317"/>
            <a:ext cx="3679462" cy="1966595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992390" y="650557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Component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71720" y="2914900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Interface Connector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82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%200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01" y="409305"/>
            <a:ext cx="9950253" cy="63444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5655733" y="5322711"/>
            <a:ext cx="5645" cy="603956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655733" y="4314250"/>
            <a:ext cx="5646" cy="100846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655733" y="364397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658555" y="299288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655733" y="2465241"/>
            <a:ext cx="2" cy="51951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655733" y="2096948"/>
            <a:ext cx="1" cy="387475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6200000">
            <a:off x="4299789" y="3686726"/>
            <a:ext cx="2069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Realizes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4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idd Drwg:Users:msarrel:Documents:Conferences - Working:2015-07 INCOSE IS:Diagrams:Black Box End-to-End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06" y="2070535"/>
            <a:ext cx="11784885" cy="43512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23175" y="2701198"/>
            <a:ext cx="378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«Over</a:t>
            </a:r>
            <a:r>
              <a:rPr lang="en-US" smtClean="0">
                <a:solidFill>
                  <a:srgbClr val="FF0000"/>
                </a:solidFill>
              </a:rPr>
              <a:t>» may be replaced by «Realizes»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US" dirty="0" smtClean="0"/>
              <a:t>Levels of Abstraction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2"/>
          <a:srcRect l="15316" t="23734" r="9281" b="18299"/>
          <a:stretch/>
        </p:blipFill>
        <p:spPr>
          <a:xfrm>
            <a:off x="1366345" y="365125"/>
            <a:ext cx="8167518" cy="627879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0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Goals for </a:t>
            </a:r>
            <a:r>
              <a:rPr lang="en-US" smtClean="0"/>
              <a:t>Interface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information captured in the model includes equivalent  information that is generally contained in an interface specification document and interface design document (e.g. IRS, IDD, ICD, ...)</a:t>
            </a:r>
          </a:p>
          <a:p>
            <a:pPr lvl="0"/>
            <a:r>
              <a:rPr lang="en-US" dirty="0"/>
              <a:t>The interface concepts are consistent with the behavior, structure, and other concepts of the language</a:t>
            </a:r>
          </a:p>
          <a:p>
            <a:pPr lvl="0"/>
            <a:r>
              <a:rPr lang="en-US" dirty="0"/>
              <a:t>The concepts of interface specification and interface realization are distinct such that the model can clearly capture how interface specifications can be realized.</a:t>
            </a:r>
          </a:p>
          <a:p>
            <a:pPr lvl="0"/>
            <a:r>
              <a:rPr lang="en-US" dirty="0"/>
              <a:t>Ensure a consistent approach to model a diverse range of interfaces (e.g. electrical, mechanical, software, user IF), and include the ability to model Modelica-like physical interface concepts and flow based concepts</a:t>
            </a:r>
          </a:p>
          <a:p>
            <a:pPr lvl="0"/>
            <a:r>
              <a:rPr lang="en-US" dirty="0"/>
              <a:t>Ensure ability to support nested interfaces and reusable interfaces </a:t>
            </a:r>
          </a:p>
          <a:p>
            <a:pPr lvl="0"/>
            <a:r>
              <a:rPr lang="en-US" dirty="0"/>
              <a:t>Ensure the ability to readily model different interface viewpoints that address a broad range of interface concerns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9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Elaborate Interface Concept Model in context of Structure WG</a:t>
            </a:r>
          </a:p>
          <a:p>
            <a:r>
              <a:rPr lang="en-US" dirty="0" smtClean="0"/>
              <a:t>Incorporate concepts from prior interface modeling work</a:t>
            </a:r>
          </a:p>
          <a:p>
            <a:endParaRPr lang="en-US" dirty="0" smtClean="0"/>
          </a:p>
          <a:p>
            <a:r>
              <a:rPr lang="en-US" dirty="0" smtClean="0"/>
              <a:t>From interface needs document there are three orthogonal dimensions</a:t>
            </a:r>
          </a:p>
          <a:p>
            <a:pPr lvl="1"/>
            <a:r>
              <a:rPr lang="en-US" dirty="0"/>
              <a:t>Interface Definition vs Interface Usage </a:t>
            </a:r>
            <a:r>
              <a:rPr lang="en-US" dirty="0">
                <a:solidFill>
                  <a:srgbClr val="FF0000"/>
                </a:solidFill>
              </a:rPr>
              <a:t>(NEW)</a:t>
            </a:r>
          </a:p>
          <a:p>
            <a:pPr lvl="1"/>
            <a:r>
              <a:rPr lang="en-US" dirty="0" smtClean="0"/>
              <a:t>Interface Specification vs Realization</a:t>
            </a:r>
          </a:p>
          <a:p>
            <a:pPr lvl="1"/>
            <a:r>
              <a:rPr lang="en-US" dirty="0" smtClean="0"/>
              <a:t>Interface Layers (e.g. OSI protocol layers)</a:t>
            </a:r>
          </a:p>
          <a:p>
            <a:pPr lvl="1"/>
            <a:r>
              <a:rPr lang="en-US" dirty="0" smtClean="0"/>
              <a:t>Levels of Abstraction (e.g. showing and hiding detail and intermediate systems)</a:t>
            </a:r>
          </a:p>
          <a:p>
            <a:endParaRPr lang="en-US" dirty="0" smtClean="0"/>
          </a:p>
          <a:p>
            <a:r>
              <a:rPr lang="en-US" dirty="0" smtClean="0"/>
              <a:t>Will address first three.</a:t>
            </a:r>
          </a:p>
          <a:p>
            <a:r>
              <a:rPr lang="en-US" dirty="0" smtClean="0"/>
              <a:t>Assume that Levels of Abstraction is handled by Visualization and Model Construction groups.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take the definition of an interface to include:</a:t>
            </a:r>
          </a:p>
          <a:p>
            <a:pPr lvl="1"/>
            <a:r>
              <a:rPr lang="en-US" dirty="0" smtClean="0"/>
              <a:t>The things on either end</a:t>
            </a:r>
          </a:p>
          <a:p>
            <a:pPr lvl="1"/>
            <a:r>
              <a:rPr lang="en-US" dirty="0" smtClean="0"/>
              <a:t>The connection between them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This applies both for the Interface Definition and the Interface Usage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007089" y="3350755"/>
            <a:ext cx="1215108" cy="1080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Interface End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71240" y="3350755"/>
            <a:ext cx="1215108" cy="1080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Interface End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067368" y="3890803"/>
            <a:ext cx="33705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85877" y="3521471"/>
            <a:ext cx="215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1"/>
                </a:solidFill>
              </a:rPr>
              <a:t>Interface Connection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58" y="1319839"/>
            <a:ext cx="8014447" cy="551500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Concept Model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376645" y="5042656"/>
            <a:ext cx="1667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John Watson’s Interface Needs 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63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39"/>
          <a:stretch/>
        </p:blipFill>
        <p:spPr>
          <a:xfrm>
            <a:off x="61370" y="184108"/>
            <a:ext cx="6032500" cy="5891327"/>
          </a:xfrm>
          <a:prstGeom prst="rect">
            <a:avLst/>
          </a:prstGeom>
        </p:spPr>
      </p:pic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>
          <a:xfrm rot="16200000">
            <a:off x="8341843" y="-1194598"/>
            <a:ext cx="1215620" cy="424268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Updated Interface Concept Model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25"/>
          <a:stretch/>
        </p:blipFill>
        <p:spPr>
          <a:xfrm>
            <a:off x="6112281" y="2458999"/>
            <a:ext cx="6032500" cy="3183893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idd Drwg:Users:msarrel:Documents:Conferences - Working:2015-07 INCOSE IS:Diagrams:Pattern simplified 3.graffle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01" y="1629104"/>
            <a:ext cx="10992853" cy="362606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2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vs Realization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42" y="1407958"/>
            <a:ext cx="5397700" cy="52254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909" y="1405577"/>
            <a:ext cx="5306891" cy="522781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4017" y="2711280"/>
            <a:ext cx="1235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Definition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32652" y="5414937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Usage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305" y="280831"/>
            <a:ext cx="4435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Have changed concept model in this area.  No longer have separate concepts for specification and realization.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3712" y="4882538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Usage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56882" y="1503024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Definition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6590" y="1470806"/>
            <a:ext cx="1465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Context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40334" y="2600863"/>
            <a:ext cx="86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Context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4158" y="2530791"/>
            <a:ext cx="146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Participant /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0265" y="4161207"/>
            <a:ext cx="1023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End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9247" y="3575661"/>
            <a:ext cx="108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Participant /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28774" y="3065223"/>
            <a:ext cx="1349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Medium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49096" y="4567340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3760" y="3667995"/>
            <a:ext cx="1059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Item Specification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01760" y="5662181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99144" y="4959482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11927" y="2909363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88779" y="6009265"/>
            <a:ext cx="872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connector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36750" y="5332598"/>
            <a:ext cx="872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connector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%200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01" y="409305"/>
            <a:ext cx="9950253" cy="63444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/>
          <p:cNvCxnSpPr/>
          <p:nvPr/>
        </p:nvCxnSpPr>
        <p:spPr>
          <a:xfrm>
            <a:off x="943580" y="2306357"/>
            <a:ext cx="9632580" cy="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38408" y="1325397"/>
            <a:ext cx="2361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Specification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3478" y="2992889"/>
            <a:ext cx="2069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</a:rPr>
              <a:t>Realization</a:t>
            </a:r>
            <a:endParaRPr lang="en-US" sz="3200" b="1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5655733" y="5322711"/>
            <a:ext cx="5645" cy="603956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655733" y="4314250"/>
            <a:ext cx="5646" cy="100846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655733" y="364397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658555" y="299288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655733" y="2465241"/>
            <a:ext cx="2" cy="51951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655733" y="2096948"/>
            <a:ext cx="1" cy="387475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6200000">
            <a:off x="4299789" y="3686726"/>
            <a:ext cx="2069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Realizes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2016-12-08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3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9" grpId="1"/>
    </p:bldLst>
  </p:timing>
</p:sld>
</file>

<file path=ppt/theme/theme1.xml><?xml version="1.0" encoding="utf-8"?>
<a:theme xmlns:a="http://schemas.openxmlformats.org/drawingml/2006/main" name="M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 Theme" id="{8B18B147-D8DF-5F4E-9E30-E846E4D1C933}" vid="{06C5FC8D-8619-CE48-9A13-CDEFE0D0FE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311</TotalTime>
  <Words>426</Words>
  <Application>Microsoft Macintosh PowerPoint</Application>
  <PresentationFormat>Widescreen</PresentationFormat>
  <Paragraphs>100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My Theme</vt:lpstr>
      <vt:lpstr>SysML 2.0 Interface Concepts Modeling Core Team Status Update</vt:lpstr>
      <vt:lpstr>Primary Goals for Interface Modeling</vt:lpstr>
      <vt:lpstr>Context</vt:lpstr>
      <vt:lpstr>Definition of Interface</vt:lpstr>
      <vt:lpstr>Interface Concept Model</vt:lpstr>
      <vt:lpstr>Updated Interface Concept Model</vt:lpstr>
      <vt:lpstr>PowerPoint Presentation</vt:lpstr>
      <vt:lpstr>Specification vs Realization</vt:lpstr>
      <vt:lpstr>PowerPoint Presentation</vt:lpstr>
      <vt:lpstr>PowerPoint Presentation</vt:lpstr>
      <vt:lpstr>PowerPoint Presentation</vt:lpstr>
      <vt:lpstr>PowerPoint Presentation</vt:lpstr>
      <vt:lpstr>Interface Layers</vt:lpstr>
      <vt:lpstr>Levels of Abstraction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Concepts</dc:title>
  <dc:creator>Marc Sarrel</dc:creator>
  <cp:lastModifiedBy>Marc Sarrel</cp:lastModifiedBy>
  <cp:revision>36</cp:revision>
  <cp:lastPrinted>2016-12-08T18:57:17Z</cp:lastPrinted>
  <dcterms:created xsi:type="dcterms:W3CDTF">2016-11-29T17:45:08Z</dcterms:created>
  <dcterms:modified xsi:type="dcterms:W3CDTF">2016-12-08T22:07:06Z</dcterms:modified>
</cp:coreProperties>
</file>