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3" r:id="rId1"/>
  </p:sldMasterIdLst>
  <p:notesMasterIdLst>
    <p:notesMasterId r:id="rId12"/>
  </p:notesMasterIdLst>
  <p:sldIdLst>
    <p:sldId id="374" r:id="rId2"/>
    <p:sldId id="378" r:id="rId3"/>
    <p:sldId id="377" r:id="rId4"/>
    <p:sldId id="409" r:id="rId5"/>
    <p:sldId id="431" r:id="rId6"/>
    <p:sldId id="433" r:id="rId7"/>
    <p:sldId id="434" r:id="rId8"/>
    <p:sldId id="432" r:id="rId9"/>
    <p:sldId id="430" r:id="rId10"/>
    <p:sldId id="3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6" autoAdjust="0"/>
    <p:restoredTop sz="94404" autoAdjust="0"/>
  </p:normalViewPr>
  <p:slideViewPr>
    <p:cSldViewPr snapToGrid="0" snapToObjects="1">
      <p:cViewPr varScale="1">
        <p:scale>
          <a:sx n="85" d="100"/>
          <a:sy n="85" d="100"/>
        </p:scale>
        <p:origin x="6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A731-7542-413D-8677-A1A0948ED28F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94C75-5B16-4A56-89E1-3BB70F644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5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as a typical SE Process, Needs analysis followed by requirements to drive the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Magic Draw using a Teamwork Server provided my No Magic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2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89182"/>
            <a:ext cx="8042276" cy="47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wiki.org/OMGSysML/lib/exe/fetch.php?media=sysml-roadmap:api_requirements_07_dec_2016.xlsx" TargetMode="External"/><Relationship Id="rId2" Type="http://schemas.openxmlformats.org/officeDocument/2006/relationships/hyperlink" Target="http://www.omgwiki.org/OMGSysML/lib/exe/fetch.php?media=sysml-roadmap:sysml_v2_glossary_07_dec_2016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22" y="1523999"/>
            <a:ext cx="7089289" cy="1724867"/>
          </a:xfrm>
        </p:spPr>
        <p:txBody>
          <a:bodyPr/>
          <a:lstStyle/>
          <a:p>
            <a:r>
              <a:rPr lang="en-US" sz="4000" dirty="0" smtClean="0"/>
              <a:t>Systems Engineering Concept Model (SECM) </a:t>
            </a:r>
            <a:br>
              <a:rPr lang="en-US" sz="4000" dirty="0" smtClean="0"/>
            </a:br>
            <a:r>
              <a:rPr lang="en-US" sz="4000" dirty="0" smtClean="0"/>
              <a:t>Status Update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08 Dec 2016</a:t>
            </a:r>
          </a:p>
          <a:p>
            <a:r>
              <a:rPr lang="en-US" dirty="0" smtClean="0"/>
              <a:t>John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flipV="1">
            <a:off x="5417253" y="5226614"/>
            <a:ext cx="2048075" cy="719103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249145" y="5152885"/>
            <a:ext cx="777777" cy="6621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898529" y="5714074"/>
            <a:ext cx="608865" cy="77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6200218" y="3218992"/>
            <a:ext cx="3051" cy="75588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387028" y="1707035"/>
            <a:ext cx="734426" cy="67958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30835" y="1711191"/>
            <a:ext cx="731520" cy="67665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942880" y="3333935"/>
            <a:ext cx="0" cy="68877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8" idx="3"/>
          </p:cNvCxnSpPr>
          <p:nvPr/>
        </p:nvCxnSpPr>
        <p:spPr>
          <a:xfrm>
            <a:off x="2085051" y="4057833"/>
            <a:ext cx="724873" cy="36650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21984"/>
          </a:xfrm>
        </p:spPr>
        <p:txBody>
          <a:bodyPr/>
          <a:lstStyle/>
          <a:p>
            <a:r>
              <a:rPr lang="en-US" sz="2400" dirty="0"/>
              <a:t>Systems Engineering Concept Model (SECM) Approach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754161" y="2399446"/>
            <a:ext cx="2377440" cy="1188720"/>
            <a:chOff x="9520326" y="1768025"/>
            <a:chExt cx="2409411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8" name="Picture 57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59" name="TextBox 58"/>
            <p:cNvSpPr txBox="1"/>
            <p:nvPr/>
          </p:nvSpPr>
          <p:spPr>
            <a:xfrm>
              <a:off x="9520326" y="1768025"/>
              <a:ext cx="2409410" cy="117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– 2015 Industry Reference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26109" y="4029058"/>
            <a:ext cx="2377440" cy="1188720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69" name="Picture 68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70" name="TextBox 69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- SysML V2 RFP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6" name="Rectangle 75"/>
          <p:cNvSpPr>
            <a:spLocks noChangeAspect="1"/>
          </p:cNvSpPr>
          <p:nvPr/>
        </p:nvSpPr>
        <p:spPr>
          <a:xfrm>
            <a:off x="5053080" y="755642"/>
            <a:ext cx="1040040" cy="134067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IEC/IEEE 15288: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027" y="3596936"/>
            <a:ext cx="120502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2251260" y="4801176"/>
            <a:ext cx="552862" cy="483751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5" idx="2"/>
          </p:cNvCxnSpPr>
          <p:nvPr/>
        </p:nvCxnSpPr>
        <p:spPr>
          <a:xfrm>
            <a:off x="3878754" y="1620497"/>
            <a:ext cx="22122" cy="76073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35" idx="1"/>
          </p:cNvCxnSpPr>
          <p:nvPr/>
        </p:nvCxnSpPr>
        <p:spPr>
          <a:xfrm>
            <a:off x="5131601" y="4563525"/>
            <a:ext cx="895321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1514877" y="5124714"/>
            <a:ext cx="914400" cy="1178719"/>
            <a:chOff x="7463652" y="3950013"/>
            <a:chExt cx="1511552" cy="1522687"/>
          </a:xfrm>
        </p:grpSpPr>
        <p:sp>
          <p:nvSpPr>
            <p:cNvPr id="96" name="Rectangle 95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4538022" y="5356357"/>
            <a:ext cx="914400" cy="1178719"/>
            <a:chOff x="7463652" y="3950013"/>
            <a:chExt cx="1511552" cy="1522687"/>
          </a:xfrm>
        </p:grpSpPr>
        <p:sp>
          <p:nvSpPr>
            <p:cNvPr id="101" name="Rectangle 100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57589" y="4052177"/>
              <a:ext cx="1086095" cy="607803"/>
            </a:xfrm>
            <a:prstGeom prst="rect">
              <a:avLst/>
            </a:prstGeom>
          </p:spPr>
        </p:pic>
        <p:sp>
          <p:nvSpPr>
            <p:cNvPr id="103" name="TextBox 102"/>
            <p:cNvSpPr txBox="1"/>
            <p:nvPr/>
          </p:nvSpPr>
          <p:spPr>
            <a:xfrm>
              <a:off x="7497897" y="4800985"/>
              <a:ext cx="1423634" cy="47710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V1.X Spec</a:t>
              </a:r>
              <a:endParaRPr lang="en-US" sz="1200" b="1" dirty="0"/>
            </a:p>
          </p:txBody>
        </p:sp>
      </p:grpSp>
      <p:grpSp>
        <p:nvGrpSpPr>
          <p:cNvPr id="118" name="Group 117"/>
          <p:cNvGrpSpPr>
            <a:grpSpLocks noChangeAspect="1"/>
          </p:cNvGrpSpPr>
          <p:nvPr/>
        </p:nvGrpSpPr>
        <p:grpSpPr>
          <a:xfrm>
            <a:off x="3022600" y="780928"/>
            <a:ext cx="1747294" cy="887606"/>
            <a:chOff x="4748686" y="718814"/>
            <a:chExt cx="1880680" cy="929011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48686" y="718814"/>
              <a:ext cx="1880680" cy="929011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101600" dir="18900000" sx="98000" sy="98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5" name="TextBox 74"/>
            <p:cNvSpPr txBox="1"/>
            <p:nvPr/>
          </p:nvSpPr>
          <p:spPr>
            <a:xfrm>
              <a:off x="5476955" y="1404267"/>
              <a:ext cx="386484" cy="1932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V 1.5</a:t>
              </a:r>
              <a:endParaRPr lang="en-US" sz="1200" b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35735" y="4932036"/>
            <a:ext cx="1023494" cy="1386724"/>
            <a:chOff x="291856" y="2511843"/>
            <a:chExt cx="2474860" cy="923908"/>
          </a:xfrm>
        </p:grpSpPr>
        <p:pic>
          <p:nvPicPr>
            <p:cNvPr id="111" name="Picture 110" descr="SEBoK Concepts.png"/>
            <p:cNvPicPr>
              <a:picLocks noChangeAspect="1"/>
            </p:cNvPicPr>
            <p:nvPr/>
          </p:nvPicPr>
          <p:blipFill>
            <a:blip r:embed="rId8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56" y="2511843"/>
              <a:ext cx="2382360" cy="923908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112" name="TextBox 111"/>
            <p:cNvSpPr txBox="1"/>
            <p:nvPr/>
          </p:nvSpPr>
          <p:spPr>
            <a:xfrm>
              <a:off x="291856" y="2598488"/>
              <a:ext cx="2474860" cy="7792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SECM – 2003 Industry</a:t>
              </a:r>
            </a:p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Reference</a:t>
              </a:r>
            </a:p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*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3" name="Rectangle 112"/>
          <p:cNvSpPr>
            <a:spLocks noChangeAspect="1"/>
          </p:cNvSpPr>
          <p:nvPr/>
        </p:nvSpPr>
        <p:spPr>
          <a:xfrm>
            <a:off x="1714708" y="793743"/>
            <a:ext cx="1024101" cy="1320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INCOSE Systems Engineering Handbook V4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6906153" y="4556933"/>
            <a:ext cx="553907" cy="659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6026922" y="3974165"/>
            <a:ext cx="914400" cy="1178719"/>
            <a:chOff x="7463652" y="3950013"/>
            <a:chExt cx="1511552" cy="1522687"/>
          </a:xfrm>
        </p:grpSpPr>
        <p:sp>
          <p:nvSpPr>
            <p:cNvPr id="135" name="Rectangle 134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37" name="TextBox 136"/>
            <p:cNvSpPr txBox="1"/>
            <p:nvPr/>
          </p:nvSpPr>
          <p:spPr>
            <a:xfrm>
              <a:off x="7497897" y="4822669"/>
              <a:ext cx="1423635" cy="43373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V2 RFP</a:t>
              </a:r>
              <a:endParaRPr lang="en-US" sz="12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720" y="6506051"/>
            <a:ext cx="27109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* </a:t>
            </a:r>
            <a:r>
              <a:rPr lang="en-US" sz="900" dirty="0">
                <a:solidFill>
                  <a:schemeClr val="tx2"/>
                </a:solidFill>
              </a:rPr>
              <a:t>Joint </a:t>
            </a:r>
            <a:r>
              <a:rPr lang="en-US" sz="900" dirty="0" smtClean="0">
                <a:solidFill>
                  <a:schemeClr val="tx2"/>
                </a:solidFill>
              </a:rPr>
              <a:t>INCOSE/AP233/OMG, Led by Dave </a:t>
            </a:r>
            <a:r>
              <a:rPr lang="en-US" sz="900" dirty="0" smtClean="0"/>
              <a:t>Oliver</a:t>
            </a:r>
            <a:endParaRPr lang="en-US" sz="9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780751" y="3408355"/>
            <a:ext cx="0" cy="539937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433758" y="5776235"/>
            <a:ext cx="2095643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6619811" y="2467790"/>
            <a:ext cx="739118" cy="1146500"/>
            <a:chOff x="7463652" y="3991634"/>
            <a:chExt cx="1457879" cy="1481066"/>
          </a:xfrm>
        </p:grpSpPr>
        <p:sp>
          <p:nvSpPr>
            <p:cNvPr id="116" name="Rectangle 115"/>
            <p:cNvSpPr/>
            <p:nvPr/>
          </p:nvSpPr>
          <p:spPr>
            <a:xfrm>
              <a:off x="7463652" y="3991634"/>
              <a:ext cx="1457879" cy="1481066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3307" y="4146169"/>
              <a:ext cx="962146" cy="538439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497897" y="4681705"/>
              <a:ext cx="1423634" cy="71566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Other</a:t>
              </a:r>
            </a:p>
            <a:p>
              <a:pPr algn="ctr"/>
              <a:r>
                <a:rPr lang="en-US" sz="1200" b="1" dirty="0" smtClean="0"/>
                <a:t>OMG</a:t>
              </a:r>
            </a:p>
            <a:p>
              <a:pPr algn="ctr"/>
              <a:r>
                <a:rPr lang="en-US" sz="1200" b="1" dirty="0" smtClean="0"/>
                <a:t>Specs</a:t>
              </a:r>
              <a:endParaRPr lang="en-US" sz="1200" b="1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451513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38617" y="2478933"/>
            <a:ext cx="1049056" cy="1179954"/>
            <a:chOff x="5438617" y="2478933"/>
            <a:chExt cx="1049056" cy="1179954"/>
          </a:xfrm>
        </p:grpSpPr>
        <p:sp>
          <p:nvSpPr>
            <p:cNvPr id="109" name="Rectangle 108"/>
            <p:cNvSpPr/>
            <p:nvPr/>
          </p:nvSpPr>
          <p:spPr>
            <a:xfrm>
              <a:off x="5438617" y="2478933"/>
              <a:ext cx="1049056" cy="1179954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477730" y="3117602"/>
              <a:ext cx="977474" cy="50783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100" b="1" dirty="0"/>
                <a:t>SysML </a:t>
              </a:r>
              <a:r>
                <a:rPr lang="en-US" sz="1100" b="1" dirty="0" smtClean="0"/>
                <a:t>V2 Service Requirements</a:t>
              </a:r>
              <a:endParaRPr lang="en-US" sz="1100" b="1" dirty="0"/>
            </a:p>
          </p:txBody>
        </p:sp>
        <p:pic>
          <p:nvPicPr>
            <p:cNvPr id="66" name="Picture 4" descr="C:\Users\Sanford\Desktop\Microsoft-Office-Excel-icon.pn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696445" y="2537626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7455053" y="3657149"/>
            <a:ext cx="1566856" cy="2749695"/>
            <a:chOff x="7488862" y="3569064"/>
            <a:chExt cx="1566856" cy="2749695"/>
          </a:xfrm>
        </p:grpSpPr>
        <p:grpSp>
          <p:nvGrpSpPr>
            <p:cNvPr id="12" name="Group 11"/>
            <p:cNvGrpSpPr/>
            <p:nvPr/>
          </p:nvGrpSpPr>
          <p:grpSpPr>
            <a:xfrm>
              <a:off x="7488862" y="3569064"/>
              <a:ext cx="1566856" cy="2749695"/>
              <a:chOff x="7500496" y="3688020"/>
              <a:chExt cx="1545951" cy="2217926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7500496" y="3688020"/>
                <a:ext cx="1545951" cy="2217926"/>
              </a:xfrm>
              <a:prstGeom prst="rect">
                <a:avLst/>
              </a:prstGeom>
              <a:solidFill>
                <a:schemeClr val="bg1"/>
              </a:solidFill>
              <a:ln w="28575"/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0" name="Picture 13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56132" y="3704065"/>
                <a:ext cx="558765" cy="430053"/>
              </a:xfrm>
              <a:prstGeom prst="rect">
                <a:avLst/>
              </a:prstGeom>
            </p:spPr>
          </p:pic>
          <p:sp>
            <p:nvSpPr>
              <p:cNvPr id="141" name="TextBox 140"/>
              <p:cNvSpPr txBox="1"/>
              <p:nvPr/>
            </p:nvSpPr>
            <p:spPr>
              <a:xfrm>
                <a:off x="7548059" y="3933325"/>
                <a:ext cx="1265341" cy="530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pPr algn="ctr"/>
                <a:r>
                  <a:rPr lang="en-US" sz="1200" b="1" dirty="0"/>
                  <a:t>SysML </a:t>
                </a:r>
                <a:r>
                  <a:rPr lang="en-US" sz="1200" b="1" dirty="0" smtClean="0"/>
                  <a:t>V2 Spec</a:t>
                </a:r>
                <a:endParaRPr lang="en-US" sz="1200" b="1" dirty="0"/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776160" y="5499924"/>
                <a:ext cx="986137" cy="34339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050" dirty="0"/>
                  <a:t>User Interface</a:t>
                </a:r>
              </a:p>
              <a:p>
                <a:pPr algn="ctr">
                  <a:defRPr/>
                </a:pPr>
                <a:r>
                  <a:rPr lang="en-US" sz="1050" dirty="0"/>
                  <a:t>Guidelines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7716182" y="4318721"/>
                <a:ext cx="1123794" cy="5468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050" dirty="0"/>
                  <a:t>Meta-model</a:t>
                </a:r>
              </a:p>
              <a:p>
                <a:pPr algn="ctr">
                  <a:defRPr/>
                </a:pPr>
                <a:r>
                  <a:rPr lang="en-US" sz="1050" dirty="0"/>
                  <a:t>Profile</a:t>
                </a:r>
              </a:p>
              <a:p>
                <a:pPr algn="ctr">
                  <a:defRPr/>
                </a:pPr>
                <a:r>
                  <a:rPr lang="en-US" sz="1050" dirty="0" smtClean="0"/>
                  <a:t>Libraries </a:t>
                </a:r>
              </a:p>
              <a:p>
                <a:pPr algn="ctr">
                  <a:defRPr/>
                </a:pPr>
                <a:r>
                  <a:rPr lang="en-US" sz="1050" dirty="0" smtClean="0"/>
                  <a:t>Concrete Syntax</a:t>
                </a:r>
                <a:endParaRPr lang="en-US" sz="1050" dirty="0"/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7621529" y="4927615"/>
                <a:ext cx="1295400" cy="24516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100" dirty="0" smtClean="0"/>
                  <a:t> Standardized API</a:t>
                </a:r>
                <a:endParaRPr lang="en-US" sz="1100" dirty="0"/>
              </a:p>
            </p:txBody>
          </p:sp>
        </p:grpSp>
        <p:sp>
          <p:nvSpPr>
            <p:cNvPr id="61" name="Rectangle 60"/>
            <p:cNvSpPr/>
            <p:nvPr/>
          </p:nvSpPr>
          <p:spPr bwMode="auto">
            <a:xfrm>
              <a:off x="7620501" y="5469582"/>
              <a:ext cx="1312917" cy="2860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 smtClean="0"/>
                <a:t> Reference Model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26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“SECM – SysML V2 RFP”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60927" y="4810502"/>
            <a:ext cx="2207583" cy="1058924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" name="Picture 4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6" name="TextBox 5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- SysML V2 RFP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4" name="Straight Arrow Connector 23"/>
          <p:cNvCxnSpPr>
            <a:stCxn id="9" idx="0"/>
          </p:cNvCxnSpPr>
          <p:nvPr/>
        </p:nvCxnSpPr>
        <p:spPr>
          <a:xfrm flipV="1">
            <a:off x="1395699" y="3910363"/>
            <a:ext cx="465146" cy="920461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</p:cNvCxnSpPr>
          <p:nvPr/>
        </p:nvCxnSpPr>
        <p:spPr>
          <a:xfrm>
            <a:off x="1284409" y="3154650"/>
            <a:ext cx="533199" cy="304779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2" idx="1"/>
          </p:cNvCxnSpPr>
          <p:nvPr/>
        </p:nvCxnSpPr>
        <p:spPr>
          <a:xfrm flipV="1">
            <a:off x="3198662" y="2816287"/>
            <a:ext cx="350371" cy="488202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3"/>
          </p:cNvCxnSpPr>
          <p:nvPr/>
        </p:nvCxnSpPr>
        <p:spPr>
          <a:xfrm flipV="1">
            <a:off x="1284409" y="3716548"/>
            <a:ext cx="536021" cy="430160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" idx="3"/>
            <a:endCxn id="7" idx="1"/>
          </p:cNvCxnSpPr>
          <p:nvPr/>
        </p:nvCxnSpPr>
        <p:spPr>
          <a:xfrm flipV="1">
            <a:off x="3255845" y="3579850"/>
            <a:ext cx="381203" cy="0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1"/>
          </p:cNvCxnSpPr>
          <p:nvPr/>
        </p:nvCxnSpPr>
        <p:spPr>
          <a:xfrm>
            <a:off x="3198662" y="3867153"/>
            <a:ext cx="438386" cy="566376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3"/>
          </p:cNvCxnSpPr>
          <p:nvPr/>
        </p:nvCxnSpPr>
        <p:spPr>
          <a:xfrm flipV="1">
            <a:off x="4842072" y="3952447"/>
            <a:ext cx="629399" cy="481082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3"/>
            <a:endCxn id="39" idx="1"/>
          </p:cNvCxnSpPr>
          <p:nvPr/>
        </p:nvCxnSpPr>
        <p:spPr>
          <a:xfrm flipV="1">
            <a:off x="4842072" y="3579339"/>
            <a:ext cx="590430" cy="511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9" idx="3"/>
            <a:endCxn id="18" idx="1"/>
          </p:cNvCxnSpPr>
          <p:nvPr/>
        </p:nvCxnSpPr>
        <p:spPr>
          <a:xfrm flipV="1">
            <a:off x="6880847" y="3568915"/>
            <a:ext cx="500872" cy="10424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3"/>
          </p:cNvCxnSpPr>
          <p:nvPr/>
        </p:nvCxnSpPr>
        <p:spPr>
          <a:xfrm>
            <a:off x="4930087" y="2816287"/>
            <a:ext cx="541384" cy="433457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Down Arrow 72"/>
          <p:cNvSpPr/>
          <p:nvPr/>
        </p:nvSpPr>
        <p:spPr>
          <a:xfrm>
            <a:off x="7825805" y="3911467"/>
            <a:ext cx="343850" cy="899035"/>
          </a:xfrm>
          <a:prstGeom prst="downArrow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1284409" y="2510505"/>
            <a:ext cx="589154" cy="771270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938499" y="4830824"/>
            <a:ext cx="914400" cy="1178719"/>
            <a:chOff x="7463652" y="3950013"/>
            <a:chExt cx="1511552" cy="1522687"/>
          </a:xfrm>
        </p:grpSpPr>
        <p:sp>
          <p:nvSpPr>
            <p:cNvPr id="9" name="Rectangle 8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9385" y="2808196"/>
            <a:ext cx="1205024" cy="692908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Related Papers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65" y="3685811"/>
            <a:ext cx="122554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92460" y="1441357"/>
            <a:ext cx="1983897" cy="1069148"/>
            <a:chOff x="9520327" y="1768025"/>
            <a:chExt cx="2409410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36" name="Picture 35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37" name="TextBox 36"/>
            <p:cNvSpPr txBox="1"/>
            <p:nvPr/>
          </p:nvSpPr>
          <p:spPr>
            <a:xfrm>
              <a:off x="9520327" y="1768025"/>
              <a:ext cx="2409410" cy="117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– 2015 Industry Reference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637048" y="3340174"/>
            <a:ext cx="1205024" cy="479352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Example Models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033" y="2567760"/>
            <a:ext cx="1381054" cy="497053"/>
          </a:xfrm>
          <a:prstGeom prst="rect">
            <a:avLst/>
          </a:prstGeom>
          <a:effectLst>
            <a:outerShdw blurRad="635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 Needs Concept Model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7048" y="4106828"/>
            <a:ext cx="1205024" cy="653401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 Needs Document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81719" y="3230694"/>
            <a:ext cx="1205024" cy="676441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Requirements &amp; Concepts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81598" y="2169709"/>
            <a:ext cx="200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Expert Core</a:t>
            </a:r>
            <a:endParaRPr lang="en-US" b="1" dirty="0"/>
          </a:p>
          <a:p>
            <a:pPr algn="ctr"/>
            <a:r>
              <a:rPr lang="en-US" b="1" dirty="0" smtClean="0"/>
              <a:t>Team</a:t>
            </a:r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828376" y="3252711"/>
            <a:ext cx="1427469" cy="6648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Produce “SE Needs”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432502" y="3185295"/>
            <a:ext cx="1448345" cy="7880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Refine with </a:t>
            </a:r>
            <a:r>
              <a:rPr lang="en-US" sz="1600" b="1" dirty="0" smtClean="0">
                <a:solidFill>
                  <a:schemeClr val="bg1"/>
                </a:solidFill>
              </a:rPr>
              <a:t>Industry </a:t>
            </a:r>
            <a:r>
              <a:rPr lang="en-US" sz="1600" b="1" dirty="0">
                <a:solidFill>
                  <a:schemeClr val="bg1"/>
                </a:solidFill>
              </a:rPr>
              <a:t>Experts</a:t>
            </a:r>
          </a:p>
        </p:txBody>
      </p:sp>
    </p:spTree>
    <p:extLst>
      <p:ext uri="{BB962C8B-B14F-4D97-AF65-F5344CB8AC3E}">
        <p14:creationId xmlns:p14="http://schemas.microsoft.com/office/powerpoint/2010/main" val="20073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Core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9182"/>
            <a:ext cx="8042276" cy="522349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Properties and Expression Concepts Modeling Core Team</a:t>
            </a:r>
          </a:p>
          <a:p>
            <a:pPr lvl="1"/>
            <a:r>
              <a:rPr lang="en-US" dirty="0" smtClean="0"/>
              <a:t>SE Needs Artifacts Available on Wiki</a:t>
            </a:r>
          </a:p>
          <a:p>
            <a:pPr lvl="1"/>
            <a:r>
              <a:rPr lang="en-US" dirty="0" smtClean="0"/>
              <a:t>Core Team Launched January 2016</a:t>
            </a:r>
          </a:p>
          <a:p>
            <a:pPr lvl="1"/>
            <a:r>
              <a:rPr lang="en-US" dirty="0" smtClean="0"/>
              <a:t>Their status will be provided today by </a:t>
            </a:r>
            <a:r>
              <a:rPr lang="en-US" dirty="0"/>
              <a:t>Hans Peter </a:t>
            </a:r>
            <a:r>
              <a:rPr lang="en-US" dirty="0" smtClean="0"/>
              <a:t>de Koning</a:t>
            </a:r>
          </a:p>
          <a:p>
            <a:r>
              <a:rPr lang="en-US" dirty="0" smtClean="0"/>
              <a:t>Interface Concepts Modeling Core Team</a:t>
            </a:r>
          </a:p>
          <a:p>
            <a:pPr lvl="1"/>
            <a:r>
              <a:rPr lang="en-US" dirty="0"/>
              <a:t>SE Needs Artifacts Available on </a:t>
            </a:r>
            <a:r>
              <a:rPr lang="en-US" dirty="0" smtClean="0"/>
              <a:t>Wiki</a:t>
            </a:r>
            <a:endParaRPr lang="en-US" dirty="0"/>
          </a:p>
          <a:p>
            <a:pPr lvl="1"/>
            <a:r>
              <a:rPr lang="en-US" dirty="0" smtClean="0"/>
              <a:t>Core Team Launched May 2016</a:t>
            </a:r>
            <a:endParaRPr lang="en-US" dirty="0"/>
          </a:p>
          <a:p>
            <a:pPr lvl="1"/>
            <a:r>
              <a:rPr lang="en-US" dirty="0" smtClean="0"/>
              <a:t>Their </a:t>
            </a:r>
            <a:r>
              <a:rPr lang="en-US" dirty="0"/>
              <a:t>status </a:t>
            </a:r>
            <a:r>
              <a:rPr lang="en-US" dirty="0" smtClean="0"/>
              <a:t>will be provided today by Marc Sarrel</a:t>
            </a:r>
            <a:endParaRPr lang="en-US" dirty="0"/>
          </a:p>
          <a:p>
            <a:r>
              <a:rPr lang="en-US" dirty="0"/>
              <a:t>Requirements and </a:t>
            </a:r>
            <a:r>
              <a:rPr lang="en-US" dirty="0" smtClean="0"/>
              <a:t>Verification Concepts Modeling Core Team</a:t>
            </a:r>
          </a:p>
          <a:p>
            <a:pPr lvl="1"/>
            <a:r>
              <a:rPr lang="en-US" dirty="0" smtClean="0"/>
              <a:t>SE Needs Artifacts Available on Wiki</a:t>
            </a:r>
          </a:p>
          <a:p>
            <a:pPr lvl="1"/>
            <a:r>
              <a:rPr lang="en-US" dirty="0" smtClean="0"/>
              <a:t>Core Team Launched September 2016</a:t>
            </a:r>
          </a:p>
          <a:p>
            <a:pPr lvl="1"/>
            <a:r>
              <a:rPr lang="en-US" dirty="0" smtClean="0"/>
              <a:t>Their </a:t>
            </a:r>
            <a:r>
              <a:rPr lang="en-US" dirty="0"/>
              <a:t>status will be provided today </a:t>
            </a:r>
            <a:r>
              <a:rPr lang="en-US" dirty="0" smtClean="0"/>
              <a:t>by John Watson</a:t>
            </a:r>
          </a:p>
          <a:p>
            <a:r>
              <a:rPr lang="en-US" dirty="0" smtClean="0"/>
              <a:t>Structure/Behavior Concepts Modeling Core Team</a:t>
            </a:r>
          </a:p>
          <a:p>
            <a:pPr lvl="1"/>
            <a:r>
              <a:rPr lang="en-US" dirty="0" smtClean="0"/>
              <a:t>Core Team Launched October 2016</a:t>
            </a:r>
          </a:p>
          <a:p>
            <a:pPr lvl="1"/>
            <a:r>
              <a:rPr lang="en-US" dirty="0" smtClean="0"/>
              <a:t>The Structure status </a:t>
            </a:r>
            <a:r>
              <a:rPr lang="en-US" dirty="0"/>
              <a:t>will be provided today </a:t>
            </a:r>
            <a:r>
              <a:rPr lang="en-US" dirty="0" smtClean="0"/>
              <a:t>by </a:t>
            </a:r>
            <a:r>
              <a:rPr lang="en-US" dirty="0"/>
              <a:t>Hans Peter </a:t>
            </a:r>
            <a:r>
              <a:rPr lang="en-US" dirty="0" smtClean="0"/>
              <a:t>de Koning</a:t>
            </a:r>
            <a:endParaRPr lang="en-US" dirty="0"/>
          </a:p>
          <a:p>
            <a:r>
              <a:rPr lang="en-US" dirty="0" smtClean="0"/>
              <a:t>Variant Concept Modeling Core Team</a:t>
            </a:r>
          </a:p>
          <a:p>
            <a:pPr lvl="1"/>
            <a:r>
              <a:rPr lang="en-US" dirty="0" smtClean="0"/>
              <a:t>Core </a:t>
            </a:r>
            <a:r>
              <a:rPr lang="en-US" dirty="0"/>
              <a:t>Team Launched </a:t>
            </a:r>
            <a:r>
              <a:rPr lang="en-US" dirty="0" smtClean="0"/>
              <a:t>November 2016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459" y="-10102"/>
            <a:ext cx="8042276" cy="572014"/>
          </a:xfrm>
        </p:spPr>
        <p:txBody>
          <a:bodyPr/>
          <a:lstStyle/>
          <a:p>
            <a:r>
              <a:rPr lang="en-US" dirty="0"/>
              <a:t>SECM Model High Level </a:t>
            </a:r>
            <a:r>
              <a:rPr lang="en-US" dirty="0" smtClean="0"/>
              <a:t>Content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64713" y="957776"/>
            <a:ext cx="6713768" cy="4176701"/>
            <a:chOff x="1264713" y="957776"/>
            <a:chExt cx="6713768" cy="4176701"/>
          </a:xfrm>
        </p:grpSpPr>
        <p:grpSp>
          <p:nvGrpSpPr>
            <p:cNvPr id="5" name="Group 4"/>
            <p:cNvGrpSpPr/>
            <p:nvPr/>
          </p:nvGrpSpPr>
          <p:grpSpPr>
            <a:xfrm>
              <a:off x="1264713" y="957776"/>
              <a:ext cx="6713768" cy="4176701"/>
              <a:chOff x="555466" y="850202"/>
              <a:chExt cx="6713768" cy="41767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/>
              <a:srcRect l="-2315" r="2315"/>
              <a:stretch/>
            </p:blipFill>
            <p:spPr>
              <a:xfrm>
                <a:off x="555466" y="850202"/>
                <a:ext cx="6526095" cy="41767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5045353" y="1295553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18224" y="850202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57258" y="2231377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69754" y="2701270"/>
                <a:ext cx="59948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03769" y="4538580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248370" y="4050257"/>
                <a:ext cx="1984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124108" y="3123017"/>
                <a:ext cx="110855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45449" y="3576367"/>
                <a:ext cx="1687208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113371" y="1747145"/>
                <a:ext cx="119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1720" y="979973"/>
              <a:ext cx="487520" cy="379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59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0-Modeling Guidelines </a:t>
            </a:r>
          </a:p>
          <a:p>
            <a:pPr lvl="1"/>
            <a:r>
              <a:rPr lang="en-US" dirty="0" smtClean="0"/>
              <a:t>Contains guidelines across the full SECM</a:t>
            </a:r>
          </a:p>
          <a:p>
            <a:r>
              <a:rPr lang="en-US" dirty="0"/>
              <a:t>1-SE Workflow Use Cases </a:t>
            </a:r>
            <a:r>
              <a:rPr lang="en-US" dirty="0" smtClean="0"/>
              <a:t>7-24-2015</a:t>
            </a:r>
          </a:p>
          <a:p>
            <a:pPr lvl="1"/>
            <a:r>
              <a:rPr lang="en-US" dirty="0" smtClean="0"/>
              <a:t>A snapshot of the available use cases in the related SysML v2 project</a:t>
            </a:r>
          </a:p>
          <a:p>
            <a:r>
              <a:rPr lang="en-US" dirty="0"/>
              <a:t>2- 2003 UML4SE </a:t>
            </a:r>
            <a:r>
              <a:rPr lang="en-US" dirty="0" smtClean="0"/>
              <a:t>RFP</a:t>
            </a:r>
          </a:p>
          <a:p>
            <a:pPr lvl="1"/>
            <a:r>
              <a:rPr lang="en-US" dirty="0" smtClean="0"/>
              <a:t>Captures the concepts and definitions used in the original RFP in 2003</a:t>
            </a:r>
          </a:p>
          <a:p>
            <a:r>
              <a:rPr lang="en-US" dirty="0"/>
              <a:t>3-SECM 2015 Industry </a:t>
            </a:r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High Level SE Concepts as reflected in the SEBoK, 15288 and INCOSE Handbook</a:t>
            </a:r>
          </a:p>
        </p:txBody>
      </p:sp>
    </p:spTree>
    <p:extLst>
      <p:ext uri="{BB962C8B-B14F-4D97-AF65-F5344CB8AC3E}">
        <p14:creationId xmlns:p14="http://schemas.microsoft.com/office/powerpoint/2010/main" val="265474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Content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4-SE </a:t>
            </a:r>
            <a:r>
              <a:rPr lang="en-US" dirty="0"/>
              <a:t>Modeling Needs </a:t>
            </a:r>
            <a:r>
              <a:rPr lang="en-US" dirty="0" smtClean="0"/>
              <a:t>Material</a:t>
            </a:r>
          </a:p>
          <a:p>
            <a:pPr lvl="1"/>
            <a:r>
              <a:rPr lang="en-US" dirty="0" smtClean="0"/>
              <a:t>Preliminary work done by Sandy and John to prepare the more focused work groups</a:t>
            </a:r>
          </a:p>
          <a:p>
            <a:r>
              <a:rPr lang="en-US" dirty="0"/>
              <a:t>5-Core Team Work </a:t>
            </a:r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Provides a work </a:t>
            </a:r>
            <a:r>
              <a:rPr lang="en-US" smtClean="0"/>
              <a:t>area for each </a:t>
            </a:r>
            <a:r>
              <a:rPr lang="en-US" dirty="0" smtClean="0"/>
              <a:t>of the focus teams to create their contribution of requirements and concepts for the SysML v2 RFP</a:t>
            </a:r>
          </a:p>
          <a:p>
            <a:r>
              <a:rPr lang="en-US" dirty="0"/>
              <a:t>6-SECM - SysMLv2 </a:t>
            </a:r>
            <a:r>
              <a:rPr lang="en-US" dirty="0" smtClean="0"/>
              <a:t>RFP</a:t>
            </a:r>
          </a:p>
          <a:p>
            <a:pPr lvl="1"/>
            <a:r>
              <a:rPr lang="en-US" dirty="0" smtClean="0"/>
              <a:t>This section of the model will be the final product of the SECM that provides the term definitions, concepts and requirements for the SysML V2 RFP</a:t>
            </a:r>
          </a:p>
          <a:p>
            <a:r>
              <a:rPr lang="en-US" dirty="0"/>
              <a:t>7-Modeling </a:t>
            </a:r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The examples in this section provide examples across multiple focus areas. So far all the examples were derived to support the SE Modeling Needs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4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SysML v2 RFP Model Status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 Getting Started</a:t>
            </a:r>
          </a:p>
          <a:p>
            <a:pPr lvl="1"/>
            <a:r>
              <a:rPr lang="en-US" dirty="0" smtClean="0"/>
              <a:t>Published the Glossary</a:t>
            </a:r>
          </a:p>
          <a:p>
            <a:pPr lvl="2"/>
            <a:r>
              <a:rPr lang="en-US" dirty="0">
                <a:hlinkClick r:id="rId2" tooltip="sysml-roadmap:sysml_v2_glossary_07_dec_2016.docx (28 KB)"/>
              </a:rPr>
              <a:t>SysML v2 Glossary 07 Dec 2016</a:t>
            </a:r>
            <a:endParaRPr lang="en-US" dirty="0" smtClean="0"/>
          </a:p>
          <a:p>
            <a:pPr lvl="1"/>
            <a:r>
              <a:rPr lang="en-US" dirty="0" smtClean="0"/>
              <a:t>Captured first set of Requirements</a:t>
            </a:r>
          </a:p>
          <a:p>
            <a:pPr lvl="2"/>
            <a:r>
              <a:rPr lang="en-US" dirty="0">
                <a:hlinkClick r:id="rId3" tooltip="sysml-roadmap:api_requirements_07_dec_2016.xlsx (10.8 KB)"/>
              </a:rPr>
              <a:t>API Requirements 07 Dec </a:t>
            </a:r>
            <a:r>
              <a:rPr lang="en-US" dirty="0" smtClean="0">
                <a:hlinkClick r:id="rId3" tooltip="sysml-roadmap:api_requirements_07_dec_2016.xlsx (10.8 KB)"/>
              </a:rPr>
              <a:t>2016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Focus Team’s Integration Guidance</a:t>
            </a:r>
          </a:p>
          <a:p>
            <a:pPr lvl="1"/>
            <a:r>
              <a:rPr lang="en-US" dirty="0" smtClean="0"/>
              <a:t>Use SysML</a:t>
            </a:r>
          </a:p>
          <a:p>
            <a:pPr lvl="1"/>
            <a:r>
              <a:rPr lang="en-US" dirty="0" smtClean="0"/>
              <a:t>Submit Concept Model with defined Concept Terms</a:t>
            </a:r>
          </a:p>
          <a:p>
            <a:pPr lvl="1"/>
            <a:r>
              <a:rPr lang="en-US" dirty="0" smtClean="0"/>
              <a:t>Submit Requirements with attributes assigned</a:t>
            </a:r>
          </a:p>
          <a:p>
            <a:pPr lvl="2"/>
            <a:r>
              <a:rPr lang="en-US" dirty="0" smtClean="0"/>
              <a:t>Define any other Requirements Terms</a:t>
            </a:r>
          </a:p>
          <a:p>
            <a:pPr lvl="1"/>
            <a:r>
              <a:rPr lang="en-US" dirty="0" smtClean="0"/>
              <a:t>Use existing Glossary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32834</TotalTime>
  <Words>529</Words>
  <Application>Microsoft Office PowerPoint</Application>
  <PresentationFormat>On-screen Show (4:3)</PresentationFormat>
  <Paragraphs>109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News Gothic MT</vt:lpstr>
      <vt:lpstr>Wingdings 2</vt:lpstr>
      <vt:lpstr>Breeze</vt:lpstr>
      <vt:lpstr>Systems Engineering Concept Model (SECM)  Status Update</vt:lpstr>
      <vt:lpstr>Systems Engineering Concept Model (SECM) Approach</vt:lpstr>
      <vt:lpstr>“SECM – SysML V2 RFP” Approach</vt:lpstr>
      <vt:lpstr>Topic Core Teams</vt:lpstr>
      <vt:lpstr>SECM Model High Level Content</vt:lpstr>
      <vt:lpstr>SECM Content</vt:lpstr>
      <vt:lpstr>SECM Content (Continued)</vt:lpstr>
      <vt:lpstr>SysML v2 RFP Model Status</vt:lpstr>
      <vt:lpstr>Questions?</vt:lpstr>
      <vt:lpstr>Backup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SEBoK Architecture Validation</dc:title>
  <dc:creator>jcwatson@ieee.org</dc:creator>
  <cp:lastModifiedBy>John Watson</cp:lastModifiedBy>
  <cp:revision>388</cp:revision>
  <dcterms:created xsi:type="dcterms:W3CDTF">2011-06-15T03:49:47Z</dcterms:created>
  <dcterms:modified xsi:type="dcterms:W3CDTF">2016-12-17T15:59:27Z</dcterms:modified>
</cp:coreProperties>
</file>