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93" r:id="rId3"/>
    <p:sldId id="401" r:id="rId4"/>
    <p:sldId id="402" r:id="rId5"/>
    <p:sldId id="400" r:id="rId6"/>
    <p:sldId id="387" r:id="rId7"/>
    <p:sldId id="392" r:id="rId8"/>
    <p:sldId id="388" r:id="rId9"/>
    <p:sldId id="389" r:id="rId10"/>
    <p:sldId id="403" r:id="rId11"/>
    <p:sldId id="404" r:id="rId12"/>
    <p:sldId id="303" r:id="rId13"/>
  </p:sldIdLst>
  <p:sldSz cx="9144000" cy="6858000" type="screen4x3"/>
  <p:notesSz cx="6850063" cy="9983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we Kaufmann" initials="U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17A"/>
    <a:srgbClr val="E46C0A"/>
    <a:srgbClr val="376092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84" autoAdjust="0"/>
    <p:restoredTop sz="90498" autoAdjust="0"/>
  </p:normalViewPr>
  <p:slideViewPr>
    <p:cSldViewPr showGuides="1">
      <p:cViewPr varScale="1">
        <p:scale>
          <a:sx n="105" d="100"/>
          <a:sy n="105" d="100"/>
        </p:scale>
        <p:origin x="-366" y="-96"/>
      </p:cViewPr>
      <p:guideLst>
        <p:guide orient="horz" pos="3748"/>
        <p:guide orient="horz" pos="3294"/>
        <p:guide pos="2880"/>
        <p:guide pos="295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0118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45A52464-8B95-4CD8-B8AB-FBCB0A9DFB9B}" type="datetimeFigureOut">
              <a:rPr lang="de-DE" smtClean="0"/>
              <a:pPr/>
              <a:t>22.04.2014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007" y="4742300"/>
            <a:ext cx="5480050" cy="4492704"/>
          </a:xfrm>
          <a:prstGeom prst="rect">
            <a:avLst/>
          </a:prstGeom>
        </p:spPr>
        <p:txBody>
          <a:bodyPr vert="horz" lIns="91915" tIns="45958" rIns="91915" bIns="4595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0118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B3D57BDF-4523-485D-B986-F98AB6067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54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039" tIns="48020" rIns="96039" bIns="48020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285860"/>
            <a:ext cx="9144000" cy="2000264"/>
          </a:xfrm>
          <a:prstGeom prst="rect">
            <a:avLst/>
          </a:prstGeom>
          <a:solidFill>
            <a:srgbClr val="37609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000264"/>
          </a:xfrm>
        </p:spPr>
        <p:txBody>
          <a:bodyPr>
            <a:normAutofit/>
          </a:bodyPr>
          <a:lstStyle>
            <a:lvl1pPr marL="357188" indent="0"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349441" y="5357826"/>
            <a:ext cx="453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Uwe Kaufmann</a:t>
            </a:r>
          </a:p>
        </p:txBody>
      </p:sp>
      <p:pic>
        <p:nvPicPr>
          <p:cNvPr id="1026" name="Picture 2" descr="D:\ModelAlchemy\Logos\Logo_New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57" y="6094449"/>
            <a:ext cx="2446372" cy="58702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28670"/>
            <a:ext cx="2057400" cy="5164155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28670"/>
            <a:ext cx="6019800" cy="516415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442" y="42605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5442" y="276040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8646" y="1000109"/>
            <a:ext cx="4040188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646" y="1928802"/>
            <a:ext cx="4040188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56471" y="1000109"/>
            <a:ext cx="4041775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56471" y="1928802"/>
            <a:ext cx="4041775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584" y="71414"/>
            <a:ext cx="8247091" cy="582711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3932" y="1000108"/>
            <a:ext cx="5092867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844108"/>
            <a:ext cx="8247091" cy="523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8313" y="928669"/>
            <a:ext cx="8247091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5429128"/>
            <a:ext cx="8247091" cy="74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7158" y="54864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6300" y="972676"/>
            <a:ext cx="8229600" cy="5092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7398" y="614364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-32" y="78579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61620" y="6203988"/>
            <a:ext cx="14205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Uwe Kaufmann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 smtClean="0"/>
              <a:t>ModelAlchemy</a:t>
            </a:r>
            <a:r>
              <a:rPr lang="de-DE" sz="900" baseline="0" dirty="0" smtClean="0"/>
              <a:t> Consulting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aseline="0" dirty="0" smtClean="0"/>
              <a:t>2014</a:t>
            </a:r>
            <a:endParaRPr lang="de-DE" sz="900" dirty="0"/>
          </a:p>
        </p:txBody>
      </p:sp>
      <p:pic>
        <p:nvPicPr>
          <p:cNvPr id="10" name="Picture 2" descr="D:\ModelAlchemy\Logos\Logo_New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38454" y="6201167"/>
            <a:ext cx="2446372" cy="5870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SysML</a:t>
            </a:r>
            <a:r>
              <a:rPr lang="de-DE" dirty="0" smtClean="0"/>
              <a:t> </a:t>
            </a:r>
            <a:r>
              <a:rPr lang="de-DE" dirty="0" err="1" smtClean="0"/>
              <a:t>adoption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58236" y="3789040"/>
            <a:ext cx="6446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OMG </a:t>
            </a:r>
            <a:r>
              <a:rPr lang="de-DE" sz="2800" b="1" dirty="0" err="1" smtClean="0"/>
              <a:t>SysML</a:t>
            </a:r>
            <a:r>
              <a:rPr lang="de-DE" sz="2800" b="1" dirty="0" smtClean="0"/>
              <a:t> Roadmap WG</a:t>
            </a:r>
          </a:p>
          <a:p>
            <a:r>
              <a:rPr lang="de-DE" sz="2800" b="1" dirty="0" smtClean="0"/>
              <a:t>2014-04-22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Roadmap </a:t>
            </a:r>
            <a:r>
              <a:rPr lang="de-DE" dirty="0" err="1" smtClean="0"/>
              <a:t>contribution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2743066C-536F-4593-BCFF-44402967675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7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Solicitation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contributors</a:t>
            </a:r>
            <a:endParaRPr lang="de-DE" dirty="0" smtClean="0"/>
          </a:p>
          <a:p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matrix</a:t>
            </a:r>
            <a:r>
              <a:rPr lang="de-DE" dirty="0" smtClean="0"/>
              <a:t> </a:t>
            </a:r>
            <a:r>
              <a:rPr lang="de-DE" dirty="0" err="1" smtClean="0"/>
              <a:t>putting</a:t>
            </a:r>
            <a:r>
              <a:rPr lang="de-DE" dirty="0" smtClean="0"/>
              <a:t> </a:t>
            </a:r>
            <a:r>
              <a:rPr lang="de-DE" dirty="0" err="1" smtClean="0"/>
              <a:t>categorized</a:t>
            </a:r>
            <a:r>
              <a:rPr lang="de-DE" dirty="0" smtClean="0"/>
              <a:t> </a:t>
            </a:r>
            <a:r>
              <a:rPr lang="de-DE" dirty="0" err="1" smtClean="0"/>
              <a:t>adoption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in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SE </a:t>
            </a:r>
            <a:r>
              <a:rPr lang="de-DE" dirty="0" err="1" smtClean="0"/>
              <a:t>process</a:t>
            </a:r>
            <a:endParaRPr lang="de-DE" dirty="0" smtClean="0"/>
          </a:p>
          <a:p>
            <a:r>
              <a:rPr lang="de-DE" dirty="0" smtClean="0"/>
              <a:t>Elaboration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 on PLM / SE </a:t>
            </a:r>
            <a:r>
              <a:rPr lang="de-DE" dirty="0" err="1" smtClean="0"/>
              <a:t>integration</a:t>
            </a:r>
            <a:endParaRPr lang="de-DE" dirty="0" smtClean="0"/>
          </a:p>
          <a:p>
            <a:r>
              <a:rPr lang="de-DE" dirty="0"/>
              <a:t>1st </a:t>
            </a:r>
            <a:r>
              <a:rPr lang="de-DE" dirty="0" err="1" smtClean="0"/>
              <a:t>milestone</a:t>
            </a:r>
            <a:r>
              <a:rPr lang="de-DE" dirty="0" smtClean="0"/>
              <a:t>: </a:t>
            </a:r>
            <a:endParaRPr lang="de-DE" dirty="0" smtClean="0"/>
          </a:p>
          <a:p>
            <a:pPr lvl="1"/>
            <a:r>
              <a:rPr lang="de-DE" dirty="0" smtClean="0"/>
              <a:t>Boston </a:t>
            </a:r>
            <a:r>
              <a:rPr lang="de-DE" dirty="0" smtClean="0"/>
              <a:t>OMG TC </a:t>
            </a:r>
            <a:r>
              <a:rPr lang="de-DE" smtClean="0"/>
              <a:t>Meeting June 2014</a:t>
            </a:r>
            <a:endParaRPr lang="de-DE" dirty="0" smtClean="0"/>
          </a:p>
          <a:p>
            <a:pPr lvl="1"/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145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55020" y="2333625"/>
            <a:ext cx="2433977" cy="586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de-DE" sz="3200" b="1" dirty="0" err="1" smtClean="0">
                <a:solidFill>
                  <a:srgbClr val="000000"/>
                </a:solidFill>
                <a:latin typeface="Frutiger 55 Roman" pitchFamily="34" charset="0"/>
              </a:rPr>
              <a:t>Questions</a:t>
            </a:r>
            <a:r>
              <a:rPr lang="de-DE" sz="3200" b="1" dirty="0" smtClean="0">
                <a:solidFill>
                  <a:srgbClr val="000000"/>
                </a:solidFill>
                <a:latin typeface="Frutiger 55 Roman" pitchFamily="34" charset="0"/>
              </a:rPr>
              <a:t>?</a:t>
            </a:r>
            <a:endParaRPr lang="de-DE" sz="3200" b="1" dirty="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3E9424-5A28-409C-8247-A9DAB8A43849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Sysml</a:t>
            </a:r>
            <a:r>
              <a:rPr lang="de-DE" dirty="0" smtClean="0"/>
              <a:t> – </a:t>
            </a:r>
            <a:r>
              <a:rPr lang="de-DE" dirty="0" err="1" smtClean="0"/>
              <a:t>adoption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 smtClean="0"/>
          </a:p>
          <a:p>
            <a:r>
              <a:rPr lang="de-DE" dirty="0" err="1" smtClean="0"/>
              <a:t>Inventory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2743066C-536F-4593-BCFF-44402967675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5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MBSE </a:t>
            </a:r>
            <a:r>
              <a:rPr lang="de-DE" dirty="0" err="1" smtClean="0"/>
              <a:t>Adoptions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de-DE" dirty="0"/>
              <a:t>More focus on mechanical engineering</a:t>
            </a:r>
          </a:p>
          <a:p>
            <a:r>
              <a:rPr lang="en-US" altLang="de-DE" dirty="0"/>
              <a:t>Provide more examples/guidance</a:t>
            </a:r>
          </a:p>
          <a:p>
            <a:r>
              <a:rPr lang="en-US" altLang="de-DE" dirty="0"/>
              <a:t>Availability of libraries of reusable models</a:t>
            </a:r>
          </a:p>
          <a:p>
            <a:r>
              <a:rPr lang="en-US" altLang="de-DE" dirty="0"/>
              <a:t>Availability of patterns</a:t>
            </a:r>
          </a:p>
          <a:p>
            <a:r>
              <a:rPr lang="en-US" altLang="de-DE" dirty="0"/>
              <a:t>Language stability</a:t>
            </a:r>
          </a:p>
          <a:p>
            <a:r>
              <a:rPr lang="en-US" altLang="de-DE" dirty="0"/>
              <a:t>Increased analysis capabilities</a:t>
            </a:r>
          </a:p>
          <a:p>
            <a:r>
              <a:rPr lang="en-US" altLang="de-DE" dirty="0"/>
              <a:t>A clear value assessment from using </a:t>
            </a:r>
            <a:r>
              <a:rPr lang="en-US" altLang="de-DE" dirty="0" err="1"/>
              <a:t>SysML</a:t>
            </a:r>
            <a:endParaRPr lang="en-US" altLang="de-DE" dirty="0"/>
          </a:p>
          <a:p>
            <a:r>
              <a:rPr lang="en-US" altLang="de-DE" dirty="0"/>
              <a:t>Model consistency</a:t>
            </a:r>
          </a:p>
          <a:p>
            <a:r>
              <a:rPr lang="en-US" altLang="de-DE" dirty="0"/>
              <a:t>Domain specific icons</a:t>
            </a:r>
          </a:p>
          <a:p>
            <a:r>
              <a:rPr lang="en-US" altLang="de-DE" dirty="0"/>
              <a:t>Support for continuum of models that support early concepts and more detailed formal models </a:t>
            </a:r>
          </a:p>
          <a:p>
            <a:r>
              <a:rPr lang="en-US" altLang="de-DE" dirty="0"/>
              <a:t>Agility of modeling</a:t>
            </a:r>
          </a:p>
          <a:p>
            <a:r>
              <a:rPr lang="en-US" altLang="de-DE" dirty="0"/>
              <a:t>Dynamic (i.e. simulation) and static analysis capabilities</a:t>
            </a:r>
          </a:p>
          <a:p>
            <a:r>
              <a:rPr lang="en-US" altLang="de-DE" dirty="0"/>
              <a:t>Capture of trade studies</a:t>
            </a:r>
          </a:p>
          <a:p>
            <a:r>
              <a:rPr lang="en-US" altLang="de-DE" dirty="0"/>
              <a:t>Reduce the number of ways things can be modeled. This is a source of confusion to modelers</a:t>
            </a:r>
          </a:p>
          <a:p>
            <a:r>
              <a:rPr lang="en-US" altLang="de-DE" dirty="0"/>
              <a:t>Ability to represent model in textual form</a:t>
            </a:r>
          </a:p>
          <a:p>
            <a:r>
              <a:rPr lang="en-US" altLang="de-DE" dirty="0"/>
              <a:t>Better handling of large number of requirements </a:t>
            </a:r>
          </a:p>
          <a:p>
            <a:r>
              <a:rPr lang="en-US" altLang="de-DE" dirty="0"/>
              <a:t>FMEA capabilities</a:t>
            </a:r>
          </a:p>
          <a:p>
            <a:r>
              <a:rPr lang="en-US" altLang="de-DE" dirty="0"/>
              <a:t>Consider industries which are not highly regulated</a:t>
            </a:r>
          </a:p>
          <a:p>
            <a:r>
              <a:rPr lang="en-US" altLang="de-DE" dirty="0"/>
              <a:t>Consider how to model humans</a:t>
            </a:r>
          </a:p>
          <a:p>
            <a:r>
              <a:rPr lang="en-US" altLang="de-DE" dirty="0"/>
              <a:t>Make the model invisible (transparent) to support other discipline engineers </a:t>
            </a:r>
          </a:p>
          <a:p>
            <a:r>
              <a:rPr lang="en-US" altLang="de-DE" dirty="0"/>
              <a:t>MDA for </a:t>
            </a:r>
            <a:r>
              <a:rPr lang="en-US" altLang="de-DE" dirty="0" err="1" smtClean="0"/>
              <a:t>SysML</a:t>
            </a:r>
            <a:endParaRPr lang="en-US" alt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Source: </a:t>
            </a:r>
            <a:r>
              <a:rPr lang="en-US" dirty="0" err="1"/>
              <a:t>SysML</a:t>
            </a:r>
            <a:r>
              <a:rPr lang="en-US" dirty="0"/>
              <a:t> Assessment &amp; Roadmap </a:t>
            </a:r>
            <a:r>
              <a:rPr lang="en-US" dirty="0" smtClean="0"/>
              <a:t>Approach / SE </a:t>
            </a:r>
            <a:r>
              <a:rPr lang="en-US" dirty="0"/>
              <a:t>DSIG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28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categorisation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Language </a:t>
            </a:r>
            <a:r>
              <a:rPr lang="de-DE" dirty="0" err="1" smtClean="0"/>
              <a:t>issues</a:t>
            </a:r>
            <a:endParaRPr lang="de-DE" dirty="0" smtClean="0"/>
          </a:p>
          <a:p>
            <a:pPr lvl="1"/>
            <a:r>
              <a:rPr lang="de-DE" dirty="0" err="1" smtClean="0"/>
              <a:t>Constructs</a:t>
            </a:r>
            <a:r>
              <a:rPr lang="de-DE" dirty="0" smtClean="0"/>
              <a:t> (e.g. </a:t>
            </a:r>
            <a:r>
              <a:rPr lang="de-DE" dirty="0" err="1" smtClean="0"/>
              <a:t>mech</a:t>
            </a:r>
            <a:r>
              <a:rPr lang="de-DE" dirty="0" smtClean="0"/>
              <a:t>. eng.)</a:t>
            </a:r>
          </a:p>
          <a:p>
            <a:pPr lvl="1"/>
            <a:r>
              <a:rPr lang="de-DE" dirty="0" err="1" smtClean="0"/>
              <a:t>Extensibility</a:t>
            </a:r>
            <a:endParaRPr lang="de-DE" dirty="0" smtClean="0"/>
          </a:p>
          <a:p>
            <a:pPr lvl="1"/>
            <a:r>
              <a:rPr lang="de-DE" dirty="0" smtClean="0"/>
              <a:t>Domain </a:t>
            </a:r>
            <a:r>
              <a:rPr lang="de-DE" dirty="0" err="1" smtClean="0"/>
              <a:t>adaptability</a:t>
            </a:r>
            <a:endParaRPr lang="de-DE" dirty="0" smtClean="0"/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smtClean="0"/>
              <a:t>Integration </a:t>
            </a:r>
            <a:r>
              <a:rPr lang="de-DE" dirty="0" err="1" smtClean="0"/>
              <a:t>issues</a:t>
            </a:r>
            <a:endParaRPr lang="de-DE" dirty="0" smtClean="0"/>
          </a:p>
          <a:p>
            <a:pPr lvl="1"/>
            <a:r>
              <a:rPr lang="de-DE" dirty="0" smtClean="0"/>
              <a:t>Model Exchange</a:t>
            </a:r>
          </a:p>
          <a:p>
            <a:pPr lvl="1"/>
            <a:r>
              <a:rPr lang="de-DE" dirty="0" smtClean="0"/>
              <a:t>PLM</a:t>
            </a:r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err="1" smtClean="0"/>
              <a:t>Deployment</a:t>
            </a:r>
            <a:r>
              <a:rPr lang="de-DE" dirty="0" smtClean="0"/>
              <a:t> / Implementation </a:t>
            </a:r>
            <a:r>
              <a:rPr lang="de-DE" dirty="0" err="1" smtClean="0"/>
              <a:t>issues</a:t>
            </a:r>
            <a:endParaRPr lang="de-DE" dirty="0" smtClean="0"/>
          </a:p>
          <a:p>
            <a:pPr lvl="1"/>
            <a:r>
              <a:rPr lang="de-DE" dirty="0" smtClean="0"/>
              <a:t>Model </a:t>
            </a:r>
            <a:r>
              <a:rPr lang="de-DE" dirty="0" err="1" smtClean="0"/>
              <a:t>libraries</a:t>
            </a:r>
            <a:r>
              <a:rPr lang="de-DE" dirty="0" smtClean="0"/>
              <a:t>,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endParaRPr lang="de-DE" dirty="0" smtClean="0"/>
          </a:p>
          <a:p>
            <a:pPr lvl="1"/>
            <a:r>
              <a:rPr lang="de-DE" dirty="0" err="1" smtClean="0"/>
              <a:t>Reusability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 smtClean="0"/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err="1" smtClean="0"/>
              <a:t>Methodology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 smtClean="0"/>
          </a:p>
          <a:p>
            <a:pPr lvl="1"/>
            <a:r>
              <a:rPr lang="de-DE" dirty="0" smtClean="0"/>
              <a:t>Support </a:t>
            </a:r>
            <a:r>
              <a:rPr lang="de-DE" dirty="0" err="1" smtClean="0"/>
              <a:t>for</a:t>
            </a:r>
            <a:r>
              <a:rPr lang="de-DE" dirty="0" smtClean="0"/>
              <a:t> MBSE</a:t>
            </a:r>
          </a:p>
          <a:p>
            <a:pPr lvl="1"/>
            <a:r>
              <a:rPr lang="de-DE" dirty="0" smtClean="0"/>
              <a:t>Modeling </a:t>
            </a:r>
            <a:r>
              <a:rPr lang="de-DE" dirty="0" err="1" smtClean="0"/>
              <a:t>guidelines</a:t>
            </a:r>
            <a:r>
              <a:rPr lang="de-DE" dirty="0" smtClean="0"/>
              <a:t>, </a:t>
            </a:r>
            <a:r>
              <a:rPr lang="de-DE" dirty="0" err="1" smtClean="0"/>
              <a:t>procedural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(e.g. SYSMOD)</a:t>
            </a:r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smtClean="0"/>
              <a:t>Organisational </a:t>
            </a:r>
            <a:r>
              <a:rPr lang="de-DE" dirty="0" err="1" smtClean="0"/>
              <a:t>issues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MBSE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lvl="1"/>
            <a:r>
              <a:rPr lang="de-DE" dirty="0" smtClean="0"/>
              <a:t>Transition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„traditional“ SE </a:t>
            </a:r>
            <a:r>
              <a:rPr lang="de-DE" dirty="0" err="1" smtClean="0"/>
              <a:t>to</a:t>
            </a:r>
            <a:r>
              <a:rPr lang="de-DE" dirty="0" smtClean="0"/>
              <a:t> MBSE</a:t>
            </a:r>
          </a:p>
          <a:p>
            <a:pPr lvl="1"/>
            <a:r>
              <a:rPr lang="de-DE" dirty="0" smtClean="0"/>
              <a:t>Stakeholder </a:t>
            </a:r>
            <a:r>
              <a:rPr lang="de-DE" dirty="0" err="1" smtClean="0"/>
              <a:t>issues</a:t>
            </a:r>
            <a:r>
              <a:rPr lang="de-DE" dirty="0" smtClean="0"/>
              <a:t> (</a:t>
            </a:r>
            <a:r>
              <a:rPr lang="de-DE" i="1" dirty="0" err="1" smtClean="0">
                <a:solidFill>
                  <a:srgbClr val="FF0000"/>
                </a:solidFill>
              </a:rPr>
              <a:t>probably</a:t>
            </a:r>
            <a:r>
              <a:rPr lang="de-DE" i="1" dirty="0" smtClean="0">
                <a:solidFill>
                  <a:srgbClr val="FF0000"/>
                </a:solidFill>
              </a:rPr>
              <a:t> a </a:t>
            </a:r>
            <a:r>
              <a:rPr lang="de-DE" i="1" dirty="0" err="1" smtClean="0">
                <a:solidFill>
                  <a:srgbClr val="FF0000"/>
                </a:solidFill>
              </a:rPr>
              <a:t>new</a:t>
            </a:r>
            <a:r>
              <a:rPr lang="de-DE" i="1" dirty="0" smtClean="0">
                <a:solidFill>
                  <a:srgbClr val="FF0000"/>
                </a:solidFill>
              </a:rPr>
              <a:t> </a:t>
            </a:r>
            <a:r>
              <a:rPr lang="de-DE" i="1" dirty="0" err="1" smtClean="0">
                <a:solidFill>
                  <a:srgbClr val="FF0000"/>
                </a:solidFill>
              </a:rPr>
              <a:t>dimension</a:t>
            </a:r>
            <a:r>
              <a:rPr lang="de-DE" i="1" dirty="0" smtClean="0">
                <a:solidFill>
                  <a:srgbClr val="FF0000"/>
                </a:solidFill>
              </a:rPr>
              <a:t>?</a:t>
            </a:r>
            <a:r>
              <a:rPr lang="de-DE" dirty="0" smtClean="0"/>
              <a:t>)</a:t>
            </a:r>
          </a:p>
          <a:p>
            <a:r>
              <a:rPr lang="de-DE" dirty="0" smtClean="0"/>
              <a:t>…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err="1" smtClean="0"/>
              <a:t>Categories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trigger</a:t>
            </a:r>
            <a:r>
              <a:rPr lang="de-DE" dirty="0" smtClean="0"/>
              <a:t> different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resolve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00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 – PLM </a:t>
            </a:r>
            <a:r>
              <a:rPr lang="de-DE" dirty="0" err="1" smtClean="0"/>
              <a:t>integration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Formerly</a:t>
            </a:r>
            <a:r>
              <a:rPr lang="de-DE" dirty="0" smtClean="0"/>
              <a:t> </a:t>
            </a:r>
            <a:r>
              <a:rPr lang="de-DE" dirty="0" err="1" smtClean="0"/>
              <a:t>presented</a:t>
            </a:r>
            <a:r>
              <a:rPr lang="de-DE" dirty="0" smtClean="0"/>
              <a:t> in ManTIS, March 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2743066C-536F-4593-BCFF-44402967675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3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Outcome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GfSE</a:t>
            </a:r>
            <a:r>
              <a:rPr lang="de-DE" dirty="0" smtClean="0"/>
              <a:t> Workshop, Feb. 2014 – </a:t>
            </a:r>
            <a:r>
              <a:rPr lang="de-DE" dirty="0" err="1" smtClean="0"/>
              <a:t>part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err="1" smtClean="0"/>
              <a:t>Requirements</a:t>
            </a:r>
            <a:r>
              <a:rPr lang="de-DE" sz="2000" dirty="0" smtClean="0"/>
              <a:t> on PDM-Tools </a:t>
            </a:r>
            <a:r>
              <a:rPr lang="de-DE" sz="2000" dirty="0" err="1" smtClean="0"/>
              <a:t>from</a:t>
            </a:r>
            <a:r>
              <a:rPr lang="de-DE" sz="2000" dirty="0" smtClean="0"/>
              <a:t> SE </a:t>
            </a:r>
            <a:r>
              <a:rPr lang="de-DE" sz="2000" dirty="0" err="1" smtClean="0"/>
              <a:t>perspective</a:t>
            </a:r>
            <a:r>
              <a:rPr lang="de-DE" sz="2000" dirty="0" smtClean="0"/>
              <a:t>:</a:t>
            </a:r>
            <a:endParaRPr lang="de-DE" sz="2000" dirty="0"/>
          </a:p>
          <a:p>
            <a:pPr lvl="1"/>
            <a:r>
              <a:rPr lang="de-DE" sz="1800" dirty="0" smtClean="0"/>
              <a:t>Extension </a:t>
            </a:r>
            <a:r>
              <a:rPr lang="de-DE" sz="1800" dirty="0" err="1" smtClean="0"/>
              <a:t>of</a:t>
            </a:r>
            <a:r>
              <a:rPr lang="de-DE" sz="1800" dirty="0" smtClean="0"/>
              <a:t>  </a:t>
            </a:r>
            <a:r>
              <a:rPr lang="de-DE" sz="1800" dirty="0" err="1" smtClean="0"/>
              <a:t>Datastructures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SE-</a:t>
            </a:r>
            <a:r>
              <a:rPr lang="de-DE" sz="1800" dirty="0" err="1" smtClean="0"/>
              <a:t>relavant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including</a:t>
            </a:r>
            <a:r>
              <a:rPr lang="de-DE" sz="1800" dirty="0" smtClean="0"/>
              <a:t> </a:t>
            </a:r>
            <a:r>
              <a:rPr lang="de-DE" sz="1800" dirty="0" err="1" smtClean="0"/>
              <a:t>classes</a:t>
            </a:r>
            <a:r>
              <a:rPr lang="de-DE" sz="1800" dirty="0" smtClean="0"/>
              <a:t>, </a:t>
            </a:r>
            <a:r>
              <a:rPr lang="de-DE" sz="1800" dirty="0" err="1" smtClean="0"/>
              <a:t>relations</a:t>
            </a:r>
            <a:r>
              <a:rPr lang="de-DE" sz="1800" dirty="0" smtClean="0"/>
              <a:t>, </a:t>
            </a:r>
            <a:r>
              <a:rPr lang="de-DE" sz="1800" dirty="0" err="1" smtClean="0"/>
              <a:t>attribute</a:t>
            </a:r>
            <a:r>
              <a:rPr lang="de-DE" sz="1800" dirty="0" err="1"/>
              <a:t>s</a:t>
            </a:r>
            <a:endParaRPr lang="de-DE" sz="1800" dirty="0"/>
          </a:p>
          <a:p>
            <a:pPr lvl="1"/>
            <a:r>
              <a:rPr lang="de-DE" sz="1800" dirty="0" smtClean="0"/>
              <a:t>Extension </a:t>
            </a:r>
            <a:r>
              <a:rPr lang="de-DE" sz="1800" dirty="0" err="1" smtClean="0"/>
              <a:t>of</a:t>
            </a:r>
            <a:r>
              <a:rPr lang="de-DE" sz="1800" dirty="0" smtClean="0"/>
              <a:t> PDM-Systems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</a:t>
            </a:r>
            <a:r>
              <a:rPr lang="de-DE" sz="1800" dirty="0" smtClean="0"/>
              <a:t> </a:t>
            </a:r>
            <a:r>
              <a:rPr lang="de-DE" sz="1800" dirty="0" err="1" smtClean="0"/>
              <a:t>networked</a:t>
            </a:r>
            <a:r>
              <a:rPr lang="de-DE" sz="1800" dirty="0" smtClean="0"/>
              <a:t> </a:t>
            </a:r>
            <a:r>
              <a:rPr lang="de-DE" sz="1800" dirty="0" err="1" smtClean="0"/>
              <a:t>structures</a:t>
            </a:r>
            <a:r>
              <a:rPr lang="de-DE" sz="1800" dirty="0" smtClean="0"/>
              <a:t>.</a:t>
            </a:r>
            <a:endParaRPr lang="de-DE" sz="1800" dirty="0"/>
          </a:p>
          <a:p>
            <a:pPr lvl="1"/>
            <a:r>
              <a:rPr lang="de-DE" sz="1800" dirty="0" err="1" smtClean="0"/>
              <a:t>Persistency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relations</a:t>
            </a:r>
            <a:r>
              <a:rPr lang="de-DE" sz="1800" dirty="0" smtClean="0"/>
              <a:t> </a:t>
            </a:r>
            <a:r>
              <a:rPr lang="de-DE" sz="1800" dirty="0" err="1" smtClean="0"/>
              <a:t>between</a:t>
            </a:r>
            <a:r>
              <a:rPr lang="de-DE" sz="1800" dirty="0" smtClean="0"/>
              <a:t> </a:t>
            </a:r>
            <a:r>
              <a:rPr lang="de-DE" sz="1800" dirty="0" err="1" smtClean="0"/>
              <a:t>components</a:t>
            </a:r>
            <a:r>
              <a:rPr lang="de-DE" sz="1800" dirty="0" smtClean="0"/>
              <a:t> </a:t>
            </a:r>
            <a:r>
              <a:rPr lang="de-DE" sz="1800" dirty="0" err="1" smtClean="0"/>
              <a:t>over</a:t>
            </a:r>
            <a:r>
              <a:rPr lang="de-DE" sz="1800" dirty="0" smtClean="0"/>
              <a:t> </a:t>
            </a:r>
            <a:r>
              <a:rPr lang="de-DE" sz="1800" dirty="0" err="1" smtClean="0"/>
              <a:t>system</a:t>
            </a:r>
            <a:r>
              <a:rPr lang="de-DE" sz="1800" dirty="0" smtClean="0"/>
              <a:t> </a:t>
            </a:r>
            <a:r>
              <a:rPr lang="de-DE" sz="1800" dirty="0" err="1" smtClean="0"/>
              <a:t>borders</a:t>
            </a:r>
            <a:r>
              <a:rPr lang="de-DE" sz="1800" dirty="0" smtClean="0"/>
              <a:t>.</a:t>
            </a:r>
            <a:endParaRPr lang="de-DE" sz="1800" dirty="0"/>
          </a:p>
          <a:p>
            <a:pPr lvl="1"/>
            <a:r>
              <a:rPr lang="de-DE" sz="1800" dirty="0" smtClean="0"/>
              <a:t>Need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</a:t>
            </a:r>
            <a:r>
              <a:rPr lang="de-DE" sz="1800" dirty="0" smtClean="0"/>
              <a:t> additional </a:t>
            </a:r>
            <a:r>
              <a:rPr lang="de-DE" sz="1800" dirty="0" err="1" smtClean="0"/>
              <a:t>articfacts</a:t>
            </a:r>
            <a:r>
              <a:rPr lang="de-DE" sz="1800" dirty="0" smtClean="0"/>
              <a:t>:</a:t>
            </a:r>
            <a:endParaRPr lang="de-DE" sz="1800" dirty="0"/>
          </a:p>
          <a:p>
            <a:pPr lvl="2"/>
            <a:r>
              <a:rPr lang="de-DE" sz="1400" dirty="0" err="1" smtClean="0"/>
              <a:t>Requirements</a:t>
            </a:r>
            <a:endParaRPr lang="de-DE" sz="1400" dirty="0"/>
          </a:p>
          <a:p>
            <a:pPr lvl="2"/>
            <a:r>
              <a:rPr lang="de-DE" sz="1400" dirty="0" err="1" smtClean="0"/>
              <a:t>Functions</a:t>
            </a:r>
            <a:endParaRPr lang="de-DE" sz="1400" dirty="0"/>
          </a:p>
          <a:p>
            <a:pPr lvl="2"/>
            <a:r>
              <a:rPr lang="de-DE" sz="1400" dirty="0" smtClean="0"/>
              <a:t>System </a:t>
            </a:r>
            <a:r>
              <a:rPr lang="de-DE" sz="1400" dirty="0" err="1" smtClean="0"/>
              <a:t>architectures</a:t>
            </a:r>
            <a:endParaRPr lang="de-DE" sz="1400" dirty="0"/>
          </a:p>
          <a:p>
            <a:pPr lvl="1"/>
            <a:r>
              <a:rPr lang="de-DE" sz="1800" dirty="0" smtClean="0"/>
              <a:t>Support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Functional</a:t>
            </a:r>
            <a:r>
              <a:rPr lang="de-DE" sz="1800" dirty="0" smtClean="0"/>
              <a:t> Mock-</a:t>
            </a:r>
            <a:r>
              <a:rPr lang="de-DE" sz="1800" dirty="0" err="1" smtClean="0"/>
              <a:t>Ups</a:t>
            </a:r>
            <a:r>
              <a:rPr lang="de-DE" sz="1800" dirty="0" smtClean="0"/>
              <a:t> </a:t>
            </a:r>
            <a:r>
              <a:rPr lang="de-DE" sz="1800" dirty="0"/>
              <a:t>(FMU</a:t>
            </a:r>
            <a:r>
              <a:rPr lang="de-DE" sz="1800" dirty="0" smtClean="0"/>
              <a:t>).</a:t>
            </a:r>
            <a:endParaRPr lang="de-DE" sz="1800" dirty="0"/>
          </a:p>
          <a:p>
            <a:pPr lvl="1"/>
            <a:r>
              <a:rPr lang="de-DE" sz="1800" dirty="0" smtClean="0"/>
              <a:t>Support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validation</a:t>
            </a:r>
            <a:r>
              <a:rPr lang="de-DE" sz="1800" dirty="0" smtClean="0"/>
              <a:t> </a:t>
            </a:r>
            <a:r>
              <a:rPr lang="de-DE" sz="1800" dirty="0" err="1" smtClean="0"/>
              <a:t>verification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model-</a:t>
            </a:r>
            <a:r>
              <a:rPr lang="de-DE" sz="1800" dirty="0" err="1" smtClean="0"/>
              <a:t>based</a:t>
            </a:r>
            <a:r>
              <a:rPr lang="de-DE" sz="1800" dirty="0" smtClean="0"/>
              <a:t> </a:t>
            </a:r>
            <a:r>
              <a:rPr lang="de-DE" sz="1800" dirty="0" err="1" smtClean="0"/>
              <a:t>derivation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test</a:t>
            </a:r>
            <a:r>
              <a:rPr lang="de-DE" sz="1800" dirty="0" smtClean="0"/>
              <a:t> </a:t>
            </a:r>
            <a:r>
              <a:rPr lang="de-DE" sz="1800" dirty="0" err="1" smtClean="0"/>
              <a:t>cases</a:t>
            </a:r>
            <a:r>
              <a:rPr lang="de-DE" sz="1800" dirty="0" smtClean="0"/>
              <a:t>.</a:t>
            </a:r>
            <a:endParaRPr lang="de-DE" sz="1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 err="1"/>
              <a:t>Requirements</a:t>
            </a:r>
            <a:r>
              <a:rPr lang="de-DE" sz="2000" b="1" dirty="0"/>
              <a:t> on </a:t>
            </a:r>
            <a:r>
              <a:rPr lang="de-DE" sz="2000" b="1" dirty="0" smtClean="0"/>
              <a:t>PDM/ PLM</a:t>
            </a:r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r>
              <a:rPr lang="de-DE" b="1" dirty="0" err="1" smtClean="0"/>
              <a:t>GfSE</a:t>
            </a:r>
            <a:r>
              <a:rPr lang="de-DE" b="1" dirty="0" smtClean="0"/>
              <a:t> = German </a:t>
            </a:r>
            <a:r>
              <a:rPr lang="de-DE" b="1" dirty="0" err="1" smtClean="0"/>
              <a:t>chapter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INCOSE</a:t>
            </a:r>
          </a:p>
          <a:p>
            <a:r>
              <a:rPr lang="de-DE" b="1" dirty="0" smtClean="0"/>
              <a:t>Workshop </a:t>
            </a:r>
            <a:r>
              <a:rPr lang="de-DE" b="1" dirty="0" err="1" smtClean="0"/>
              <a:t>held</a:t>
            </a:r>
            <a:r>
              <a:rPr lang="de-DE" b="1" dirty="0" smtClean="0"/>
              <a:t> Feb. 13-14, Hannover, Germany</a:t>
            </a:r>
          </a:p>
          <a:p>
            <a:r>
              <a:rPr lang="de-DE" b="1" dirty="0" smtClean="0"/>
              <a:t>Special </a:t>
            </a:r>
            <a:r>
              <a:rPr lang="de-DE" b="1" dirty="0" err="1" smtClean="0"/>
              <a:t>session</a:t>
            </a:r>
            <a:r>
              <a:rPr lang="de-DE" b="1" dirty="0" smtClean="0"/>
              <a:t> on PLM </a:t>
            </a:r>
            <a:r>
              <a:rPr lang="de-DE" b="1" dirty="0" err="1" smtClean="0"/>
              <a:t>Integratioin</a:t>
            </a:r>
            <a:r>
              <a:rPr lang="de-DE" b="1" dirty="0" smtClean="0"/>
              <a:t>; ~12 </a:t>
            </a:r>
            <a:r>
              <a:rPr lang="de-DE" b="1" dirty="0" err="1" smtClean="0"/>
              <a:t>participants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Industry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Research</a:t>
            </a:r>
            <a:endParaRPr lang="de-DE" b="1" dirty="0"/>
          </a:p>
          <a:p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907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Outcome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GfSE</a:t>
            </a:r>
            <a:r>
              <a:rPr lang="de-DE" dirty="0"/>
              <a:t> Workshop, Feb. </a:t>
            </a:r>
            <a:r>
              <a:rPr lang="de-DE" dirty="0" smtClean="0"/>
              <a:t>2014 – </a:t>
            </a:r>
            <a:r>
              <a:rPr lang="de-DE" dirty="0" err="1" smtClean="0"/>
              <a:t>part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/>
              <a:t>Requirements</a:t>
            </a:r>
            <a:r>
              <a:rPr lang="de-DE" sz="2000" dirty="0"/>
              <a:t> on (MB)SE-Tools </a:t>
            </a:r>
            <a:r>
              <a:rPr lang="de-DE" sz="2000" dirty="0" err="1"/>
              <a:t>from</a:t>
            </a:r>
            <a:r>
              <a:rPr lang="de-DE" sz="2000" dirty="0"/>
              <a:t> PDM/ PLM </a:t>
            </a:r>
            <a:r>
              <a:rPr lang="de-DE" sz="2000" dirty="0" err="1"/>
              <a:t>perspective</a:t>
            </a:r>
            <a:r>
              <a:rPr lang="de-DE" sz="2000" dirty="0"/>
              <a:t>:</a:t>
            </a:r>
          </a:p>
          <a:p>
            <a:pPr lvl="1"/>
            <a:r>
              <a:rPr lang="de-DE" sz="1800" dirty="0"/>
              <a:t>Management </a:t>
            </a:r>
            <a:r>
              <a:rPr lang="de-DE" sz="1800" dirty="0" err="1"/>
              <a:t>of</a:t>
            </a:r>
            <a:r>
              <a:rPr lang="de-DE" sz="1800" dirty="0"/>
              <a:t> „Standard Model Libraries“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SysML</a:t>
            </a:r>
            <a:r>
              <a:rPr lang="de-DE" sz="1800" dirty="0"/>
              <a:t>; (</a:t>
            </a:r>
            <a:r>
              <a:rPr lang="de-DE" sz="1800" dirty="0" err="1"/>
              <a:t>subject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their</a:t>
            </a:r>
            <a:r>
              <a:rPr lang="de-DE" sz="1800" dirty="0"/>
              <a:t> </a:t>
            </a:r>
            <a:r>
              <a:rPr lang="de-DE" sz="1800" dirty="0" err="1"/>
              <a:t>availabilty</a:t>
            </a:r>
            <a:r>
              <a:rPr lang="de-DE" sz="1800" dirty="0"/>
              <a:t> </a:t>
            </a:r>
            <a:r>
              <a:rPr lang="de-DE" sz="1800" dirty="0">
                <a:sym typeface="Wingdings" panose="05000000000000000000" pitchFamily="2" charset="2"/>
              </a:rPr>
              <a:t>)</a:t>
            </a:r>
            <a:endParaRPr lang="de-DE" sz="1800" dirty="0"/>
          </a:p>
          <a:p>
            <a:pPr lvl="1"/>
            <a:r>
              <a:rPr lang="de-DE" sz="1800" dirty="0" err="1"/>
              <a:t>Versioning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models</a:t>
            </a:r>
            <a:r>
              <a:rPr lang="de-DE" sz="1800" dirty="0"/>
              <a:t> / partial </a:t>
            </a:r>
            <a:r>
              <a:rPr lang="de-DE" sz="1800" dirty="0" err="1"/>
              <a:t>models</a:t>
            </a:r>
            <a:r>
              <a:rPr lang="de-DE" sz="1800" dirty="0"/>
              <a:t> (incl. </a:t>
            </a:r>
            <a:r>
              <a:rPr lang="de-DE" sz="1800" dirty="0" err="1"/>
              <a:t>changecontrol</a:t>
            </a:r>
            <a:r>
              <a:rPr lang="de-DE" sz="1800" dirty="0"/>
              <a:t>)</a:t>
            </a:r>
          </a:p>
          <a:p>
            <a:pPr lvl="1"/>
            <a:r>
              <a:rPr lang="de-DE" sz="1800" dirty="0"/>
              <a:t>Elaboration </a:t>
            </a:r>
            <a:r>
              <a:rPr lang="de-DE" sz="1800" dirty="0" err="1"/>
              <a:t>of</a:t>
            </a:r>
            <a:r>
              <a:rPr lang="de-DE" sz="1800" dirty="0"/>
              <a:t> a </a:t>
            </a:r>
            <a:r>
              <a:rPr lang="de-DE" sz="1800" dirty="0" err="1"/>
              <a:t>concept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model</a:t>
            </a:r>
            <a:r>
              <a:rPr lang="de-DE" sz="1800" dirty="0"/>
              <a:t> </a:t>
            </a:r>
            <a:r>
              <a:rPr lang="de-DE" sz="1800" dirty="0" err="1"/>
              <a:t>assemblies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reusability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models</a:t>
            </a:r>
            <a:endParaRPr lang="de-DE" sz="1800" dirty="0"/>
          </a:p>
          <a:p>
            <a:pPr lvl="1"/>
            <a:r>
              <a:rPr lang="de-DE" sz="1800" dirty="0"/>
              <a:t>Support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collaboration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</a:t>
            </a:r>
            <a:r>
              <a:rPr lang="de-DE" sz="1800" dirty="0" err="1"/>
              <a:t>modelers</a:t>
            </a:r>
            <a:endParaRPr lang="de-DE" sz="1800" dirty="0"/>
          </a:p>
          <a:p>
            <a:pPr lvl="1"/>
            <a:endParaRPr lang="de-DE" sz="1800" dirty="0"/>
          </a:p>
          <a:p>
            <a:pPr lvl="1"/>
            <a:r>
              <a:rPr lang="de-DE" sz="1800" dirty="0" err="1"/>
              <a:t>Above</a:t>
            </a:r>
            <a:r>
              <a:rPr lang="de-DE" sz="1800" dirty="0"/>
              <a:t> </a:t>
            </a:r>
            <a:r>
              <a:rPr lang="de-DE" sz="1800" dirty="0" err="1"/>
              <a:t>mentioned</a:t>
            </a:r>
            <a:r>
              <a:rPr lang="de-DE" sz="1800" dirty="0"/>
              <a:t> model-</a:t>
            </a:r>
            <a:r>
              <a:rPr lang="de-DE" sz="1800" dirty="0" err="1"/>
              <a:t>managemant</a:t>
            </a:r>
            <a:r>
              <a:rPr lang="de-DE" sz="1800" dirty="0"/>
              <a:t> </a:t>
            </a:r>
            <a:r>
              <a:rPr lang="de-DE" sz="1800" dirty="0" err="1"/>
              <a:t>may</a:t>
            </a:r>
            <a:r>
              <a:rPr lang="de-DE" sz="1800" dirty="0"/>
              <a:t> </a:t>
            </a:r>
            <a:r>
              <a:rPr lang="de-DE" sz="1800" dirty="0" err="1"/>
              <a:t>require</a:t>
            </a:r>
            <a:r>
              <a:rPr lang="de-DE" sz="1800" dirty="0"/>
              <a:t> </a:t>
            </a:r>
            <a:r>
              <a:rPr lang="de-DE" sz="1800" dirty="0" err="1"/>
              <a:t>changes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/ 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extensions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SysML-language</a:t>
            </a:r>
            <a:endParaRPr lang="de-DE" sz="1800" dirty="0"/>
          </a:p>
          <a:p>
            <a:endParaRPr lang="de-DE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 err="1"/>
              <a:t>Requirements</a:t>
            </a:r>
            <a:r>
              <a:rPr lang="de-DE" sz="2000" b="1" dirty="0"/>
              <a:t> on (MB)SE-Tools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03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Outcome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GfSE</a:t>
            </a:r>
            <a:r>
              <a:rPr lang="de-DE" dirty="0"/>
              <a:t> Workshop, Feb. 2014 –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Solutions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problem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versioning</a:t>
            </a:r>
            <a:r>
              <a:rPr lang="de-DE" sz="2000" dirty="0"/>
              <a:t>, </a:t>
            </a:r>
            <a:r>
              <a:rPr lang="de-DE" sz="2000" dirty="0" err="1" smtClean="0"/>
              <a:t>collaboration</a:t>
            </a:r>
            <a:r>
              <a:rPr lang="de-DE" sz="2000" dirty="0" smtClean="0"/>
              <a:t>, </a:t>
            </a:r>
            <a:r>
              <a:rPr lang="de-DE" sz="2000" dirty="0" err="1" smtClean="0"/>
              <a:t>reusability</a:t>
            </a:r>
            <a:r>
              <a:rPr lang="de-DE" sz="2000" dirty="0"/>
              <a:t> </a:t>
            </a:r>
            <a:r>
              <a:rPr lang="de-DE" sz="2000" dirty="0" err="1" smtClean="0"/>
              <a:t>exist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3D-CAD (MCAD).</a:t>
            </a:r>
          </a:p>
          <a:p>
            <a:r>
              <a:rPr lang="de-DE" sz="2000" dirty="0" smtClean="0"/>
              <a:t>Suggestion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elaborate</a:t>
            </a:r>
            <a:r>
              <a:rPr lang="de-DE" sz="2000" dirty="0" smtClean="0"/>
              <a:t> </a:t>
            </a:r>
            <a:r>
              <a:rPr lang="de-DE" sz="2000" dirty="0" err="1" smtClean="0"/>
              <a:t>about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adoption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solutions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MCAD </a:t>
            </a:r>
            <a:r>
              <a:rPr lang="de-DE" sz="2000" dirty="0" err="1" smtClean="0"/>
              <a:t>to</a:t>
            </a:r>
            <a:r>
              <a:rPr lang="de-DE" sz="2000" dirty="0" smtClean="0"/>
              <a:t> SE-Tools (</a:t>
            </a:r>
            <a:r>
              <a:rPr lang="de-DE" sz="2000" dirty="0" err="1" smtClean="0"/>
              <a:t>eg</a:t>
            </a:r>
            <a:r>
              <a:rPr lang="de-DE" sz="2000" dirty="0" smtClean="0"/>
              <a:t>. Team-Datamanager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enterprise</a:t>
            </a:r>
            <a:r>
              <a:rPr lang="de-DE" sz="2000" dirty="0" smtClean="0"/>
              <a:t> PDM).</a:t>
            </a:r>
            <a:endParaRPr lang="de-DE" sz="2000" dirty="0"/>
          </a:p>
          <a:p>
            <a:r>
              <a:rPr lang="de-DE" sz="2000" dirty="0" smtClean="0"/>
              <a:t>Elaborate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question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functionality</a:t>
            </a:r>
            <a:r>
              <a:rPr lang="de-DE" sz="2000" dirty="0" smtClean="0"/>
              <a:t> /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managed</a:t>
            </a:r>
            <a:r>
              <a:rPr lang="de-DE" sz="2000" dirty="0" smtClean="0"/>
              <a:t> </a:t>
            </a:r>
            <a:r>
              <a:rPr lang="de-DE" sz="2000" dirty="0"/>
              <a:t>in PDM </a:t>
            </a:r>
            <a:r>
              <a:rPr lang="de-DE" sz="2000" dirty="0" smtClean="0"/>
              <a:t>vs.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respective</a:t>
            </a:r>
            <a:r>
              <a:rPr lang="de-DE" sz="2000" dirty="0" smtClean="0"/>
              <a:t> </a:t>
            </a:r>
            <a:r>
              <a:rPr lang="de-DE" sz="2000" dirty="0" err="1" smtClean="0"/>
              <a:t>authoring</a:t>
            </a:r>
            <a:r>
              <a:rPr lang="de-DE" sz="2000" dirty="0" smtClean="0"/>
              <a:t> </a:t>
            </a:r>
            <a:r>
              <a:rPr lang="de-DE" sz="2000" dirty="0" err="1" smtClean="0"/>
              <a:t>systems</a:t>
            </a:r>
            <a:r>
              <a:rPr lang="de-DE" sz="2000" dirty="0" smtClean="0"/>
              <a:t> (</a:t>
            </a:r>
            <a:r>
              <a:rPr lang="de-DE" sz="2000" dirty="0" err="1" smtClean="0"/>
              <a:t>federative</a:t>
            </a:r>
            <a:r>
              <a:rPr lang="de-DE" sz="2000" dirty="0" smtClean="0"/>
              <a:t> </a:t>
            </a:r>
            <a:r>
              <a:rPr lang="de-DE" sz="2000" dirty="0"/>
              <a:t>vs. </a:t>
            </a:r>
            <a:r>
              <a:rPr lang="de-DE" sz="2000" dirty="0" err="1" smtClean="0"/>
              <a:t>central</a:t>
            </a:r>
            <a:r>
              <a:rPr lang="de-DE" sz="2000" dirty="0" smtClean="0"/>
              <a:t>)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Development </a:t>
            </a:r>
            <a:r>
              <a:rPr lang="de-DE" sz="2000" dirty="0" err="1" smtClean="0"/>
              <a:t>processes</a:t>
            </a:r>
            <a:r>
              <a:rPr lang="de-DE" sz="2000" dirty="0" smtClean="0"/>
              <a:t> will </a:t>
            </a:r>
            <a:r>
              <a:rPr lang="de-DE" sz="2000" dirty="0" err="1" smtClean="0"/>
              <a:t>change</a:t>
            </a:r>
            <a:r>
              <a:rPr lang="de-DE" sz="2000" dirty="0" smtClean="0"/>
              <a:t> </a:t>
            </a:r>
            <a:r>
              <a:rPr lang="de-DE" sz="2000" dirty="0"/>
              <a:t>:-D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 err="1"/>
              <a:t>Conclusion</a:t>
            </a:r>
            <a:r>
              <a:rPr lang="de-DE" sz="2000" b="1" dirty="0"/>
              <a:t> </a:t>
            </a:r>
            <a:r>
              <a:rPr lang="de-DE" sz="2000" b="1" dirty="0" err="1"/>
              <a:t>and</a:t>
            </a:r>
            <a:r>
              <a:rPr lang="de-DE" sz="2000" b="1" dirty="0"/>
              <a:t> </a:t>
            </a:r>
            <a:r>
              <a:rPr lang="de-DE" sz="2000" b="1" dirty="0" err="1"/>
              <a:t>further</a:t>
            </a:r>
            <a:r>
              <a:rPr lang="de-DE" sz="2000" b="1" dirty="0"/>
              <a:t> </a:t>
            </a:r>
            <a:r>
              <a:rPr lang="de-DE" sz="2000" b="1" dirty="0" err="1"/>
              <a:t>steps</a:t>
            </a:r>
            <a:endParaRPr lang="de-DE" sz="20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090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 – PLM </a:t>
            </a:r>
            <a:r>
              <a:rPr lang="de-DE" dirty="0" err="1" smtClean="0"/>
              <a:t>integration</a:t>
            </a:r>
            <a:r>
              <a:rPr lang="de-DE" dirty="0" smtClean="0"/>
              <a:t>,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Role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ALM (</a:t>
            </a:r>
            <a:r>
              <a:rPr lang="de-DE" sz="2400" dirty="0" err="1" smtClean="0"/>
              <a:t>Application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Lifecycle</a:t>
            </a:r>
            <a:r>
              <a:rPr lang="de-DE" sz="2400" dirty="0" smtClean="0"/>
              <a:t> </a:t>
            </a:r>
            <a:r>
              <a:rPr lang="de-DE" sz="2400" dirty="0" err="1" smtClean="0"/>
              <a:t>Managament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Can OSLC </a:t>
            </a:r>
            <a:r>
              <a:rPr lang="de-DE" sz="2400" dirty="0" err="1" smtClean="0"/>
              <a:t>fill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gap</a:t>
            </a:r>
            <a:r>
              <a:rPr lang="de-DE" sz="2400" dirty="0" smtClean="0"/>
              <a:t>?</a:t>
            </a:r>
          </a:p>
          <a:p>
            <a:r>
              <a:rPr lang="de-DE" sz="2400" dirty="0" smtClean="0"/>
              <a:t>SE-</a:t>
            </a:r>
            <a:r>
              <a:rPr lang="de-DE" sz="2400" dirty="0" err="1" smtClean="0"/>
              <a:t>Authoring</a:t>
            </a:r>
            <a:r>
              <a:rPr lang="de-DE" sz="2400" dirty="0"/>
              <a:t> </a:t>
            </a:r>
            <a:r>
              <a:rPr lang="de-DE" sz="2400" dirty="0" err="1"/>
              <a:t>tools</a:t>
            </a:r>
            <a:r>
              <a:rPr lang="de-DE" sz="2400" dirty="0"/>
              <a:t> (</a:t>
            </a:r>
            <a:r>
              <a:rPr lang="de-DE" sz="2400" dirty="0" smtClean="0"/>
              <a:t>e.g. </a:t>
            </a:r>
            <a:r>
              <a:rPr lang="de-DE" sz="2400" dirty="0" err="1" smtClean="0"/>
              <a:t>SysML</a:t>
            </a:r>
            <a:r>
              <a:rPr lang="de-DE" sz="2400" dirty="0" smtClean="0"/>
              <a:t>)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PLM </a:t>
            </a:r>
            <a:r>
              <a:rPr lang="de-DE" sz="2400" dirty="0" err="1" smtClean="0"/>
              <a:t>configurator</a:t>
            </a:r>
            <a:r>
              <a:rPr lang="de-DE" sz="2400" dirty="0" smtClean="0"/>
              <a:t>?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 err="1" smtClean="0"/>
              <a:t>Thoughts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about</a:t>
            </a:r>
            <a:r>
              <a:rPr lang="de-DE" sz="2000" b="1" dirty="0" smtClean="0"/>
              <a:t> SE-PLM </a:t>
            </a:r>
            <a:r>
              <a:rPr lang="de-DE" sz="2000" b="1" dirty="0" err="1" smtClean="0"/>
              <a:t>integration</a:t>
            </a:r>
            <a:endParaRPr lang="de-DE" sz="20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7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Bildschirmpräsentation (4:3)</PresentationFormat>
  <Paragraphs>126</Paragraphs>
  <Slides>12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SysML adoption issues</vt:lpstr>
      <vt:lpstr>Sysml – adoption issues</vt:lpstr>
      <vt:lpstr>MBSE Adoptions issues</vt:lpstr>
      <vt:lpstr>Issues categorisation</vt:lpstr>
      <vt:lpstr>SE – PLM integration</vt:lpstr>
      <vt:lpstr>Outcome of GfSE Workshop, Feb. 2014 – part 1</vt:lpstr>
      <vt:lpstr>Outcome of GfSE Workshop, Feb. 2014 – part 2</vt:lpstr>
      <vt:lpstr>Outcome of GfSE Workshop, Feb. 2014 – part 3</vt:lpstr>
      <vt:lpstr>SE – PLM integration, further aspects</vt:lpstr>
      <vt:lpstr>Roadmap contribution</vt:lpstr>
      <vt:lpstr>Next steps</vt:lpstr>
      <vt:lpstr>PowerPoint-Präsentation</vt:lpstr>
    </vt:vector>
  </TitlesOfParts>
  <Company>fhg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lee2</dc:creator>
  <cp:lastModifiedBy>Uwe Kaufmann</cp:lastModifiedBy>
  <cp:revision>274</cp:revision>
  <cp:lastPrinted>2013-06-17T20:36:26Z</cp:lastPrinted>
  <dcterms:created xsi:type="dcterms:W3CDTF">2009-08-28T08:15:46Z</dcterms:created>
  <dcterms:modified xsi:type="dcterms:W3CDTF">2014-04-22T17:10:13Z</dcterms:modified>
</cp:coreProperties>
</file>