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4" r:id="rId2"/>
    <p:sldId id="276" r:id="rId3"/>
    <p:sldId id="277" r:id="rId4"/>
    <p:sldId id="280" r:id="rId5"/>
    <p:sldId id="264" r:id="rId6"/>
    <p:sldId id="265" r:id="rId7"/>
    <p:sldId id="279" r:id="rId8"/>
    <p:sldId id="266" r:id="rId9"/>
    <p:sldId id="267" r:id="rId10"/>
    <p:sldId id="278" r:id="rId11"/>
    <p:sldId id="272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FF80"/>
    <a:srgbClr val="00FF00"/>
    <a:srgbClr val="000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20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5E39C-E474-5A43-8554-68806596508C}" type="datetimeFigureOut">
              <a:rPr lang="en-US" smtClean="0"/>
              <a:t>8/31/15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EA5D9E-EC65-F24A-AF6F-96843BDBE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341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4B337-5B89-F147-800F-F785C0474293}" type="datetimeFigureOut">
              <a:rPr lang="en-US" smtClean="0"/>
              <a:t>8/31/15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CE158-DDB5-F840-A393-43F85A68D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628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(9/15/11 11:38) -----</a:t>
            </a:r>
          </a:p>
          <a:p>
            <a:r>
              <a:rPr lang="en-US" dirty="0"/>
              <a:t>speak about models </a:t>
            </a:r>
          </a:p>
          <a:p>
            <a:r>
              <a:rPr lang="en-US" dirty="0"/>
              <a:t>ontologies describe </a:t>
            </a:r>
            <a:r>
              <a:rPr lang="en-US" dirty="0" err="1"/>
              <a:t>sysml</a:t>
            </a:r>
            <a:r>
              <a:rPr lang="en-US" dirty="0"/>
              <a:t> model or domain models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4B1FD-C7D6-F941-ADED-76DE5B6F57D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53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WBS – perverted</a:t>
            </a:r>
            <a:r>
              <a:rPr lang="en-US" baseline="0" dirty="0" smtClean="0"/>
              <a:t> by JPL</a:t>
            </a:r>
          </a:p>
          <a:p>
            <a:r>
              <a:rPr lang="en-US" baseline="0" dirty="0" smtClean="0"/>
              <a:t>The way we divide the pieces of work – delegated that way. Not the accounting purposes ( no hijacking).</a:t>
            </a:r>
          </a:p>
          <a:p>
            <a:r>
              <a:rPr lang="en-US" baseline="0" dirty="0" smtClean="0"/>
              <a:t>Otherwise it won’t scale. </a:t>
            </a:r>
          </a:p>
          <a:p>
            <a:endParaRPr lang="en-US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saw in the mission profile that the Obiter Mission deploys a set of Components (including Orbiter Launch System, Orbiter Spacecraft, Orbiter Mission Operations System, and Ground System). We can new express that those things are true because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Kepler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16-b Project authorizes them. We can also say that the Project authorizes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WorkPackages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supply these Components.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general pattern repeats. Each of these supplying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WorkPackages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has a corresponding realization; each will contain model elements asserted by the authority of its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WorkPackage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including structural and functional decomposition and delegation to the next level of supply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WorkPackages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261A0F-7969-49DC-B5A8-C4C7F01ACC0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36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</a:t>
            </a:r>
            <a:r>
              <a:rPr lang="en-US" baseline="0" dirty="0" smtClean="0"/>
              <a:t> these  have authoritative statements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261A0F-7969-49DC-B5A8-C4C7F01ACC0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1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62C4-1B2B-F943-9609-94EBAB978A73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1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354B-4C34-984E-851E-DF89FC66BC40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17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57-C5FE-F84F-8248-9D9404BAB2E8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1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6D41-C1C9-B64C-AE2A-41BF1F8E4520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1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F61D5-E094-4545-A55D-7EF84E1581AE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7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06B4-9B0F-0546-AE48-612E17F2CBF5}" type="datetime1">
              <a:rPr lang="en-US" smtClean="0"/>
              <a:t>8/31/15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5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00D4-FC86-6D46-9D88-0C30C60312B7}" type="datetime1">
              <a:rPr lang="en-US" smtClean="0"/>
              <a:t>8/31/15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6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AE1B-F4BC-D44C-845A-30CFDA6E0C6E}" type="datetime1">
              <a:rPr lang="en-US" smtClean="0"/>
              <a:t>8/31/15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2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D5C8-48E3-5E45-8B83-79F7DAAAE3CC}" type="datetime1">
              <a:rPr lang="en-US" smtClean="0"/>
              <a:t>8/31/15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9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322A5-E24E-134A-B2AF-F3B8E8083234}" type="datetime1">
              <a:rPr lang="en-US" smtClean="0"/>
              <a:t>8/31/15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3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8629B-24AC-4549-B24E-99793E8ABA25}" type="datetime1">
              <a:rPr lang="en-US" smtClean="0"/>
              <a:t>8/31/15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91" y="648508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CA797-10C9-0445-B4FB-7A654E52AE99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321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2609" y="648508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6E937-A101-B34D-9C51-87AD48383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1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Systems Engineering Ontologies and Modeling Patterns at JPL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5386"/>
            <a:ext cx="6400800" cy="1847219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/>
              <a:t>Daniel </a:t>
            </a:r>
            <a:r>
              <a:rPr lang="en-US" b="1" dirty="0" smtClean="0"/>
              <a:t>Dvorak</a:t>
            </a:r>
          </a:p>
          <a:p>
            <a:r>
              <a:rPr lang="en-US" dirty="0" smtClean="0"/>
              <a:t>Integrated Model Centric Engineering</a:t>
            </a:r>
          </a:p>
          <a:p>
            <a:r>
              <a:rPr lang="en-US" dirty="0" smtClean="0"/>
              <a:t>Engineering Development Office</a:t>
            </a:r>
          </a:p>
          <a:p>
            <a:r>
              <a:rPr lang="en-US" dirty="0" smtClean="0"/>
              <a:t>Systems Engineering and Formulation Division</a:t>
            </a:r>
          </a:p>
          <a:p>
            <a:r>
              <a:rPr lang="en-US" dirty="0" smtClean="0"/>
              <a:t>Jet Propulsion Laboratory</a:t>
            </a:r>
          </a:p>
          <a:p>
            <a:r>
              <a:rPr lang="en-US" dirty="0" smtClean="0"/>
              <a:t>California Institute of Technology</a:t>
            </a:r>
          </a:p>
          <a:p>
            <a:r>
              <a:rPr lang="en-US" dirty="0" smtClean="0"/>
              <a:t>Pasadena, CA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E030-7F3F-F741-953D-053761A5EA0D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2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2673212" y="3789047"/>
            <a:ext cx="5935795" cy="1101631"/>
          </a:xfrm>
          <a:custGeom>
            <a:avLst/>
            <a:gdLst>
              <a:gd name="connsiteX0" fmla="*/ 5935795 w 5935795"/>
              <a:gd name="connsiteY0" fmla="*/ 0 h 1101631"/>
              <a:gd name="connsiteX1" fmla="*/ 2139973 w 5935795"/>
              <a:gd name="connsiteY1" fmla="*/ 7017 h 1101631"/>
              <a:gd name="connsiteX2" fmla="*/ 1164707 w 5935795"/>
              <a:gd name="connsiteY2" fmla="*/ 652558 h 1101631"/>
              <a:gd name="connsiteX3" fmla="*/ 0 w 5935795"/>
              <a:gd name="connsiteY3" fmla="*/ 652558 h 1101631"/>
              <a:gd name="connsiteX4" fmla="*/ 7017 w 5935795"/>
              <a:gd name="connsiteY4" fmla="*/ 1101631 h 1101631"/>
              <a:gd name="connsiteX5" fmla="*/ 1389229 w 5935795"/>
              <a:gd name="connsiteY5" fmla="*/ 1094614 h 1101631"/>
              <a:gd name="connsiteX6" fmla="*/ 2280300 w 5935795"/>
              <a:gd name="connsiteY6" fmla="*/ 519240 h 1101631"/>
              <a:gd name="connsiteX7" fmla="*/ 5935795 w 5935795"/>
              <a:gd name="connsiteY7" fmla="*/ 498190 h 1101631"/>
              <a:gd name="connsiteX8" fmla="*/ 5935795 w 5935795"/>
              <a:gd name="connsiteY8" fmla="*/ 0 h 1101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5795" h="1101631">
                <a:moveTo>
                  <a:pt x="5935795" y="0"/>
                </a:moveTo>
                <a:lnTo>
                  <a:pt x="2139973" y="7017"/>
                </a:lnTo>
                <a:lnTo>
                  <a:pt x="1164707" y="652558"/>
                </a:lnTo>
                <a:lnTo>
                  <a:pt x="0" y="652558"/>
                </a:lnTo>
                <a:lnTo>
                  <a:pt x="7017" y="1101631"/>
                </a:lnTo>
                <a:lnTo>
                  <a:pt x="1389229" y="1094614"/>
                </a:lnTo>
                <a:lnTo>
                  <a:pt x="2280300" y="519240"/>
                </a:lnTo>
                <a:lnTo>
                  <a:pt x="5935795" y="498190"/>
                </a:lnTo>
                <a:lnTo>
                  <a:pt x="5935795" y="0"/>
                </a:lnTo>
                <a:close/>
              </a:path>
            </a:pathLst>
          </a:cu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068"/>
            <a:ext cx="8229600" cy="6058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Scope of Interface Definition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670" y="1305116"/>
            <a:ext cx="8364469" cy="884111"/>
          </a:xfrm>
        </p:spPr>
        <p:txBody>
          <a:bodyPr>
            <a:noAutofit/>
          </a:bodyPr>
          <a:lstStyle/>
          <a:p>
            <a:pPr marL="231775" indent="-231775"/>
            <a:r>
              <a:rPr lang="en-US" sz="2400" dirty="0" smtClean="0"/>
              <a:t>This</a:t>
            </a:r>
            <a:r>
              <a:rPr lang="en-US" sz="2000" dirty="0" smtClean="0"/>
              <a:t> diagram shows a partial map of the Mission Ontology and highlights the scope of the Interface Definition Pattern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2872612" y="6151785"/>
            <a:ext cx="1106053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Environment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38759" y="2888354"/>
            <a:ext cx="1157287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Mission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023435" y="3898787"/>
            <a:ext cx="993849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Interface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5" name="Straight Connector 14"/>
          <p:cNvCxnSpPr>
            <a:stCxn id="13" idx="1"/>
            <a:endCxn id="11" idx="3"/>
          </p:cNvCxnSpPr>
          <p:nvPr/>
        </p:nvCxnSpPr>
        <p:spPr bwMode="auto">
          <a:xfrm flipH="1">
            <a:off x="4039416" y="4053050"/>
            <a:ext cx="984019" cy="615727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triangle" w="med" len="lg"/>
            <a:tailEnd type="none" w="med" len="med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16" name="TextBox 15"/>
          <p:cNvSpPr txBox="1"/>
          <p:nvPr/>
        </p:nvSpPr>
        <p:spPr>
          <a:xfrm rot="19806499">
            <a:off x="4195879" y="4020049"/>
            <a:ext cx="812980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presents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34562" y="4609634"/>
            <a:ext cx="82988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performs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31961" y="4960404"/>
            <a:ext cx="795923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contains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5400000">
            <a:off x="3053197" y="5503809"/>
            <a:ext cx="91569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influences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1" name="TextBox 59"/>
          <p:cNvSpPr txBox="1">
            <a:spLocks noChangeArrowheads="1"/>
          </p:cNvSpPr>
          <p:nvPr/>
        </p:nvSpPr>
        <p:spPr bwMode="auto">
          <a:xfrm>
            <a:off x="3422822" y="3305101"/>
            <a:ext cx="75316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deploys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03999" y="4507570"/>
            <a:ext cx="1019175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3" name="Straight Arrow Connector 22"/>
          <p:cNvCxnSpPr>
            <a:stCxn id="11" idx="3"/>
            <a:endCxn id="22" idx="1"/>
          </p:cNvCxnSpPr>
          <p:nvPr/>
        </p:nvCxnSpPr>
        <p:spPr>
          <a:xfrm flipV="1">
            <a:off x="4039416" y="4661833"/>
            <a:ext cx="964583" cy="6944"/>
          </a:xfrm>
          <a:prstGeom prst="straightConnector1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1" idx="0"/>
            <a:endCxn id="10" idx="2"/>
          </p:cNvCxnSpPr>
          <p:nvPr/>
        </p:nvCxnSpPr>
        <p:spPr bwMode="auto">
          <a:xfrm flipV="1">
            <a:off x="3408385" y="3196880"/>
            <a:ext cx="9018" cy="131763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triangle" w="med" len="lg"/>
            <a:tailEnd type="none" w="med" len="med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25" name="Straight Connector 24"/>
          <p:cNvCxnSpPr/>
          <p:nvPr/>
        </p:nvCxnSpPr>
        <p:spPr bwMode="auto">
          <a:xfrm flipV="1">
            <a:off x="3373570" y="4818419"/>
            <a:ext cx="0" cy="1337905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26" name="Rectangle 25"/>
          <p:cNvSpPr/>
          <p:nvPr/>
        </p:nvSpPr>
        <p:spPr bwMode="auto">
          <a:xfrm>
            <a:off x="5037041" y="2888110"/>
            <a:ext cx="917135" cy="308526"/>
          </a:xfrm>
          <a:prstGeom prst="rect">
            <a:avLst/>
          </a:prstGeom>
          <a:solidFill>
            <a:srgbClr val="FEFEC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7" name="Straight Connector 26"/>
          <p:cNvCxnSpPr>
            <a:stCxn id="10" idx="3"/>
            <a:endCxn id="26" idx="1"/>
          </p:cNvCxnSpPr>
          <p:nvPr/>
        </p:nvCxnSpPr>
        <p:spPr bwMode="auto">
          <a:xfrm flipV="1">
            <a:off x="3996046" y="3042373"/>
            <a:ext cx="1040995" cy="24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28" name="TextBox 27"/>
          <p:cNvSpPr txBox="1"/>
          <p:nvPr/>
        </p:nvSpPr>
        <p:spPr>
          <a:xfrm>
            <a:off x="4150533" y="2763728"/>
            <a:ext cx="770225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pursues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778902" y="3834758"/>
            <a:ext cx="1141248" cy="308526"/>
          </a:xfrm>
          <a:prstGeom prst="rect">
            <a:avLst/>
          </a:prstGeom>
          <a:solidFill>
            <a:srgbClr val="FEFEC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Requirement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0" name="Straight Connector 29"/>
          <p:cNvCxnSpPr>
            <a:stCxn id="29" idx="3"/>
            <a:endCxn id="10" idx="1"/>
          </p:cNvCxnSpPr>
          <p:nvPr/>
        </p:nvCxnSpPr>
        <p:spPr bwMode="auto">
          <a:xfrm flipV="1">
            <a:off x="1920150" y="3042617"/>
            <a:ext cx="918609" cy="94640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31" name="Straight Connector 30"/>
          <p:cNvCxnSpPr>
            <a:stCxn id="29" idx="3"/>
            <a:endCxn id="11" idx="1"/>
          </p:cNvCxnSpPr>
          <p:nvPr/>
        </p:nvCxnSpPr>
        <p:spPr bwMode="auto">
          <a:xfrm>
            <a:off x="1920150" y="3989021"/>
            <a:ext cx="857203" cy="679756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32" name="TextBox 59"/>
          <p:cNvSpPr txBox="1">
            <a:spLocks noChangeArrowheads="1"/>
          </p:cNvSpPr>
          <p:nvPr/>
        </p:nvSpPr>
        <p:spPr bwMode="auto">
          <a:xfrm rot="18875620">
            <a:off x="1788745" y="3391376"/>
            <a:ext cx="82147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specifies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33" name="TextBox 59"/>
          <p:cNvSpPr txBox="1">
            <a:spLocks noChangeArrowheads="1"/>
          </p:cNvSpPr>
          <p:nvPr/>
        </p:nvSpPr>
        <p:spPr bwMode="auto">
          <a:xfrm rot="2316875">
            <a:off x="2002168" y="4089750"/>
            <a:ext cx="82147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specifies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34" name="Curved Connector 33"/>
          <p:cNvCxnSpPr>
            <a:stCxn id="11" idx="3"/>
            <a:endCxn id="87" idx="2"/>
          </p:cNvCxnSpPr>
          <p:nvPr/>
        </p:nvCxnSpPr>
        <p:spPr>
          <a:xfrm flipH="1">
            <a:off x="3824340" y="4668777"/>
            <a:ext cx="215076" cy="149638"/>
          </a:xfrm>
          <a:prstGeom prst="curvedConnector4">
            <a:avLst>
              <a:gd name="adj1" fmla="val -106288"/>
              <a:gd name="adj2" fmla="val 255859"/>
            </a:avLst>
          </a:prstGeom>
          <a:ln w="952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22" idx="3"/>
            <a:endCxn id="22" idx="2"/>
          </p:cNvCxnSpPr>
          <p:nvPr/>
        </p:nvCxnSpPr>
        <p:spPr>
          <a:xfrm flipH="1">
            <a:off x="5513587" y="4661833"/>
            <a:ext cx="509587" cy="154263"/>
          </a:xfrm>
          <a:prstGeom prst="curvedConnector4">
            <a:avLst>
              <a:gd name="adj1" fmla="val -35348"/>
              <a:gd name="adj2" fmla="val 248188"/>
            </a:avLst>
          </a:prstGeom>
          <a:ln w="952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574199" y="5006159"/>
            <a:ext cx="74452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invokes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5400000">
            <a:off x="2556083" y="5384750"/>
            <a:ext cx="753168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induces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3041256" y="4815699"/>
            <a:ext cx="0" cy="1337905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56" name="Curved Connector 55"/>
          <p:cNvCxnSpPr>
            <a:stCxn id="26" idx="3"/>
            <a:endCxn id="26" idx="2"/>
          </p:cNvCxnSpPr>
          <p:nvPr/>
        </p:nvCxnSpPr>
        <p:spPr>
          <a:xfrm flipH="1">
            <a:off x="5495609" y="3042373"/>
            <a:ext cx="458567" cy="154263"/>
          </a:xfrm>
          <a:prstGeom prst="curvedConnector4">
            <a:avLst>
              <a:gd name="adj1" fmla="val -73105"/>
              <a:gd name="adj2" fmla="val 248188"/>
            </a:avLst>
          </a:prstGeom>
          <a:ln w="952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726598" y="3403764"/>
            <a:ext cx="992792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aggregates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61" name="Curved Connector 60"/>
          <p:cNvCxnSpPr>
            <a:stCxn id="29" idx="1"/>
            <a:endCxn id="29" idx="2"/>
          </p:cNvCxnSpPr>
          <p:nvPr/>
        </p:nvCxnSpPr>
        <p:spPr>
          <a:xfrm rot="10800000" flipH="1" flipV="1">
            <a:off x="778902" y="3989020"/>
            <a:ext cx="570624" cy="154263"/>
          </a:xfrm>
          <a:prstGeom prst="curvedConnector4">
            <a:avLst>
              <a:gd name="adj1" fmla="val -57050"/>
              <a:gd name="adj2" fmla="val 248188"/>
            </a:avLst>
          </a:prstGeom>
          <a:ln w="952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26962" y="4344179"/>
            <a:ext cx="684639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refines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6995917" y="3894555"/>
            <a:ext cx="1514559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Junction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8" name="Straight Connector 67"/>
          <p:cNvCxnSpPr>
            <a:stCxn id="67" idx="1"/>
            <a:endCxn id="13" idx="3"/>
          </p:cNvCxnSpPr>
          <p:nvPr/>
        </p:nvCxnSpPr>
        <p:spPr bwMode="auto">
          <a:xfrm flipH="1">
            <a:off x="6017284" y="4048818"/>
            <a:ext cx="978633" cy="4232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69" name="TextBox 68"/>
          <p:cNvSpPr txBox="1"/>
          <p:nvPr/>
        </p:nvSpPr>
        <p:spPr>
          <a:xfrm>
            <a:off x="6246040" y="3769929"/>
            <a:ext cx="543906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joins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7064788" y="4739849"/>
            <a:ext cx="567140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Flow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862039" y="4741053"/>
            <a:ext cx="578849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Item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3" name="Straight Connector 72"/>
          <p:cNvCxnSpPr>
            <a:stCxn id="72" idx="0"/>
          </p:cNvCxnSpPr>
          <p:nvPr/>
        </p:nvCxnSpPr>
        <p:spPr bwMode="auto">
          <a:xfrm flipV="1">
            <a:off x="8151464" y="4181939"/>
            <a:ext cx="7217" cy="55911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74" name="Straight Connector 73"/>
          <p:cNvCxnSpPr>
            <a:stCxn id="71" idx="0"/>
          </p:cNvCxnSpPr>
          <p:nvPr/>
        </p:nvCxnSpPr>
        <p:spPr bwMode="auto">
          <a:xfrm flipH="1" flipV="1">
            <a:off x="7346993" y="4202098"/>
            <a:ext cx="1365" cy="537751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75" name="TextBox 74"/>
          <p:cNvSpPr txBox="1"/>
          <p:nvPr/>
        </p:nvSpPr>
        <p:spPr>
          <a:xfrm>
            <a:off x="7326703" y="4286489"/>
            <a:ext cx="855585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traverses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8213222" y="5774493"/>
            <a:ext cx="838645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Message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959971" y="5781468"/>
            <a:ext cx="1151564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err="1" smtClean="0">
                <a:latin typeface="Arial" charset="0"/>
                <a:ea typeface="Arial" charset="0"/>
                <a:cs typeface="Arial" charset="0"/>
              </a:rPr>
              <a:t>MaterialItem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Isosceles Triangle 79"/>
          <p:cNvSpPr/>
          <p:nvPr/>
        </p:nvSpPr>
        <p:spPr>
          <a:xfrm>
            <a:off x="8063063" y="5051095"/>
            <a:ext cx="164800" cy="11634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Elbow Connector 81"/>
          <p:cNvCxnSpPr>
            <a:stCxn id="80" idx="3"/>
            <a:endCxn id="77" idx="0"/>
          </p:cNvCxnSpPr>
          <p:nvPr/>
        </p:nvCxnSpPr>
        <p:spPr>
          <a:xfrm rot="5400000">
            <a:off x="7533592" y="5169596"/>
            <a:ext cx="614033" cy="609710"/>
          </a:xfrm>
          <a:prstGeom prst="bentConnector3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80" idx="3"/>
            <a:endCxn id="76" idx="0"/>
          </p:cNvCxnSpPr>
          <p:nvPr/>
        </p:nvCxnSpPr>
        <p:spPr>
          <a:xfrm rot="16200000" flipH="1">
            <a:off x="8085475" y="5227423"/>
            <a:ext cx="607058" cy="487082"/>
          </a:xfrm>
          <a:prstGeom prst="bentConnector3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3732245" y="4692380"/>
            <a:ext cx="184189" cy="1260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2777353" y="4514514"/>
            <a:ext cx="1262063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Component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4" name="Freeform 93"/>
          <p:cNvSpPr/>
          <p:nvPr/>
        </p:nvSpPr>
        <p:spPr>
          <a:xfrm>
            <a:off x="1909746" y="3974950"/>
            <a:ext cx="2607724" cy="193900"/>
          </a:xfrm>
          <a:custGeom>
            <a:avLst/>
            <a:gdLst>
              <a:gd name="connsiteX0" fmla="*/ 0 w 2559254"/>
              <a:gd name="connsiteY0" fmla="*/ 0 h 145425"/>
              <a:gd name="connsiteX1" fmla="*/ 1880664 w 2559254"/>
              <a:gd name="connsiteY1" fmla="*/ 9695 h 145425"/>
              <a:gd name="connsiteX2" fmla="*/ 2559254 w 2559254"/>
              <a:gd name="connsiteY2" fmla="*/ 145425 h 14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254" h="145425">
                <a:moveTo>
                  <a:pt x="0" y="0"/>
                </a:moveTo>
                <a:lnTo>
                  <a:pt x="1880664" y="9695"/>
                </a:lnTo>
                <a:cubicBezTo>
                  <a:pt x="2307206" y="33933"/>
                  <a:pt x="2559254" y="145425"/>
                  <a:pt x="2559254" y="145425"/>
                </a:cubicBezTo>
              </a:path>
            </a:pathLst>
          </a:custGeom>
          <a:ln w="9525" cmpd="sng"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1909746" y="3974950"/>
            <a:ext cx="2588336" cy="668955"/>
          </a:xfrm>
          <a:custGeom>
            <a:avLst/>
            <a:gdLst>
              <a:gd name="connsiteX0" fmla="*/ 0 w 2559254"/>
              <a:gd name="connsiteY0" fmla="*/ 0 h 145425"/>
              <a:gd name="connsiteX1" fmla="*/ 1880664 w 2559254"/>
              <a:gd name="connsiteY1" fmla="*/ 9695 h 145425"/>
              <a:gd name="connsiteX2" fmla="*/ 2559254 w 2559254"/>
              <a:gd name="connsiteY2" fmla="*/ 145425 h 14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254" h="145425">
                <a:moveTo>
                  <a:pt x="0" y="0"/>
                </a:moveTo>
                <a:lnTo>
                  <a:pt x="1880664" y="9695"/>
                </a:lnTo>
                <a:cubicBezTo>
                  <a:pt x="2307206" y="33933"/>
                  <a:pt x="2559254" y="145425"/>
                  <a:pt x="2559254" y="145425"/>
                </a:cubicBezTo>
              </a:path>
            </a:pathLst>
          </a:custGeom>
          <a:ln w="9525" cmpd="sng"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Connector 97"/>
          <p:cNvCxnSpPr>
            <a:stCxn id="22" idx="3"/>
            <a:endCxn id="71" idx="1"/>
          </p:cNvCxnSpPr>
          <p:nvPr/>
        </p:nvCxnSpPr>
        <p:spPr bwMode="auto">
          <a:xfrm>
            <a:off x="6023174" y="4661833"/>
            <a:ext cx="1041614" cy="232279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101" name="TextBox 100"/>
          <p:cNvSpPr txBox="1"/>
          <p:nvPr/>
        </p:nvSpPr>
        <p:spPr>
          <a:xfrm>
            <a:off x="6550900" y="5213471"/>
            <a:ext cx="1314665" cy="253916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b="0" i="1" dirty="0" smtClean="0">
                <a:latin typeface="Arial" charset="0"/>
              </a:rPr>
              <a:t>sends, </a:t>
            </a:r>
            <a:r>
              <a:rPr lang="en-US" sz="1200" i="1" dirty="0" smtClean="0">
                <a:latin typeface="Arial" charset="0"/>
              </a:rPr>
              <a:t>receives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02" name="Slide Number Placeholder 10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A43EC7-B018-492A-98F6-32908B5B9E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3" name="Freeform 102"/>
          <p:cNvSpPr/>
          <p:nvPr/>
        </p:nvSpPr>
        <p:spPr>
          <a:xfrm>
            <a:off x="6005015" y="4656478"/>
            <a:ext cx="1849411" cy="607082"/>
          </a:xfrm>
          <a:custGeom>
            <a:avLst/>
            <a:gdLst>
              <a:gd name="connsiteX0" fmla="*/ 0 w 1849411"/>
              <a:gd name="connsiteY0" fmla="*/ 0 h 607082"/>
              <a:gd name="connsiteX1" fmla="*/ 323090 w 1849411"/>
              <a:gd name="connsiteY1" fmla="*/ 144818 h 607082"/>
              <a:gd name="connsiteX2" fmla="*/ 490205 w 1849411"/>
              <a:gd name="connsiteY2" fmla="*/ 356476 h 607082"/>
              <a:gd name="connsiteX3" fmla="*/ 735308 w 1849411"/>
              <a:gd name="connsiteY3" fmla="*/ 534715 h 607082"/>
              <a:gd name="connsiteX4" fmla="*/ 1203231 w 1849411"/>
              <a:gd name="connsiteY4" fmla="*/ 601554 h 607082"/>
              <a:gd name="connsiteX5" fmla="*/ 1682295 w 1849411"/>
              <a:gd name="connsiteY5" fmla="*/ 579274 h 607082"/>
              <a:gd name="connsiteX6" fmla="*/ 1849411 w 1849411"/>
              <a:gd name="connsiteY6" fmla="*/ 389896 h 60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49411" h="607082">
                <a:moveTo>
                  <a:pt x="0" y="0"/>
                </a:moveTo>
                <a:cubicBezTo>
                  <a:pt x="120694" y="42702"/>
                  <a:pt x="241389" y="85405"/>
                  <a:pt x="323090" y="144818"/>
                </a:cubicBezTo>
                <a:cubicBezTo>
                  <a:pt x="404791" y="204231"/>
                  <a:pt x="421502" y="291493"/>
                  <a:pt x="490205" y="356476"/>
                </a:cubicBezTo>
                <a:cubicBezTo>
                  <a:pt x="558908" y="421459"/>
                  <a:pt x="616470" y="493869"/>
                  <a:pt x="735308" y="534715"/>
                </a:cubicBezTo>
                <a:cubicBezTo>
                  <a:pt x="854146" y="575561"/>
                  <a:pt x="1045400" y="594128"/>
                  <a:pt x="1203231" y="601554"/>
                </a:cubicBezTo>
                <a:cubicBezTo>
                  <a:pt x="1361062" y="608980"/>
                  <a:pt x="1574598" y="614550"/>
                  <a:pt x="1682295" y="579274"/>
                </a:cubicBezTo>
                <a:cubicBezTo>
                  <a:pt x="1789992" y="543998"/>
                  <a:pt x="1849411" y="389896"/>
                  <a:pt x="1849411" y="389896"/>
                </a:cubicBezTo>
              </a:path>
            </a:pathLst>
          </a:custGeom>
          <a:ln w="9525" cmpd="sng">
            <a:solidFill>
              <a:srgbClr val="000000"/>
            </a:solidFill>
            <a:headEnd type="none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 rot="754179">
            <a:off x="6268800" y="4407840"/>
            <a:ext cx="694343" cy="410882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i="1" dirty="0">
                <a:latin typeface="Arial" charset="0"/>
              </a:rPr>
              <a:t>e</a:t>
            </a:r>
            <a:r>
              <a:rPr lang="en-US" sz="1200" b="0" i="1" dirty="0" smtClean="0">
                <a:latin typeface="Arial" charset="0"/>
              </a:rPr>
              <a:t>mits,</a:t>
            </a:r>
          </a:p>
          <a:p>
            <a:pPr>
              <a:lnSpc>
                <a:spcPct val="85000"/>
              </a:lnSpc>
            </a:pPr>
            <a:r>
              <a:rPr lang="en-US" sz="1200" b="0" i="1" dirty="0" smtClean="0">
                <a:latin typeface="Arial" charset="0"/>
              </a:rPr>
              <a:t>ingests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14706" y="5389862"/>
            <a:ext cx="1793706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Scope of Interface Definition Pattern</a:t>
            </a:r>
          </a:p>
        </p:txBody>
      </p:sp>
      <p:sp>
        <p:nvSpPr>
          <p:cNvPr id="6" name="Right Arrow 5"/>
          <p:cNvSpPr/>
          <p:nvPr/>
        </p:nvSpPr>
        <p:spPr>
          <a:xfrm rot="19286017">
            <a:off x="1817210" y="5160647"/>
            <a:ext cx="898087" cy="16509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E38F-E142-5049-9FA7-60792635A01A}" type="datetime1">
              <a:rPr lang="en-US" smtClean="0"/>
              <a:t>8/31/15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76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274" y="65283"/>
            <a:ext cx="9082690" cy="1064488"/>
          </a:xfrm>
        </p:spPr>
        <p:txBody>
          <a:bodyPr>
            <a:noAutofit/>
          </a:bodyPr>
          <a:lstStyle/>
          <a:p>
            <a:r>
              <a:rPr lang="en-US" sz="3600" dirty="0" smtClean="0"/>
              <a:t>Scope of 3 patterns related to </a:t>
            </a:r>
            <a:br>
              <a:rPr lang="en-US" sz="3600" dirty="0" smtClean="0"/>
            </a:br>
            <a:r>
              <a:rPr lang="en-US" sz="3600" dirty="0" smtClean="0"/>
              <a:t>Function and Interchange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793682" y="2254425"/>
            <a:ext cx="729887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Function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F1</a:t>
            </a:r>
            <a:endParaRPr lang="en-US" sz="1200" i="1" dirty="0">
              <a:solidFill>
                <a:srgbClr val="000000"/>
              </a:solidFill>
            </a:endParaRPr>
          </a:p>
        </p:txBody>
      </p:sp>
      <p:cxnSp>
        <p:nvCxnSpPr>
          <p:cNvPr id="14" name="Straight Arrow Connector 13"/>
          <p:cNvCxnSpPr>
            <a:stCxn id="5" idx="3"/>
            <a:endCxn id="39" idx="1"/>
          </p:cNvCxnSpPr>
          <p:nvPr/>
        </p:nvCxnSpPr>
        <p:spPr>
          <a:xfrm flipV="1">
            <a:off x="1523569" y="2482241"/>
            <a:ext cx="779561" cy="3017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849472">
            <a:off x="2913579" y="2832611"/>
            <a:ext cx="503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/>
              <a:t>emits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63134" y="4704061"/>
            <a:ext cx="5474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 smtClean="0"/>
              <a:t>joins1</a:t>
            </a:r>
            <a:endParaRPr lang="en-US" sz="10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1135420" y="4386104"/>
            <a:ext cx="689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performs</a:t>
            </a:r>
            <a:endParaRPr lang="en-US" sz="10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5146412" y="4704061"/>
            <a:ext cx="5299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 dirty="0" smtClean="0"/>
              <a:t>joins2</a:t>
            </a:r>
            <a:endParaRPr lang="en-US" sz="1000" i="1" dirty="0"/>
          </a:p>
        </p:txBody>
      </p:sp>
      <p:sp>
        <p:nvSpPr>
          <p:cNvPr id="39" name="Rectangle 38"/>
          <p:cNvSpPr/>
          <p:nvPr/>
        </p:nvSpPr>
        <p:spPr>
          <a:xfrm>
            <a:off x="2303130" y="2251408"/>
            <a:ext cx="1263913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InterchangePoint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IP1</a:t>
            </a:r>
            <a:endParaRPr lang="en-US" sz="1200" i="1" dirty="0">
              <a:solidFill>
                <a:srgbClr val="0000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396828" y="3483802"/>
            <a:ext cx="488198" cy="461665"/>
            <a:chOff x="4396828" y="3496502"/>
            <a:chExt cx="488198" cy="461665"/>
          </a:xfrm>
        </p:grpSpPr>
        <p:sp>
          <p:nvSpPr>
            <p:cNvPr id="9" name="Rectangle 8"/>
            <p:cNvSpPr/>
            <p:nvPr/>
          </p:nvSpPr>
          <p:spPr>
            <a:xfrm>
              <a:off x="4706081" y="3497480"/>
              <a:ext cx="172595" cy="1725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712431" y="3779222"/>
              <a:ext cx="172595" cy="1725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408614" y="3498677"/>
              <a:ext cx="172595" cy="1725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414964" y="3785250"/>
              <a:ext cx="172595" cy="1725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396828" y="3496502"/>
              <a:ext cx="481848" cy="461665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</a:rPr>
                <a:t>Flow</a:t>
              </a:r>
            </a:p>
            <a:p>
              <a:pPr algn="ctr"/>
              <a:r>
                <a:rPr lang="en-US" sz="1200" i="1" dirty="0" smtClean="0">
                  <a:solidFill>
                    <a:srgbClr val="000000"/>
                  </a:solidFill>
                </a:rPr>
                <a:t>X1</a:t>
              </a:r>
              <a:endParaRPr lang="en-US" sz="1200" i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1474431" y="2117869"/>
            <a:ext cx="8897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i="1" dirty="0" smtClean="0"/>
              <a:t>interchanges</a:t>
            </a:r>
            <a:br>
              <a:rPr lang="en-US" sz="1000" i="1" dirty="0" smtClean="0"/>
            </a:br>
            <a:r>
              <a:rPr lang="en-US" sz="1000" i="1" dirty="0" smtClean="0"/>
              <a:t>Through</a:t>
            </a:r>
            <a:endParaRPr lang="en-US" sz="1000" dirty="0"/>
          </a:p>
        </p:txBody>
      </p:sp>
      <p:cxnSp>
        <p:nvCxnSpPr>
          <p:cNvPr id="46" name="Straight Arrow Connector 45"/>
          <p:cNvCxnSpPr>
            <a:stCxn id="39" idx="2"/>
            <a:endCxn id="57" idx="1"/>
          </p:cNvCxnSpPr>
          <p:nvPr/>
        </p:nvCxnSpPr>
        <p:spPr>
          <a:xfrm>
            <a:off x="2935087" y="2713073"/>
            <a:ext cx="1473527" cy="859202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 rot="19899496">
            <a:off x="5833764" y="2888395"/>
            <a:ext cx="5833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ingests</a:t>
            </a:r>
            <a:endParaRPr lang="en-US" sz="1000" i="1" dirty="0"/>
          </a:p>
        </p:txBody>
      </p:sp>
      <p:sp>
        <p:nvSpPr>
          <p:cNvPr id="50" name="Rectangle 49"/>
          <p:cNvSpPr/>
          <p:nvPr/>
        </p:nvSpPr>
        <p:spPr>
          <a:xfrm>
            <a:off x="5760388" y="2251408"/>
            <a:ext cx="1263913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InterchangePoint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IP</a:t>
            </a:r>
            <a:r>
              <a:rPr lang="en-US" sz="1200" i="1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838757" y="2251408"/>
            <a:ext cx="729887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Function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F2</a:t>
            </a:r>
            <a:endParaRPr lang="en-US" sz="1200" i="1" dirty="0">
              <a:solidFill>
                <a:srgbClr val="000000"/>
              </a:solidFill>
            </a:endParaRPr>
          </a:p>
        </p:txBody>
      </p:sp>
      <p:cxnSp>
        <p:nvCxnSpPr>
          <p:cNvPr id="53" name="Straight Arrow Connector 52"/>
          <p:cNvCxnSpPr>
            <a:stCxn id="50" idx="2"/>
            <a:endCxn id="9" idx="3"/>
          </p:cNvCxnSpPr>
          <p:nvPr/>
        </p:nvCxnSpPr>
        <p:spPr>
          <a:xfrm flipH="1">
            <a:off x="4878676" y="2713073"/>
            <a:ext cx="1513669" cy="858005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1" idx="1"/>
            <a:endCxn id="50" idx="3"/>
          </p:cNvCxnSpPr>
          <p:nvPr/>
        </p:nvCxnSpPr>
        <p:spPr>
          <a:xfrm flipH="1">
            <a:off x="7024301" y="2482241"/>
            <a:ext cx="814456" cy="0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972475" y="2098773"/>
            <a:ext cx="8897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i="1" dirty="0" smtClean="0"/>
              <a:t>interchanges</a:t>
            </a:r>
          </a:p>
          <a:p>
            <a:pPr algn="ctr"/>
            <a:r>
              <a:rPr lang="en-US" sz="1000" i="1" dirty="0" smtClean="0"/>
              <a:t>Through</a:t>
            </a:r>
            <a:endParaRPr lang="en-US" sz="1000" dirty="0"/>
          </a:p>
        </p:txBody>
      </p:sp>
      <p:sp>
        <p:nvSpPr>
          <p:cNvPr id="59" name="Rectangle 58"/>
          <p:cNvSpPr/>
          <p:nvPr/>
        </p:nvSpPr>
        <p:spPr>
          <a:xfrm>
            <a:off x="694396" y="4742802"/>
            <a:ext cx="928459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Component</a:t>
            </a:r>
          </a:p>
          <a:p>
            <a:pPr algn="ctr"/>
            <a:r>
              <a:rPr lang="en-US" sz="1200" i="1" dirty="0">
                <a:solidFill>
                  <a:srgbClr val="000000"/>
                </a:solidFill>
              </a:rPr>
              <a:t>C</a:t>
            </a:r>
            <a:r>
              <a:rPr lang="en-US" sz="1200" i="1" dirty="0" smtClean="0">
                <a:solidFill>
                  <a:srgbClr val="000000"/>
                </a:solidFill>
              </a:rPr>
              <a:t>1</a:t>
            </a:r>
            <a:endParaRPr lang="en-US" sz="1200" i="1" dirty="0">
              <a:solidFill>
                <a:srgbClr val="000000"/>
              </a:solidFill>
            </a:endParaRPr>
          </a:p>
        </p:txBody>
      </p:sp>
      <p:cxnSp>
        <p:nvCxnSpPr>
          <p:cNvPr id="60" name="Straight Arrow Connector 59"/>
          <p:cNvCxnSpPr>
            <a:stCxn id="59" idx="0"/>
            <a:endCxn id="5" idx="2"/>
          </p:cNvCxnSpPr>
          <p:nvPr/>
        </p:nvCxnSpPr>
        <p:spPr>
          <a:xfrm flipV="1">
            <a:off x="1158626" y="2716090"/>
            <a:ext cx="0" cy="2026712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2530256" y="4719663"/>
            <a:ext cx="748923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Interface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IF1</a:t>
            </a:r>
            <a:endParaRPr lang="en-US" sz="1200" i="1" dirty="0">
              <a:solidFill>
                <a:srgbClr val="0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732680" y="4719449"/>
            <a:ext cx="6591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 dirty="0" smtClean="0"/>
              <a:t>presents</a:t>
            </a:r>
            <a:endParaRPr lang="en-US" sz="1000" i="1" dirty="0"/>
          </a:p>
        </p:txBody>
      </p:sp>
      <p:cxnSp>
        <p:nvCxnSpPr>
          <p:cNvPr id="66" name="Straight Arrow Connector 65"/>
          <p:cNvCxnSpPr>
            <a:stCxn id="59" idx="3"/>
            <a:endCxn id="64" idx="1"/>
          </p:cNvCxnSpPr>
          <p:nvPr/>
        </p:nvCxnSpPr>
        <p:spPr>
          <a:xfrm flipV="1">
            <a:off x="1622855" y="4950496"/>
            <a:ext cx="907401" cy="23139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805056" y="4719449"/>
            <a:ext cx="748923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Interface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IF</a:t>
            </a:r>
            <a:r>
              <a:rPr lang="en-US" sz="1200" i="1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96329" y="4719449"/>
            <a:ext cx="708247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Junction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J1</a:t>
            </a:r>
            <a:endParaRPr lang="en-US" sz="1200" i="1" dirty="0">
              <a:solidFill>
                <a:srgbClr val="000000"/>
              </a:solidFill>
            </a:endParaRPr>
          </a:p>
        </p:txBody>
      </p:sp>
      <p:cxnSp>
        <p:nvCxnSpPr>
          <p:cNvPr id="71" name="Straight Arrow Connector 70"/>
          <p:cNvCxnSpPr>
            <a:stCxn id="70" idx="1"/>
            <a:endCxn id="64" idx="3"/>
          </p:cNvCxnSpPr>
          <p:nvPr/>
        </p:nvCxnSpPr>
        <p:spPr>
          <a:xfrm flipH="1">
            <a:off x="3279179" y="4950282"/>
            <a:ext cx="1017150" cy="214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70" idx="3"/>
            <a:endCxn id="69" idx="1"/>
          </p:cNvCxnSpPr>
          <p:nvPr/>
        </p:nvCxnSpPr>
        <p:spPr>
          <a:xfrm>
            <a:off x="5004576" y="4950282"/>
            <a:ext cx="800480" cy="0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7734942" y="4719449"/>
            <a:ext cx="928459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Component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C</a:t>
            </a:r>
            <a:r>
              <a:rPr lang="en-US" sz="1200" i="1" dirty="0">
                <a:solidFill>
                  <a:srgbClr val="000000"/>
                </a:solidFill>
              </a:rPr>
              <a:t>2</a:t>
            </a:r>
          </a:p>
        </p:txBody>
      </p:sp>
      <p:cxnSp>
        <p:nvCxnSpPr>
          <p:cNvPr id="78" name="Straight Arrow Connector 77"/>
          <p:cNvCxnSpPr>
            <a:stCxn id="77" idx="1"/>
            <a:endCxn id="69" idx="3"/>
          </p:cNvCxnSpPr>
          <p:nvPr/>
        </p:nvCxnSpPr>
        <p:spPr>
          <a:xfrm flipH="1">
            <a:off x="6553979" y="4950282"/>
            <a:ext cx="1180963" cy="0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861128" y="4704061"/>
            <a:ext cx="6591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 dirty="0" smtClean="0"/>
              <a:t>presents</a:t>
            </a:r>
            <a:endParaRPr lang="en-US" sz="1000" i="1" dirty="0"/>
          </a:p>
        </p:txBody>
      </p:sp>
      <p:cxnSp>
        <p:nvCxnSpPr>
          <p:cNvPr id="82" name="Straight Arrow Connector 81"/>
          <p:cNvCxnSpPr>
            <a:stCxn id="77" idx="0"/>
            <a:endCxn id="51" idx="2"/>
          </p:cNvCxnSpPr>
          <p:nvPr/>
        </p:nvCxnSpPr>
        <p:spPr>
          <a:xfrm flipV="1">
            <a:off x="8199172" y="2713073"/>
            <a:ext cx="4529" cy="2006376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571838" y="4391959"/>
            <a:ext cx="689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000" i="1" dirty="0" smtClean="0"/>
              <a:t>performs</a:t>
            </a:r>
            <a:endParaRPr lang="en-US" sz="1000" i="1" dirty="0"/>
          </a:p>
        </p:txBody>
      </p:sp>
      <p:cxnSp>
        <p:nvCxnSpPr>
          <p:cNvPr id="86" name="Straight Arrow Connector 85"/>
          <p:cNvCxnSpPr>
            <a:stCxn id="41" idx="2"/>
            <a:endCxn id="70" idx="0"/>
          </p:cNvCxnSpPr>
          <p:nvPr/>
        </p:nvCxnSpPr>
        <p:spPr>
          <a:xfrm>
            <a:off x="4637752" y="3945467"/>
            <a:ext cx="12701" cy="773982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4609916" y="4216919"/>
            <a:ext cx="694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traverses</a:t>
            </a:r>
            <a:endParaRPr lang="en-US" sz="1000" i="1" dirty="0"/>
          </a:p>
        </p:txBody>
      </p:sp>
      <p:sp>
        <p:nvSpPr>
          <p:cNvPr id="90" name="Rectangle 89"/>
          <p:cNvSpPr/>
          <p:nvPr/>
        </p:nvSpPr>
        <p:spPr>
          <a:xfrm>
            <a:off x="4177652" y="2251022"/>
            <a:ext cx="941283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Interchange</a:t>
            </a:r>
          </a:p>
          <a:p>
            <a:pPr algn="ctr"/>
            <a:r>
              <a:rPr lang="en-US" sz="1200" i="1" dirty="0" smtClean="0">
                <a:solidFill>
                  <a:srgbClr val="000000"/>
                </a:solidFill>
              </a:rPr>
              <a:t>IC1</a:t>
            </a:r>
            <a:endParaRPr lang="en-US" sz="1200" i="1" dirty="0">
              <a:solidFill>
                <a:srgbClr val="000000"/>
              </a:solidFill>
            </a:endParaRPr>
          </a:p>
        </p:txBody>
      </p:sp>
      <p:cxnSp>
        <p:nvCxnSpPr>
          <p:cNvPr id="91" name="Straight Arrow Connector 90"/>
          <p:cNvCxnSpPr>
            <a:stCxn id="41" idx="0"/>
            <a:endCxn id="90" idx="2"/>
          </p:cNvCxnSpPr>
          <p:nvPr/>
        </p:nvCxnSpPr>
        <p:spPr>
          <a:xfrm flipV="1">
            <a:off x="4637752" y="2712687"/>
            <a:ext cx="10542" cy="771115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4614655" y="2847438"/>
            <a:ext cx="9323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participatesIn</a:t>
            </a:r>
            <a:endParaRPr lang="en-US" sz="1000" i="1" dirty="0"/>
          </a:p>
        </p:txBody>
      </p:sp>
      <p:cxnSp>
        <p:nvCxnSpPr>
          <p:cNvPr id="95" name="Straight Arrow Connector 94"/>
          <p:cNvCxnSpPr>
            <a:stCxn id="90" idx="1"/>
            <a:endCxn id="39" idx="3"/>
          </p:cNvCxnSpPr>
          <p:nvPr/>
        </p:nvCxnSpPr>
        <p:spPr>
          <a:xfrm flipH="1">
            <a:off x="3567043" y="2481855"/>
            <a:ext cx="610609" cy="386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525352" y="2213349"/>
            <a:ext cx="6991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 dirty="0" smtClean="0"/>
              <a:t>involves1</a:t>
            </a:r>
            <a:endParaRPr lang="en-US" sz="1000" i="1" dirty="0"/>
          </a:p>
        </p:txBody>
      </p:sp>
      <p:cxnSp>
        <p:nvCxnSpPr>
          <p:cNvPr id="99" name="Straight Arrow Connector 98"/>
          <p:cNvCxnSpPr>
            <a:stCxn id="90" idx="3"/>
            <a:endCxn id="50" idx="1"/>
          </p:cNvCxnSpPr>
          <p:nvPr/>
        </p:nvCxnSpPr>
        <p:spPr>
          <a:xfrm>
            <a:off x="5118935" y="2481855"/>
            <a:ext cx="641453" cy="386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094668" y="2213349"/>
            <a:ext cx="6991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 dirty="0" smtClean="0"/>
              <a:t>involves2</a:t>
            </a:r>
            <a:endParaRPr lang="en-US" sz="10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29677" y="6122877"/>
            <a:ext cx="8368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diagram shows a </a:t>
            </a:r>
            <a:r>
              <a:rPr lang="en-US" u="sng" dirty="0" smtClean="0"/>
              <a:t>Flow</a:t>
            </a:r>
            <a:r>
              <a:rPr lang="en-US" dirty="0" smtClean="0"/>
              <a:t> interchange; similar diagram for </a:t>
            </a:r>
            <a:r>
              <a:rPr lang="en-US" u="sng" dirty="0" err="1" smtClean="0"/>
              <a:t>MaterialItem</a:t>
            </a:r>
            <a:r>
              <a:rPr lang="en-US" dirty="0" smtClean="0"/>
              <a:t> and </a:t>
            </a:r>
            <a:r>
              <a:rPr lang="en-US" u="sng" dirty="0" smtClean="0"/>
              <a:t>Message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64" idx="0"/>
            <a:endCxn id="61" idx="1"/>
          </p:cNvCxnSpPr>
          <p:nvPr/>
        </p:nvCxnSpPr>
        <p:spPr>
          <a:xfrm flipV="1">
            <a:off x="2904718" y="3858848"/>
            <a:ext cx="1510246" cy="860815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69" idx="0"/>
            <a:endCxn id="55" idx="3"/>
          </p:cNvCxnSpPr>
          <p:nvPr/>
        </p:nvCxnSpPr>
        <p:spPr>
          <a:xfrm flipH="1" flipV="1">
            <a:off x="4885026" y="3852820"/>
            <a:ext cx="1294492" cy="866629"/>
          </a:xfrm>
          <a:prstGeom prst="straightConnector1">
            <a:avLst/>
          </a:prstGeom>
          <a:ln w="12700" cmpd="sng">
            <a:headEnd type="non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 rot="19772041">
            <a:off x="2923047" y="4189125"/>
            <a:ext cx="8737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transfersOut</a:t>
            </a:r>
            <a:endParaRPr lang="en-US" sz="1000" i="1" dirty="0"/>
          </a:p>
        </p:txBody>
      </p:sp>
      <p:sp>
        <p:nvSpPr>
          <p:cNvPr id="54" name="TextBox 53"/>
          <p:cNvSpPr txBox="1"/>
          <p:nvPr/>
        </p:nvSpPr>
        <p:spPr>
          <a:xfrm rot="2032393">
            <a:off x="5505107" y="4235809"/>
            <a:ext cx="7792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transfersIn</a:t>
            </a:r>
            <a:endParaRPr lang="en-US" sz="1000" i="1" dirty="0"/>
          </a:p>
        </p:txBody>
      </p:sp>
      <p:sp>
        <p:nvSpPr>
          <p:cNvPr id="6" name="Freeform 5"/>
          <p:cNvSpPr/>
          <p:nvPr/>
        </p:nvSpPr>
        <p:spPr>
          <a:xfrm>
            <a:off x="353022" y="1925806"/>
            <a:ext cx="8574071" cy="2208348"/>
          </a:xfrm>
          <a:custGeom>
            <a:avLst/>
            <a:gdLst>
              <a:gd name="connsiteX0" fmla="*/ 4314533 w 8574071"/>
              <a:gd name="connsiteY0" fmla="*/ 64248 h 2208348"/>
              <a:gd name="connsiteX1" fmla="*/ 8003277 w 8574071"/>
              <a:gd name="connsiteY1" fmla="*/ 64248 h 2208348"/>
              <a:gd name="connsiteX2" fmla="*/ 8367298 w 8574071"/>
              <a:gd name="connsiteY2" fmla="*/ 848944 h 2208348"/>
              <a:gd name="connsiteX3" fmla="*/ 6053744 w 8574071"/>
              <a:gd name="connsiteY3" fmla="*/ 1682177 h 2208348"/>
              <a:gd name="connsiteX4" fmla="*/ 4274087 w 8574071"/>
              <a:gd name="connsiteY4" fmla="*/ 2191825 h 2208348"/>
              <a:gd name="connsiteX5" fmla="*/ 569164 w 8574071"/>
              <a:gd name="connsiteY5" fmla="*/ 1075454 h 2208348"/>
              <a:gd name="connsiteX6" fmla="*/ 399288 w 8574071"/>
              <a:gd name="connsiteY6" fmla="*/ 217951 h 2208348"/>
              <a:gd name="connsiteX7" fmla="*/ 4314533 w 8574071"/>
              <a:gd name="connsiteY7" fmla="*/ 64248 h 2208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74071" h="2208348">
                <a:moveTo>
                  <a:pt x="4314533" y="64248"/>
                </a:moveTo>
                <a:cubicBezTo>
                  <a:pt x="5581864" y="38631"/>
                  <a:pt x="7327816" y="-66535"/>
                  <a:pt x="8003277" y="64248"/>
                </a:cubicBezTo>
                <a:cubicBezTo>
                  <a:pt x="8678738" y="195031"/>
                  <a:pt x="8692220" y="579289"/>
                  <a:pt x="8367298" y="848944"/>
                </a:cubicBezTo>
                <a:cubicBezTo>
                  <a:pt x="8042376" y="1118599"/>
                  <a:pt x="6735946" y="1458364"/>
                  <a:pt x="6053744" y="1682177"/>
                </a:cubicBezTo>
                <a:cubicBezTo>
                  <a:pt x="5371542" y="1905990"/>
                  <a:pt x="5188184" y="2292945"/>
                  <a:pt x="4274087" y="2191825"/>
                </a:cubicBezTo>
                <a:cubicBezTo>
                  <a:pt x="3359990" y="2090705"/>
                  <a:pt x="1214964" y="1404433"/>
                  <a:pt x="569164" y="1075454"/>
                </a:cubicBezTo>
                <a:cubicBezTo>
                  <a:pt x="-76636" y="746475"/>
                  <a:pt x="-226288" y="389182"/>
                  <a:pt x="399288" y="217951"/>
                </a:cubicBezTo>
                <a:cubicBezTo>
                  <a:pt x="1024864" y="46720"/>
                  <a:pt x="3047202" y="89865"/>
                  <a:pt x="4314533" y="64248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96081" y="1648807"/>
            <a:ext cx="3413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Scope of Functional Interchange Definition Pattern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444147" y="5525932"/>
            <a:ext cx="2519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00FF"/>
                </a:solidFill>
              </a:rPr>
              <a:t>Scope of Interface Definition Pattern</a:t>
            </a:r>
            <a:endParaRPr lang="en-US" sz="1200" b="1" dirty="0">
              <a:solidFill>
                <a:srgbClr val="0000FF"/>
              </a:solidFill>
            </a:endParaRPr>
          </a:p>
        </p:txBody>
      </p:sp>
      <p:sp>
        <p:nvSpPr>
          <p:cNvPr id="63" name="Freeform 62"/>
          <p:cNvSpPr/>
          <p:nvPr/>
        </p:nvSpPr>
        <p:spPr>
          <a:xfrm flipV="1">
            <a:off x="292644" y="3349944"/>
            <a:ext cx="8574071" cy="2208348"/>
          </a:xfrm>
          <a:custGeom>
            <a:avLst/>
            <a:gdLst>
              <a:gd name="connsiteX0" fmla="*/ 4314533 w 8574071"/>
              <a:gd name="connsiteY0" fmla="*/ 64248 h 2208348"/>
              <a:gd name="connsiteX1" fmla="*/ 8003277 w 8574071"/>
              <a:gd name="connsiteY1" fmla="*/ 64248 h 2208348"/>
              <a:gd name="connsiteX2" fmla="*/ 8367298 w 8574071"/>
              <a:gd name="connsiteY2" fmla="*/ 848944 h 2208348"/>
              <a:gd name="connsiteX3" fmla="*/ 6053744 w 8574071"/>
              <a:gd name="connsiteY3" fmla="*/ 1682177 h 2208348"/>
              <a:gd name="connsiteX4" fmla="*/ 4274087 w 8574071"/>
              <a:gd name="connsiteY4" fmla="*/ 2191825 h 2208348"/>
              <a:gd name="connsiteX5" fmla="*/ 569164 w 8574071"/>
              <a:gd name="connsiteY5" fmla="*/ 1075454 h 2208348"/>
              <a:gd name="connsiteX6" fmla="*/ 399288 w 8574071"/>
              <a:gd name="connsiteY6" fmla="*/ 217951 h 2208348"/>
              <a:gd name="connsiteX7" fmla="*/ 4314533 w 8574071"/>
              <a:gd name="connsiteY7" fmla="*/ 64248 h 2208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74071" h="2208348">
                <a:moveTo>
                  <a:pt x="4314533" y="64248"/>
                </a:moveTo>
                <a:cubicBezTo>
                  <a:pt x="5581864" y="38631"/>
                  <a:pt x="7327816" y="-66535"/>
                  <a:pt x="8003277" y="64248"/>
                </a:cubicBezTo>
                <a:cubicBezTo>
                  <a:pt x="8678738" y="195031"/>
                  <a:pt x="8692220" y="579289"/>
                  <a:pt x="8367298" y="848944"/>
                </a:cubicBezTo>
                <a:cubicBezTo>
                  <a:pt x="8042376" y="1118599"/>
                  <a:pt x="6735946" y="1458364"/>
                  <a:pt x="6053744" y="1682177"/>
                </a:cubicBezTo>
                <a:cubicBezTo>
                  <a:pt x="5371542" y="1905990"/>
                  <a:pt x="5188184" y="2292945"/>
                  <a:pt x="4274087" y="2191825"/>
                </a:cubicBezTo>
                <a:cubicBezTo>
                  <a:pt x="3359990" y="2090705"/>
                  <a:pt x="1214964" y="1404433"/>
                  <a:pt x="569164" y="1075454"/>
                </a:cubicBezTo>
                <a:cubicBezTo>
                  <a:pt x="-76636" y="746475"/>
                  <a:pt x="-226288" y="389182"/>
                  <a:pt x="399288" y="217951"/>
                </a:cubicBezTo>
                <a:cubicBezTo>
                  <a:pt x="1024864" y="46720"/>
                  <a:pt x="3047202" y="89865"/>
                  <a:pt x="4314533" y="64248"/>
                </a:cubicBezTo>
                <a:close/>
              </a:path>
            </a:pathLst>
          </a:custGeom>
          <a:noFill/>
          <a:ln>
            <a:solidFill>
              <a:srgbClr val="0000FF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04400" y="1924316"/>
            <a:ext cx="1362580" cy="3691917"/>
          </a:xfrm>
          <a:custGeom>
            <a:avLst/>
            <a:gdLst>
              <a:gd name="connsiteX0" fmla="*/ 68 w 1362580"/>
              <a:gd name="connsiteY0" fmla="*/ 1699847 h 3691917"/>
              <a:gd name="connsiteX1" fmla="*/ 145676 w 1362580"/>
              <a:gd name="connsiteY1" fmla="*/ 3277328 h 3691917"/>
              <a:gd name="connsiteX2" fmla="*/ 776645 w 1362580"/>
              <a:gd name="connsiteY2" fmla="*/ 3568556 h 3691917"/>
              <a:gd name="connsiteX3" fmla="*/ 1334810 w 1362580"/>
              <a:gd name="connsiteY3" fmla="*/ 3390583 h 3691917"/>
              <a:gd name="connsiteX4" fmla="*/ 1197291 w 1362580"/>
              <a:gd name="connsiteY4" fmla="*/ 348875 h 3691917"/>
              <a:gd name="connsiteX5" fmla="*/ 501607 w 1362580"/>
              <a:gd name="connsiteY5" fmla="*/ 122365 h 3691917"/>
              <a:gd name="connsiteX6" fmla="*/ 153765 w 1362580"/>
              <a:gd name="connsiteY6" fmla="*/ 850434 h 3691917"/>
              <a:gd name="connsiteX7" fmla="*/ 68 w 1362580"/>
              <a:gd name="connsiteY7" fmla="*/ 1699847 h 3691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2580" h="3691917">
                <a:moveTo>
                  <a:pt x="68" y="1699847"/>
                </a:moveTo>
                <a:cubicBezTo>
                  <a:pt x="-1280" y="2104329"/>
                  <a:pt x="16246" y="2965876"/>
                  <a:pt x="145676" y="3277328"/>
                </a:cubicBezTo>
                <a:cubicBezTo>
                  <a:pt x="275106" y="3588780"/>
                  <a:pt x="578456" y="3549680"/>
                  <a:pt x="776645" y="3568556"/>
                </a:cubicBezTo>
                <a:cubicBezTo>
                  <a:pt x="974834" y="3587432"/>
                  <a:pt x="1264702" y="3927197"/>
                  <a:pt x="1334810" y="3390583"/>
                </a:cubicBezTo>
                <a:cubicBezTo>
                  <a:pt x="1404918" y="2853969"/>
                  <a:pt x="1336158" y="893578"/>
                  <a:pt x="1197291" y="348875"/>
                </a:cubicBezTo>
                <a:cubicBezTo>
                  <a:pt x="1058424" y="-195828"/>
                  <a:pt x="675528" y="38772"/>
                  <a:pt x="501607" y="122365"/>
                </a:cubicBezTo>
                <a:cubicBezTo>
                  <a:pt x="327686" y="205958"/>
                  <a:pt x="237355" y="582127"/>
                  <a:pt x="153765" y="850434"/>
                </a:cubicBezTo>
                <a:cubicBezTo>
                  <a:pt x="70175" y="1118741"/>
                  <a:pt x="1416" y="1295365"/>
                  <a:pt x="68" y="1699847"/>
                </a:cubicBezTo>
                <a:close/>
              </a:path>
            </a:pathLst>
          </a:custGeom>
          <a:noFill/>
          <a:ln>
            <a:solidFill>
              <a:srgbClr val="008000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 rot="16200000">
            <a:off x="-1009645" y="3628022"/>
            <a:ext cx="26254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8000"/>
                </a:solidFill>
              </a:rPr>
              <a:t>Scope of Functional Allocation Pattern</a:t>
            </a:r>
            <a:endParaRPr lang="en-US" sz="1200" b="1" dirty="0">
              <a:solidFill>
                <a:srgbClr val="008000"/>
              </a:solidFill>
            </a:endParaRPr>
          </a:p>
        </p:txBody>
      </p:sp>
      <p:sp>
        <p:nvSpPr>
          <p:cNvPr id="68" name="Freeform 67"/>
          <p:cNvSpPr/>
          <p:nvPr/>
        </p:nvSpPr>
        <p:spPr>
          <a:xfrm>
            <a:off x="7473982" y="1852408"/>
            <a:ext cx="1362580" cy="3691917"/>
          </a:xfrm>
          <a:custGeom>
            <a:avLst/>
            <a:gdLst>
              <a:gd name="connsiteX0" fmla="*/ 68 w 1362580"/>
              <a:gd name="connsiteY0" fmla="*/ 1699847 h 3691917"/>
              <a:gd name="connsiteX1" fmla="*/ 145676 w 1362580"/>
              <a:gd name="connsiteY1" fmla="*/ 3277328 h 3691917"/>
              <a:gd name="connsiteX2" fmla="*/ 776645 w 1362580"/>
              <a:gd name="connsiteY2" fmla="*/ 3568556 h 3691917"/>
              <a:gd name="connsiteX3" fmla="*/ 1334810 w 1362580"/>
              <a:gd name="connsiteY3" fmla="*/ 3390583 h 3691917"/>
              <a:gd name="connsiteX4" fmla="*/ 1197291 w 1362580"/>
              <a:gd name="connsiteY4" fmla="*/ 348875 h 3691917"/>
              <a:gd name="connsiteX5" fmla="*/ 501607 w 1362580"/>
              <a:gd name="connsiteY5" fmla="*/ 122365 h 3691917"/>
              <a:gd name="connsiteX6" fmla="*/ 153765 w 1362580"/>
              <a:gd name="connsiteY6" fmla="*/ 850434 h 3691917"/>
              <a:gd name="connsiteX7" fmla="*/ 68 w 1362580"/>
              <a:gd name="connsiteY7" fmla="*/ 1699847 h 3691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2580" h="3691917">
                <a:moveTo>
                  <a:pt x="68" y="1699847"/>
                </a:moveTo>
                <a:cubicBezTo>
                  <a:pt x="-1280" y="2104329"/>
                  <a:pt x="16246" y="2965876"/>
                  <a:pt x="145676" y="3277328"/>
                </a:cubicBezTo>
                <a:cubicBezTo>
                  <a:pt x="275106" y="3588780"/>
                  <a:pt x="578456" y="3549680"/>
                  <a:pt x="776645" y="3568556"/>
                </a:cubicBezTo>
                <a:cubicBezTo>
                  <a:pt x="974834" y="3587432"/>
                  <a:pt x="1264702" y="3927197"/>
                  <a:pt x="1334810" y="3390583"/>
                </a:cubicBezTo>
                <a:cubicBezTo>
                  <a:pt x="1404918" y="2853969"/>
                  <a:pt x="1336158" y="893578"/>
                  <a:pt x="1197291" y="348875"/>
                </a:cubicBezTo>
                <a:cubicBezTo>
                  <a:pt x="1058424" y="-195828"/>
                  <a:pt x="675528" y="38772"/>
                  <a:pt x="501607" y="122365"/>
                </a:cubicBezTo>
                <a:cubicBezTo>
                  <a:pt x="327686" y="205958"/>
                  <a:pt x="237355" y="582127"/>
                  <a:pt x="153765" y="850434"/>
                </a:cubicBezTo>
                <a:cubicBezTo>
                  <a:pt x="70175" y="1118741"/>
                  <a:pt x="1416" y="1295365"/>
                  <a:pt x="68" y="1699847"/>
                </a:cubicBezTo>
                <a:close/>
              </a:path>
            </a:pathLst>
          </a:custGeom>
          <a:noFill/>
          <a:ln>
            <a:solidFill>
              <a:srgbClr val="008000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4D5-8B56-3840-8B5E-639B43549A12}" type="datetime1">
              <a:rPr lang="en-US" smtClean="0"/>
              <a:t>8/31/15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14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3"/>
          <p:cNvSpPr>
            <a:spLocks noGrp="1"/>
          </p:cNvSpPr>
          <p:nvPr>
            <p:ph type="title"/>
          </p:nvPr>
        </p:nvSpPr>
        <p:spPr>
          <a:xfrm>
            <a:off x="457200" y="107950"/>
            <a:ext cx="8229600" cy="94615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Calibri" charset="0"/>
                <a:ea typeface="ＭＳ Ｐゴシック" charset="0"/>
                <a:cs typeface="ＭＳ Ｐゴシック" charset="0"/>
              </a:rPr>
              <a:t>The value of entailments</a:t>
            </a:r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590925" y="2216150"/>
            <a:ext cx="1422400" cy="409575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400">
                <a:cs typeface="Arial" charset="0"/>
              </a:rPr>
              <a:t>«Function»</a:t>
            </a:r>
          </a:p>
        </p:txBody>
      </p:sp>
      <p:sp>
        <p:nvSpPr>
          <p:cNvPr id="20488" name="Rectangle 42"/>
          <p:cNvSpPr>
            <a:spLocks noChangeArrowheads="1"/>
          </p:cNvSpPr>
          <p:nvPr/>
        </p:nvSpPr>
        <p:spPr bwMode="auto">
          <a:xfrm>
            <a:off x="5673725" y="2143125"/>
            <a:ext cx="9636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>
                <a:cs typeface="Arial" charset="0"/>
              </a:rPr>
              <a:t>«performs»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7197725" y="2214563"/>
            <a:ext cx="1422400" cy="409575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400">
                <a:cs typeface="Arial" charset="0"/>
              </a:rPr>
              <a:t>«Component»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393700" y="2214563"/>
            <a:ext cx="1346200" cy="409575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400">
                <a:cs typeface="Arial" charset="0"/>
              </a:rPr>
              <a:t>«Requirement»</a:t>
            </a:r>
          </a:p>
        </p:txBody>
      </p:sp>
      <p:cxnSp>
        <p:nvCxnSpPr>
          <p:cNvPr id="34" name="Straight Connector 33"/>
          <p:cNvCxnSpPr>
            <a:stCxn id="33" idx="3"/>
            <a:endCxn id="5" idx="1"/>
          </p:cNvCxnSpPr>
          <p:nvPr/>
        </p:nvCxnSpPr>
        <p:spPr>
          <a:xfrm>
            <a:off x="1739900" y="2419350"/>
            <a:ext cx="1851025" cy="1588"/>
          </a:xfrm>
          <a:prstGeom prst="line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00" name="Rectangle 34"/>
          <p:cNvSpPr>
            <a:spLocks noChangeArrowheads="1"/>
          </p:cNvSpPr>
          <p:nvPr/>
        </p:nvSpPr>
        <p:spPr bwMode="auto">
          <a:xfrm>
            <a:off x="2106613" y="2143125"/>
            <a:ext cx="9540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>
                <a:cs typeface="Arial" charset="0"/>
              </a:rPr>
              <a:t>«specifies»</a:t>
            </a:r>
          </a:p>
        </p:txBody>
      </p:sp>
      <p:cxnSp>
        <p:nvCxnSpPr>
          <p:cNvPr id="54" name="Straight Connector 53"/>
          <p:cNvCxnSpPr>
            <a:stCxn id="32" idx="1"/>
            <a:endCxn id="5" idx="3"/>
          </p:cNvCxnSpPr>
          <p:nvPr/>
        </p:nvCxnSpPr>
        <p:spPr>
          <a:xfrm rot="10800000" flipV="1">
            <a:off x="5013325" y="2419350"/>
            <a:ext cx="2184400" cy="1588"/>
          </a:xfrm>
          <a:prstGeom prst="line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Folded Corner 75"/>
          <p:cNvSpPr/>
          <p:nvPr/>
        </p:nvSpPr>
        <p:spPr>
          <a:xfrm>
            <a:off x="2828111" y="3304992"/>
            <a:ext cx="3324225" cy="950913"/>
          </a:xfrm>
          <a:prstGeom prst="foldedCorner">
            <a:avLst>
              <a:gd name="adj" fmla="val 22644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Note: The “binds” relationship is deduced by a tool, not entered by modelers, and can then be used in audits.</a:t>
            </a:r>
          </a:p>
        </p:txBody>
      </p:sp>
      <p:sp>
        <p:nvSpPr>
          <p:cNvPr id="20515" name="Rectangle 79"/>
          <p:cNvSpPr>
            <a:spLocks noChangeArrowheads="1"/>
          </p:cNvSpPr>
          <p:nvPr/>
        </p:nvSpPr>
        <p:spPr bwMode="auto">
          <a:xfrm>
            <a:off x="4021138" y="2597150"/>
            <a:ext cx="7239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>
                <a:solidFill>
                  <a:srgbClr val="3366FF"/>
                </a:solidFill>
                <a:cs typeface="Arial" charset="0"/>
              </a:rPr>
              <a:t>«binds»</a:t>
            </a:r>
          </a:p>
        </p:txBody>
      </p:sp>
      <p:sp>
        <p:nvSpPr>
          <p:cNvPr id="81" name="Freeform 80"/>
          <p:cNvSpPr/>
          <p:nvPr/>
        </p:nvSpPr>
        <p:spPr>
          <a:xfrm>
            <a:off x="1735138" y="2554288"/>
            <a:ext cx="5462587" cy="284162"/>
          </a:xfrm>
          <a:custGeom>
            <a:avLst/>
            <a:gdLst>
              <a:gd name="connsiteX0" fmla="*/ 0 w 5462715"/>
              <a:gd name="connsiteY0" fmla="*/ 20159 h 285592"/>
              <a:gd name="connsiteX1" fmla="*/ 2670885 w 5462715"/>
              <a:gd name="connsiteY1" fmla="*/ 282232 h 285592"/>
              <a:gd name="connsiteX2" fmla="*/ 5462715 w 5462715"/>
              <a:gd name="connsiteY2" fmla="*/ 0 h 285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62715" h="285592">
                <a:moveTo>
                  <a:pt x="0" y="20159"/>
                </a:moveTo>
                <a:cubicBezTo>
                  <a:pt x="880216" y="152875"/>
                  <a:pt x="1760433" y="285592"/>
                  <a:pt x="2670885" y="282232"/>
                </a:cubicBezTo>
                <a:cubicBezTo>
                  <a:pt x="3581337" y="278872"/>
                  <a:pt x="5462715" y="0"/>
                  <a:pt x="5462715" y="0"/>
                </a:cubicBezTo>
              </a:path>
            </a:pathLst>
          </a:cu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2596840" y="4845197"/>
            <a:ext cx="3914775" cy="1639887"/>
          </a:xfrm>
          <a:prstGeom prst="rect">
            <a:avLst/>
          </a:prstGeom>
          <a:blipFill rotWithShape="1">
            <a:blip r:embed="rId2"/>
            <a:tile tx="0" ty="0" sx="100000" sy="100000" flip="none" algn="tl"/>
          </a:blipFill>
          <a:ln>
            <a:solidFill>
              <a:srgbClr val="000000"/>
            </a:solidFill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/>
          <a:lstStyle/>
          <a:p>
            <a:pPr marL="169863" indent="-169863">
              <a:spcBef>
                <a:spcPts val="1200"/>
              </a:spcBef>
              <a:defRPr/>
            </a:pPr>
            <a:r>
              <a:rPr lang="en-US" b="1" dirty="0" smtClean="0">
                <a:cs typeface="Arial" charset="0"/>
              </a:rPr>
              <a:t>Audit Rule</a:t>
            </a:r>
            <a:endParaRPr lang="en-US" b="1" dirty="0">
              <a:cs typeface="Arial" charset="0"/>
            </a:endParaRPr>
          </a:p>
          <a:p>
            <a:pPr marL="169863" indent="-169863"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dirty="0">
                <a:cs typeface="Arial" charset="0"/>
              </a:rPr>
              <a:t>Every component must be bound by at least one requirement. (Otherwise, </a:t>
            </a:r>
            <a:r>
              <a:rPr lang="en-US" dirty="0" smtClean="0">
                <a:cs typeface="Arial" charset="0"/>
              </a:rPr>
              <a:t>there is no justification for </a:t>
            </a:r>
            <a:r>
              <a:rPr lang="en-US" smtClean="0">
                <a:cs typeface="Arial" charset="0"/>
              </a:rPr>
              <a:t>the component.</a:t>
            </a:r>
            <a:r>
              <a:rPr lang="en-US" dirty="0">
                <a:cs typeface="Arial" charset="0"/>
              </a:rPr>
              <a:t>)</a:t>
            </a:r>
          </a:p>
        </p:txBody>
      </p:sp>
      <p:sp>
        <p:nvSpPr>
          <p:cNvPr id="20520" name="Slide Number Placeholder 40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933F285-503E-714F-B2C2-D7F8FD34FF2A}" type="slidenum">
              <a:rPr lang="en-US" sz="1200">
                <a:solidFill>
                  <a:srgbClr val="898989"/>
                </a:solidFill>
                <a:latin typeface="Calibri" charset="0"/>
              </a:rPr>
              <a:pPr eaLnBrk="1" hangingPunct="1"/>
              <a:t>12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5D5FD-5D91-9345-8B5F-FFFA86C7E0B8}" type="datetime1">
              <a:rPr lang="en-US" smtClean="0"/>
              <a:t>8/31/15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54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722"/>
            <a:ext cx="8229600" cy="7396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9250"/>
            <a:ext cx="8229600" cy="548392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dirty="0"/>
              <a:t>The </a:t>
            </a:r>
            <a:r>
              <a:rPr lang="en-US" sz="2400" b="1" dirty="0"/>
              <a:t>Integrated Model-Centric </a:t>
            </a:r>
            <a:r>
              <a:rPr lang="en-US" sz="2400" b="1" dirty="0" smtClean="0"/>
              <a:t>Engineering </a:t>
            </a:r>
            <a:r>
              <a:rPr lang="en-US" sz="2400" dirty="0" smtClean="0"/>
              <a:t>(IMCE) initiative at NASA/JPL seeks </a:t>
            </a:r>
            <a:r>
              <a:rPr lang="en-US" sz="2400" dirty="0"/>
              <a:t>to apply a model based engineering style to the </a:t>
            </a:r>
            <a:r>
              <a:rPr lang="en-US" sz="2400" dirty="0" smtClean="0"/>
              <a:t>development, integration and analysis of </a:t>
            </a:r>
            <a:r>
              <a:rPr lang="en-US" sz="2400" dirty="0"/>
              <a:t>models at various level of detail across the full system life </a:t>
            </a:r>
            <a:r>
              <a:rPr lang="en-US" sz="2400" dirty="0" smtClean="0"/>
              <a:t>cycle</a:t>
            </a:r>
          </a:p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dirty="0" smtClean="0"/>
              <a:t>One thrust of IMCE is to develop ontologies for systems engineering and deploy them as SysML profiles</a:t>
            </a:r>
          </a:p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dirty="0"/>
              <a:t>The following slides show </a:t>
            </a:r>
            <a:r>
              <a:rPr lang="en-US" sz="2400" i="1" dirty="0"/>
              <a:t>some</a:t>
            </a:r>
            <a:r>
              <a:rPr lang="en-US" sz="2400" dirty="0"/>
              <a:t> of the concepts and relationships in the ontologies, and how that leads naturally to modeling </a:t>
            </a:r>
            <a:r>
              <a:rPr lang="en-US" sz="2400" dirty="0" smtClean="0"/>
              <a:t>patterns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dirty="0" smtClean="0"/>
              <a:t>The use of well-defined vocabularies (ontologies) and uniform modeling patterns enables development of project-independent checks for consistency, completeness, correctness, etc.</a:t>
            </a:r>
          </a:p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dirty="0" smtClean="0"/>
              <a:t>Most of the technical content shown here is due to the work of J. Steven Jenkins</a:t>
            </a:r>
          </a:p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dirty="0" smtClean="0"/>
              <a:t>Some of these diagrams may be out of date with respect to the ontologies</a:t>
            </a:r>
          </a:p>
          <a:p>
            <a:pPr>
              <a:lnSpc>
                <a:spcPct val="90000"/>
              </a:lnSpc>
              <a:spcBef>
                <a:spcPts val="1776"/>
              </a:spcBef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2FDE4-B4EC-2A4C-8233-859126108A12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29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85800" y="30840"/>
            <a:ext cx="8136438" cy="68359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IMCE Technology: Ontologies for SE</a:t>
            </a:r>
            <a:endParaRPr lang="en-US" sz="3600" dirty="0"/>
          </a:p>
        </p:txBody>
      </p:sp>
      <p:grpSp>
        <p:nvGrpSpPr>
          <p:cNvPr id="10" name="Group 9"/>
          <p:cNvGrpSpPr/>
          <p:nvPr/>
        </p:nvGrpSpPr>
        <p:grpSpPr>
          <a:xfrm>
            <a:off x="634964" y="1501880"/>
            <a:ext cx="7911867" cy="4858433"/>
            <a:chOff x="419819" y="1060130"/>
            <a:chExt cx="8518247" cy="5569270"/>
          </a:xfrm>
        </p:grpSpPr>
        <p:sp>
          <p:nvSpPr>
            <p:cNvPr id="11" name="Rectangle 10"/>
            <p:cNvSpPr/>
            <p:nvPr/>
          </p:nvSpPr>
          <p:spPr>
            <a:xfrm>
              <a:off x="419819" y="1066800"/>
              <a:ext cx="4932766" cy="125287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400" b="1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Foundation Ontologies</a:t>
              </a:r>
            </a:p>
            <a:p>
              <a:pPr algn="ctr">
                <a:spcBef>
                  <a:spcPts val="600"/>
                </a:spcBef>
              </a:pP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Base, Mission, Project, Physics,</a:t>
              </a:r>
            </a:p>
            <a:p>
              <a:pPr algn="ctr">
                <a:spcBef>
                  <a:spcPts val="0"/>
                </a:spcBef>
              </a:pP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Quantities-Units-Dimensions-Values, </a:t>
              </a:r>
              <a:b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</a:b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Analysis, Artifact, Architecture description</a:t>
              </a:r>
            </a:p>
            <a:p>
              <a:pPr algn="ctr">
                <a:spcBef>
                  <a:spcPts val="600"/>
                </a:spcBef>
              </a:pPr>
              <a:endParaRPr sz="2000" b="0" i="0" dirty="0">
                <a:latin typeface="Verdana"/>
                <a:cs typeface="Verdana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43286" y="2940112"/>
              <a:ext cx="2316183" cy="188932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400" b="1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Discipline Ontologies</a:t>
              </a:r>
            </a:p>
            <a:p>
              <a:pPr marL="115888" indent="-115888">
                <a:spcBef>
                  <a:spcPts val="600"/>
                </a:spcBef>
                <a:buFont typeface="Arial"/>
                <a:buChar char="•"/>
              </a:pP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Mechanical</a:t>
              </a:r>
            </a:p>
            <a:p>
              <a:pPr marL="115888" indent="-115888">
                <a:buFont typeface="Arial"/>
                <a:buChar char="•"/>
              </a:pP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Electrical</a:t>
              </a:r>
            </a:p>
            <a:p>
              <a:pPr marL="115888" indent="-115888">
                <a:buFont typeface="Arial"/>
                <a:buChar char="•"/>
              </a:pP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Thermal</a:t>
              </a:r>
            </a:p>
            <a:p>
              <a:pPr marL="115888" indent="-115888">
                <a:buFont typeface="Arial"/>
                <a:buChar char="•"/>
              </a:pP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Propulsion</a:t>
              </a:r>
            </a:p>
            <a:p>
              <a:pPr marL="115888" indent="-115888">
                <a:buFont typeface="Arial"/>
                <a:buChar char="•"/>
              </a:pP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ACS, </a:t>
              </a:r>
              <a:r>
                <a:rPr lang="en-US" sz="1400" b="0" i="0" dirty="0" err="1" smtClean="0">
                  <a:solidFill>
                    <a:schemeClr val="tx1"/>
                  </a:solidFill>
                  <a:latin typeface="Verdana"/>
                  <a:cs typeface="Verdana"/>
                </a:rPr>
                <a:t>Nav</a:t>
              </a: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, …</a:t>
              </a:r>
              <a:endParaRPr lang="en-US" sz="1400" b="0" i="0" dirty="0">
                <a:solidFill>
                  <a:schemeClr val="tx1"/>
                </a:solidFill>
                <a:latin typeface="Verdana"/>
                <a:cs typeface="Verdana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57199" y="5565683"/>
              <a:ext cx="4895385" cy="923671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400" b="1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Application Ontologies</a:t>
              </a:r>
            </a:p>
            <a:p>
              <a:pPr algn="ctr">
                <a:spcBef>
                  <a:spcPts val="600"/>
                </a:spcBef>
              </a:pPr>
              <a:r>
                <a:rPr lang="en-US" sz="14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Star Tracker, Sun Sensor, Reaction Wheel, Thruster, Antenna, …</a:t>
              </a:r>
            </a:p>
            <a:p>
              <a:pPr algn="ctr">
                <a:spcBef>
                  <a:spcPts val="600"/>
                </a:spcBef>
              </a:pPr>
              <a:endParaRPr sz="2000" b="0" i="0" dirty="0">
                <a:latin typeface="Verdana"/>
                <a:cs typeface="Verdana"/>
              </a:endParaRPr>
            </a:p>
          </p:txBody>
        </p:sp>
        <p:cxnSp>
          <p:nvCxnSpPr>
            <p:cNvPr id="14" name="Straight Arrow Connector 13"/>
            <p:cNvCxnSpPr>
              <a:stCxn id="12" idx="0"/>
            </p:cNvCxnSpPr>
            <p:nvPr/>
          </p:nvCxnSpPr>
          <p:spPr>
            <a:xfrm rot="5400000" flipH="1" flipV="1">
              <a:off x="3889930" y="2621782"/>
              <a:ext cx="629778" cy="6883"/>
            </a:xfrm>
            <a:prstGeom prst="straightConnector1">
              <a:avLst/>
            </a:prstGeom>
            <a:ln w="12700" cap="flat" cmpd="sng" algn="ctr">
              <a:solidFill>
                <a:srgbClr val="008B69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233917" y="2459640"/>
              <a:ext cx="752839" cy="352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0" i="0" dirty="0" smtClean="0">
                  <a:latin typeface="Verdana"/>
                  <a:cs typeface="Verdana"/>
                </a:rPr>
                <a:t>uses</a:t>
              </a:r>
              <a:endParaRPr lang="en-US" sz="1400" b="0" i="0" dirty="0">
                <a:latin typeface="Verdana"/>
                <a:cs typeface="Verdana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27775" y="5029199"/>
              <a:ext cx="858981" cy="352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0" i="0" dirty="0" smtClean="0">
                  <a:latin typeface="Verdana"/>
                  <a:cs typeface="Verdana"/>
                </a:rPr>
                <a:t>uses</a:t>
              </a:r>
              <a:endParaRPr lang="en-US" sz="1400" b="0" i="0" dirty="0">
                <a:latin typeface="Verdana"/>
                <a:cs typeface="Verdan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346355" y="3810000"/>
              <a:ext cx="768997" cy="352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0" i="0" dirty="0" smtClean="0">
                  <a:latin typeface="Verdana"/>
                  <a:cs typeface="Verdana"/>
                </a:rPr>
                <a:t>uses</a:t>
              </a:r>
              <a:endParaRPr lang="en-US" sz="1400" b="0" i="0" dirty="0">
                <a:latin typeface="Verdana"/>
                <a:cs typeface="Verdana"/>
              </a:endParaRPr>
            </a:p>
          </p:txBody>
        </p:sp>
        <p:sp>
          <p:nvSpPr>
            <p:cNvPr id="18" name="Rounded Rectangular Callout 17"/>
            <p:cNvSpPr/>
            <p:nvPr/>
          </p:nvSpPr>
          <p:spPr>
            <a:xfrm>
              <a:off x="6314870" y="1060130"/>
              <a:ext cx="2371930" cy="1073470"/>
            </a:xfrm>
            <a:prstGeom prst="wedgeRoundRectCallout">
              <a:avLst>
                <a:gd name="adj1" fmla="val -85585"/>
                <a:gd name="adj2" fmla="val -17597"/>
                <a:gd name="adj3" fmla="val 16667"/>
              </a:avLst>
            </a:prstGeom>
            <a:solidFill>
              <a:srgbClr val="820084"/>
            </a:solidFill>
            <a:ln>
              <a:solidFill>
                <a:srgbClr val="0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0" i="0" dirty="0" smtClean="0">
                  <a:latin typeface="Verdana"/>
                  <a:cs typeface="Verdana"/>
                </a:rPr>
                <a:t>Fundamental terms use in all projects, disciplines, and applications</a:t>
              </a:r>
              <a:endParaRPr lang="en-US" sz="1400" b="0" i="0" dirty="0">
                <a:latin typeface="Verdana"/>
                <a:cs typeface="Verdana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-276647" y="3942680"/>
              <a:ext cx="3246007" cy="1588"/>
            </a:xfrm>
            <a:prstGeom prst="straightConnector1">
              <a:avLst/>
            </a:prstGeom>
            <a:ln w="12700" cap="flat" cmpd="sng" algn="ctr">
              <a:solidFill>
                <a:srgbClr val="008B69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unded Rectangular Callout 19"/>
            <p:cNvSpPr/>
            <p:nvPr/>
          </p:nvSpPr>
          <p:spPr>
            <a:xfrm>
              <a:off x="6379015" y="2940112"/>
              <a:ext cx="2537266" cy="1098487"/>
            </a:xfrm>
            <a:prstGeom prst="wedgeRoundRectCallout">
              <a:avLst>
                <a:gd name="adj1" fmla="val -85585"/>
                <a:gd name="adj2" fmla="val -17597"/>
                <a:gd name="adj3" fmla="val 16667"/>
              </a:avLst>
            </a:prstGeom>
            <a:solidFill>
              <a:srgbClr val="0000FF"/>
            </a:solidFill>
            <a:ln>
              <a:solidFill>
                <a:srgbClr val="0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0" i="0" dirty="0" smtClean="0">
                  <a:latin typeface="Verdana"/>
                  <a:cs typeface="Verdana"/>
                </a:rPr>
                <a:t>Discipline-specific terms specified and owned by appropriate organizations.</a:t>
              </a:r>
            </a:p>
          </p:txBody>
        </p:sp>
        <p:sp>
          <p:nvSpPr>
            <p:cNvPr id="21" name="Rounded Rectangular Callout 20"/>
            <p:cNvSpPr/>
            <p:nvPr/>
          </p:nvSpPr>
          <p:spPr>
            <a:xfrm>
              <a:off x="6400800" y="4953000"/>
              <a:ext cx="2537266" cy="955160"/>
            </a:xfrm>
            <a:prstGeom prst="wedgeRoundRectCallout">
              <a:avLst>
                <a:gd name="adj1" fmla="val -89502"/>
                <a:gd name="adj2" fmla="val 29807"/>
                <a:gd name="adj3" fmla="val 16667"/>
              </a:avLst>
            </a:prstGeom>
            <a:solidFill>
              <a:srgbClr val="008000"/>
            </a:solidFill>
            <a:ln>
              <a:solidFill>
                <a:srgbClr val="0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0" i="0" dirty="0" smtClean="0">
                  <a:latin typeface="Verdana"/>
                  <a:cs typeface="Verdana"/>
                </a:rPr>
                <a:t>Kinds of items that are modeled in a project</a:t>
              </a:r>
              <a:endParaRPr lang="en-US" sz="1400" b="0" i="0" dirty="0">
                <a:latin typeface="Verdana"/>
                <a:cs typeface="Verdana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3748286" y="5189204"/>
              <a:ext cx="739913" cy="6880"/>
            </a:xfrm>
            <a:prstGeom prst="straightConnector1">
              <a:avLst/>
            </a:prstGeom>
            <a:ln w="12700" cap="flat" cmpd="sng" algn="ctr">
              <a:solidFill>
                <a:srgbClr val="008B69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Line Callout 1 22"/>
            <p:cNvSpPr/>
            <p:nvPr/>
          </p:nvSpPr>
          <p:spPr>
            <a:xfrm>
              <a:off x="6400800" y="4191000"/>
              <a:ext cx="2057400" cy="533400"/>
            </a:xfrm>
            <a:prstGeom prst="borderCallout1">
              <a:avLst>
                <a:gd name="adj1" fmla="val 22891"/>
                <a:gd name="adj2" fmla="val -5649"/>
                <a:gd name="adj3" fmla="val -11723"/>
                <a:gd name="adj4" fmla="val -47995"/>
              </a:avLst>
            </a:prstGeom>
            <a:solidFill>
              <a:srgbClr val="FEFEC5"/>
            </a:solidFill>
            <a:ln>
              <a:solidFill>
                <a:srgbClr val="804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Focus is integration and interoperation</a:t>
              </a:r>
              <a:endParaRPr lang="en-US" sz="1200" b="0" i="0" dirty="0">
                <a:solidFill>
                  <a:schemeClr val="tx1"/>
                </a:solidFill>
                <a:latin typeface="Verdana"/>
                <a:cs typeface="Verdana"/>
              </a:endParaRPr>
            </a:p>
          </p:txBody>
        </p:sp>
        <p:sp>
          <p:nvSpPr>
            <p:cNvPr id="24" name="Line Callout 1 23"/>
            <p:cNvSpPr/>
            <p:nvPr/>
          </p:nvSpPr>
          <p:spPr>
            <a:xfrm>
              <a:off x="6477000" y="6248400"/>
              <a:ext cx="1752600" cy="381000"/>
            </a:xfrm>
            <a:prstGeom prst="borderCallout1">
              <a:avLst>
                <a:gd name="adj1" fmla="val 22891"/>
                <a:gd name="adj2" fmla="val -5649"/>
                <a:gd name="adj3" fmla="val -11723"/>
                <a:gd name="adj4" fmla="val -57447"/>
              </a:avLst>
            </a:prstGeom>
            <a:solidFill>
              <a:srgbClr val="FEFEC5"/>
            </a:solidFill>
            <a:ln>
              <a:solidFill>
                <a:srgbClr val="804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0" i="0" dirty="0" smtClean="0">
                  <a:solidFill>
                    <a:schemeClr val="tx1"/>
                  </a:solidFill>
                  <a:latin typeface="Verdana"/>
                  <a:cs typeface="Verdana"/>
                </a:rPr>
                <a:t>Focus is reuse</a:t>
              </a:r>
              <a:endParaRPr lang="en-US" sz="1200" b="0" i="0" dirty="0">
                <a:solidFill>
                  <a:schemeClr val="tx1"/>
                </a:solidFill>
                <a:latin typeface="Verdana"/>
                <a:cs typeface="Verdana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8CB-8EFE-1449-A07F-6E30331B9CCF}" type="datetime1">
              <a:rPr lang="en-US" smtClean="0"/>
              <a:t>8/31/15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5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66" y="135068"/>
            <a:ext cx="9021079" cy="7721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Partial contents of Foundation Ontologies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54" y="1228195"/>
            <a:ext cx="8641445" cy="525689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b="1" dirty="0" smtClean="0"/>
              <a:t>Mission Ontology: </a:t>
            </a:r>
            <a:br>
              <a:rPr lang="en-US" sz="2400" b="1" dirty="0" smtClean="0"/>
            </a:br>
            <a:r>
              <a:rPr lang="en-US" sz="2400" dirty="0" smtClean="0"/>
              <a:t>defines </a:t>
            </a:r>
            <a:r>
              <a:rPr lang="en-US" sz="2400" dirty="0"/>
              <a:t>concepts and properties for describing missions in terms of their objectives, their constituent components, the functions those components perform, and the requirements that specify them.</a:t>
            </a:r>
          </a:p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b="1" dirty="0" smtClean="0"/>
              <a:t>Project Ontology:</a:t>
            </a:r>
            <a:br>
              <a:rPr lang="en-US" sz="2400" b="1" dirty="0" smtClean="0"/>
            </a:br>
            <a:r>
              <a:rPr lang="en-US" sz="2400" dirty="0" smtClean="0"/>
              <a:t>defines </a:t>
            </a:r>
            <a:r>
              <a:rPr lang="en-US" sz="2400" dirty="0"/>
              <a:t>concepts and properties for describing a project in terms of its stakeholders, concerns, work breakdown, and deliverables. It provides a basis for specialization by domain experts</a:t>
            </a:r>
            <a:r>
              <a:rPr lang="en-US" sz="2400" dirty="0" smtClean="0"/>
              <a:t>.</a:t>
            </a:r>
          </a:p>
          <a:p>
            <a:pPr>
              <a:lnSpc>
                <a:spcPct val="90000"/>
              </a:lnSpc>
              <a:spcBef>
                <a:spcPts val="1776"/>
              </a:spcBef>
            </a:pPr>
            <a:r>
              <a:rPr lang="en-US" sz="2400" b="1" dirty="0" smtClean="0"/>
              <a:t>Analysis Ontology:</a:t>
            </a:r>
            <a:br>
              <a:rPr lang="en-US" sz="2400" b="1" dirty="0" smtClean="0"/>
            </a:br>
            <a:r>
              <a:rPr lang="en-US" sz="2400" dirty="0" smtClean="0"/>
              <a:t>defines </a:t>
            </a:r>
            <a:r>
              <a:rPr lang="en-US" sz="2400" dirty="0"/>
              <a:t>general concepts and properties for analyses (e.g., trade studies, driving requirements analysis, etc.). It provides a basis for specialization by domain experts.</a:t>
            </a:r>
          </a:p>
          <a:p>
            <a:pPr>
              <a:lnSpc>
                <a:spcPct val="90000"/>
              </a:lnSpc>
              <a:spcBef>
                <a:spcPts val="1776"/>
              </a:spcBef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1776"/>
              </a:spcBef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6D41-C1C9-B64C-AE2A-41BF1F8E4520}" type="datetime1">
              <a:rPr lang="en-US" smtClean="0"/>
              <a:t>8/31/15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6E937-A101-B34D-9C51-87AD483837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0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967" y="0"/>
            <a:ext cx="8391399" cy="70182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Partial Map of Foundation Ontology Concepts</a:t>
            </a:r>
            <a:endParaRPr lang="en-US" sz="3200" dirty="0"/>
          </a:p>
        </p:txBody>
      </p:sp>
      <p:sp>
        <p:nvSpPr>
          <p:cNvPr id="45" name="TextBox 44"/>
          <p:cNvSpPr txBox="1"/>
          <p:nvPr/>
        </p:nvSpPr>
        <p:spPr>
          <a:xfrm>
            <a:off x="6871367" y="4018239"/>
            <a:ext cx="82988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performs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78" name="Straight Arrow Connector 77"/>
          <p:cNvCxnSpPr>
            <a:stCxn id="8" idx="3"/>
            <a:endCxn id="76" idx="1"/>
          </p:cNvCxnSpPr>
          <p:nvPr/>
        </p:nvCxnSpPr>
        <p:spPr>
          <a:xfrm flipV="1">
            <a:off x="6676221" y="4070438"/>
            <a:ext cx="964583" cy="6944"/>
          </a:xfrm>
          <a:prstGeom prst="straightConnector1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A43EC7-B018-492A-98F6-32908B5B9E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4" name="Folded Corner 33"/>
          <p:cNvSpPr/>
          <p:nvPr/>
        </p:nvSpPr>
        <p:spPr>
          <a:xfrm>
            <a:off x="181820" y="5289549"/>
            <a:ext cx="4664500" cy="1432500"/>
          </a:xfrm>
          <a:prstGeom prst="foldedCorner">
            <a:avLst/>
          </a:prstGeom>
          <a:solidFill>
            <a:srgbClr val="FFF0B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Think in terms of triples: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“Requirement specifies Component”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“Component performs Function”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“</a:t>
            </a:r>
            <a:r>
              <a:rPr lang="en-US" dirty="0" err="1" smtClean="0">
                <a:solidFill>
                  <a:schemeClr val="tx1"/>
                </a:solidFill>
              </a:rPr>
              <a:t>WorkPackage</a:t>
            </a:r>
            <a:r>
              <a:rPr lang="en-US" dirty="0" smtClean="0">
                <a:solidFill>
                  <a:schemeClr val="tx1"/>
                </a:solidFill>
              </a:rPr>
              <a:t> supplies Component”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>
            <a:stCxn id="48" idx="3"/>
            <a:endCxn id="8" idx="1"/>
          </p:cNvCxnSpPr>
          <p:nvPr/>
        </p:nvCxnSpPr>
        <p:spPr bwMode="auto">
          <a:xfrm>
            <a:off x="4556955" y="3397626"/>
            <a:ext cx="857203" cy="679756"/>
          </a:xfrm>
          <a:prstGeom prst="lin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57" name="TextBox 59"/>
          <p:cNvSpPr txBox="1">
            <a:spLocks noChangeArrowheads="1"/>
          </p:cNvSpPr>
          <p:nvPr/>
        </p:nvSpPr>
        <p:spPr bwMode="auto">
          <a:xfrm rot="2316875">
            <a:off x="4638973" y="3498355"/>
            <a:ext cx="82147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specifies</a:t>
            </a:r>
            <a:endParaRPr lang="en-US" sz="1200" b="0" i="1" dirty="0"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15707" y="2172333"/>
            <a:ext cx="5539824" cy="3153663"/>
            <a:chOff x="3415707" y="2172333"/>
            <a:chExt cx="5539824" cy="3153663"/>
          </a:xfrm>
        </p:grpSpPr>
        <p:sp>
          <p:nvSpPr>
            <p:cNvPr id="4" name="Rectangle 3"/>
            <p:cNvSpPr/>
            <p:nvPr/>
          </p:nvSpPr>
          <p:spPr bwMode="auto">
            <a:xfrm>
              <a:off x="5489097" y="5017470"/>
              <a:ext cx="1106053" cy="308526"/>
            </a:xfrm>
            <a:prstGeom prst="rect">
              <a:avLst/>
            </a:prstGeom>
            <a:solidFill>
              <a:srgbClr val="FFFEC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Environment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5475564" y="2296959"/>
              <a:ext cx="1157287" cy="308526"/>
            </a:xfrm>
            <a:prstGeom prst="rect">
              <a:avLst/>
            </a:prstGeom>
            <a:solidFill>
              <a:srgbClr val="FFFEC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Mission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414158" y="3923119"/>
              <a:ext cx="1262063" cy="308526"/>
            </a:xfrm>
            <a:prstGeom prst="rect">
              <a:avLst/>
            </a:prstGeom>
            <a:solidFill>
              <a:srgbClr val="FFFEC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Component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7660240" y="3307392"/>
              <a:ext cx="993849" cy="308526"/>
            </a:xfrm>
            <a:prstGeom prst="rect">
              <a:avLst/>
            </a:prstGeom>
            <a:solidFill>
              <a:srgbClr val="FFFEC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Interface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6" name="Straight Connector 25"/>
            <p:cNvCxnSpPr>
              <a:stCxn id="11" idx="1"/>
              <a:endCxn id="8" idx="3"/>
            </p:cNvCxnSpPr>
            <p:nvPr/>
          </p:nvCxnSpPr>
          <p:spPr bwMode="auto">
            <a:xfrm flipH="1">
              <a:off x="6676221" y="3461655"/>
              <a:ext cx="984019" cy="615727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lg"/>
              <a:tailEnd type="none" w="med" len="med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43" name="TextBox 42"/>
            <p:cNvSpPr txBox="1"/>
            <p:nvPr/>
          </p:nvSpPr>
          <p:spPr>
            <a:xfrm rot="19806499">
              <a:off x="6677580" y="3525604"/>
              <a:ext cx="812980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presents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497847" y="4485349"/>
              <a:ext cx="795923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contains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205288" y="4476139"/>
              <a:ext cx="915697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influences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54" name="TextBox 59"/>
            <p:cNvSpPr txBox="1">
              <a:spLocks noChangeArrowheads="1"/>
            </p:cNvSpPr>
            <p:nvPr/>
          </p:nvSpPr>
          <p:spPr bwMode="auto">
            <a:xfrm>
              <a:off x="5390731" y="3043336"/>
              <a:ext cx="75316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deploys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640804" y="3916175"/>
              <a:ext cx="1019175" cy="308526"/>
            </a:xfrm>
            <a:prstGeom prst="rect">
              <a:avLst/>
            </a:prstGeom>
            <a:solidFill>
              <a:srgbClr val="FFFEC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Function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96" name="Straight Connector 95"/>
            <p:cNvCxnSpPr>
              <a:stCxn id="8" idx="0"/>
              <a:endCxn id="6" idx="2"/>
            </p:cNvCxnSpPr>
            <p:nvPr/>
          </p:nvCxnSpPr>
          <p:spPr bwMode="auto">
            <a:xfrm flipV="1">
              <a:off x="6045190" y="2605485"/>
              <a:ext cx="9018" cy="1317634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lg"/>
              <a:tailEnd type="none" w="med" len="med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cxnSp>
          <p:nvCxnSpPr>
            <p:cNvPr id="112" name="Straight Connector 111"/>
            <p:cNvCxnSpPr>
              <a:stCxn id="4" idx="0"/>
              <a:endCxn id="8" idx="2"/>
            </p:cNvCxnSpPr>
            <p:nvPr/>
          </p:nvCxnSpPr>
          <p:spPr bwMode="auto">
            <a:xfrm flipV="1">
              <a:off x="6042124" y="4231645"/>
              <a:ext cx="3066" cy="785825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39" name="Rectangle 38"/>
            <p:cNvSpPr/>
            <p:nvPr/>
          </p:nvSpPr>
          <p:spPr bwMode="auto">
            <a:xfrm>
              <a:off x="7673846" y="2296715"/>
              <a:ext cx="917135" cy="308526"/>
            </a:xfrm>
            <a:prstGeom prst="rect">
              <a:avLst/>
            </a:prstGeom>
            <a:solidFill>
              <a:srgbClr val="FEFEC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Objective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40" name="Straight Connector 39"/>
            <p:cNvCxnSpPr>
              <a:stCxn id="6" idx="3"/>
              <a:endCxn id="39" idx="1"/>
            </p:cNvCxnSpPr>
            <p:nvPr/>
          </p:nvCxnSpPr>
          <p:spPr bwMode="auto">
            <a:xfrm flipV="1">
              <a:off x="6632851" y="2450978"/>
              <a:ext cx="1040995" cy="244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47" name="TextBox 46"/>
            <p:cNvSpPr txBox="1"/>
            <p:nvPr/>
          </p:nvSpPr>
          <p:spPr>
            <a:xfrm>
              <a:off x="6787338" y="2172333"/>
              <a:ext cx="770225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pursues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415707" y="3243363"/>
              <a:ext cx="1141248" cy="308526"/>
            </a:xfrm>
            <a:prstGeom prst="rect">
              <a:avLst/>
            </a:prstGeom>
            <a:solidFill>
              <a:srgbClr val="FEFEC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Requirement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50" name="Straight Connector 49"/>
            <p:cNvCxnSpPr>
              <a:stCxn id="48" idx="3"/>
              <a:endCxn id="6" idx="1"/>
            </p:cNvCxnSpPr>
            <p:nvPr/>
          </p:nvCxnSpPr>
          <p:spPr bwMode="auto">
            <a:xfrm flipV="1">
              <a:off x="4556955" y="2451222"/>
              <a:ext cx="918609" cy="946404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56" name="TextBox 59"/>
            <p:cNvSpPr txBox="1">
              <a:spLocks noChangeArrowheads="1"/>
            </p:cNvSpPr>
            <p:nvPr/>
          </p:nvSpPr>
          <p:spPr bwMode="auto">
            <a:xfrm rot="18875620">
              <a:off x="4425550" y="2799981"/>
              <a:ext cx="82147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specifies</a:t>
              </a:r>
              <a:endParaRPr lang="en-US" sz="1200" b="0" i="1" dirty="0">
                <a:latin typeface="Arial" charset="0"/>
              </a:endParaRPr>
            </a:p>
          </p:txBody>
        </p:sp>
        <p:cxnSp>
          <p:nvCxnSpPr>
            <p:cNvPr id="35" name="Curved Connector 34"/>
            <p:cNvCxnSpPr>
              <a:stCxn id="8" idx="3"/>
              <a:endCxn id="8" idx="2"/>
            </p:cNvCxnSpPr>
            <p:nvPr/>
          </p:nvCxnSpPr>
          <p:spPr>
            <a:xfrm flipH="1">
              <a:off x="6045190" y="4077382"/>
              <a:ext cx="631031" cy="154263"/>
            </a:xfrm>
            <a:prstGeom prst="curvedConnector4">
              <a:avLst>
                <a:gd name="adj1" fmla="val -36226"/>
                <a:gd name="adj2" fmla="val 323515"/>
              </a:avLst>
            </a:prstGeom>
            <a:ln w="952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Curved Connector 119"/>
            <p:cNvCxnSpPr>
              <a:stCxn id="76" idx="3"/>
              <a:endCxn id="76" idx="2"/>
            </p:cNvCxnSpPr>
            <p:nvPr/>
          </p:nvCxnSpPr>
          <p:spPr>
            <a:xfrm flipH="1">
              <a:off x="8150392" y="4070438"/>
              <a:ext cx="509587" cy="154263"/>
            </a:xfrm>
            <a:prstGeom prst="curvedConnector4">
              <a:avLst>
                <a:gd name="adj1" fmla="val -44860"/>
                <a:gd name="adj2" fmla="val 248188"/>
              </a:avLst>
            </a:prstGeom>
            <a:ln w="952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8211004" y="4414764"/>
              <a:ext cx="744527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invokes</a:t>
              </a:r>
              <a:endParaRPr lang="en-US" sz="1200" b="0" i="1" dirty="0">
                <a:latin typeface="Arial" charset="0"/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7304652" y="4942834"/>
            <a:ext cx="1526469" cy="1779894"/>
            <a:chOff x="354195" y="4479090"/>
            <a:chExt cx="1526469" cy="1779894"/>
          </a:xfrm>
        </p:grpSpPr>
        <p:sp>
          <p:nvSpPr>
            <p:cNvPr id="118" name="TextBox 117"/>
            <p:cNvSpPr txBox="1"/>
            <p:nvPr/>
          </p:nvSpPr>
          <p:spPr>
            <a:xfrm>
              <a:off x="354195" y="4479090"/>
              <a:ext cx="1526469" cy="1779894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</p:spPr>
          <p:txBody>
            <a:bodyPr wrap="square">
              <a:prstTxWarp prst="textNoShape">
                <a:avLst/>
              </a:prstTxWarp>
              <a:noAutofit/>
            </a:bodyPr>
            <a:lstStyle/>
            <a:p>
              <a:r>
                <a:rPr lang="en-US" sz="1200" b="1" i="0" dirty="0" smtClean="0">
                  <a:latin typeface="Arial" charset="0"/>
                </a:rPr>
                <a:t>Legend</a:t>
              </a:r>
              <a:endParaRPr lang="en-US" sz="1200" b="1" i="0" dirty="0">
                <a:latin typeface="Arial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7115" y="5652104"/>
              <a:ext cx="941468" cy="261610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100" b="0" i="1" dirty="0" smtClean="0">
                  <a:latin typeface="Arial" charset="0"/>
                </a:rPr>
                <a:t>relationship</a:t>
              </a:r>
              <a:endParaRPr lang="en-US" sz="1100" b="0" i="1" dirty="0">
                <a:latin typeface="Arial" charset="0"/>
              </a:endParaRPr>
            </a:p>
          </p:txBody>
        </p:sp>
        <p:sp>
          <p:nvSpPr>
            <p:cNvPr id="119" name="Isosceles Triangle 118"/>
            <p:cNvSpPr/>
            <p:nvPr/>
          </p:nvSpPr>
          <p:spPr>
            <a:xfrm rot="16200000" flipV="1">
              <a:off x="1563453" y="6110160"/>
              <a:ext cx="117743" cy="92519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/>
            </a:p>
          </p:txBody>
        </p:sp>
        <p:cxnSp>
          <p:nvCxnSpPr>
            <p:cNvPr id="126" name="Straight Connector 125"/>
            <p:cNvCxnSpPr>
              <a:stCxn id="119" idx="3"/>
            </p:cNvCxnSpPr>
            <p:nvPr/>
          </p:nvCxnSpPr>
          <p:spPr bwMode="auto">
            <a:xfrm rot="10800000">
              <a:off x="506595" y="6156419"/>
              <a:ext cx="1069470" cy="1588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cxnSp>
          <p:nvCxnSpPr>
            <p:cNvPr id="134" name="Straight Connector 133"/>
            <p:cNvCxnSpPr/>
            <p:nvPr/>
          </p:nvCxnSpPr>
          <p:spPr bwMode="auto">
            <a:xfrm rot="10800000" flipV="1">
              <a:off x="506595" y="5900093"/>
              <a:ext cx="1143000" cy="1005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lg"/>
              <a:tailEnd type="none" w="med" len="med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69" name="TextBox 68"/>
            <p:cNvSpPr txBox="1"/>
            <p:nvPr/>
          </p:nvSpPr>
          <p:spPr>
            <a:xfrm>
              <a:off x="506595" y="5916840"/>
              <a:ext cx="757084" cy="261610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100" b="0" i="1" dirty="0" smtClean="0">
                  <a:latin typeface="Arial" charset="0"/>
                </a:rPr>
                <a:t>a kind of</a:t>
              </a:r>
              <a:endParaRPr lang="en-US" sz="1100" b="0" i="1" dirty="0">
                <a:latin typeface="Arial" charset="0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490069" y="4808720"/>
              <a:ext cx="1216099" cy="246880"/>
            </a:xfrm>
            <a:prstGeom prst="rect">
              <a:avLst/>
            </a:prstGeom>
            <a:solidFill>
              <a:srgbClr val="FFFEC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100" b="0" i="0" dirty="0" smtClean="0">
                  <a:latin typeface="Arial" charset="0"/>
                  <a:ea typeface="Arial" charset="0"/>
                  <a:cs typeface="Arial" charset="0"/>
                </a:rPr>
                <a:t>Mission ontology</a:t>
              </a:r>
              <a:endParaRPr lang="en-US" sz="11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>
              <a:off x="497057" y="5099569"/>
              <a:ext cx="1218806" cy="252069"/>
            </a:xfrm>
            <a:prstGeom prst="rect">
              <a:avLst/>
            </a:prstGeom>
            <a:solidFill>
              <a:srgbClr val="C5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100" b="0" i="0" dirty="0" smtClean="0">
                  <a:latin typeface="Arial" charset="0"/>
                  <a:ea typeface="Arial" charset="0"/>
                  <a:cs typeface="Arial" charset="0"/>
                </a:rPr>
                <a:t>Project ontology</a:t>
              </a:r>
              <a:endParaRPr lang="en-US" sz="11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>
              <a:off x="494352" y="5380723"/>
              <a:ext cx="1221513" cy="251135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100" b="0" i="0" dirty="0" smtClean="0">
                  <a:latin typeface="Arial" charset="0"/>
                  <a:ea typeface="Arial" charset="0"/>
                  <a:cs typeface="Arial" charset="0"/>
                </a:rPr>
                <a:t>Analysis ontology</a:t>
              </a:r>
              <a:endParaRPr lang="en-US" sz="11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8058133" y="570747"/>
            <a:ext cx="10858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FF"/>
                </a:solidFill>
              </a:rPr>
              <a:t>(animated)</a:t>
            </a:r>
            <a:endParaRPr lang="en-US" sz="1400" b="1" dirty="0">
              <a:solidFill>
                <a:srgbClr val="0000FF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688980" y="3119643"/>
            <a:ext cx="3800117" cy="2054797"/>
            <a:chOff x="1688980" y="3119643"/>
            <a:chExt cx="3800117" cy="2054797"/>
          </a:xfrm>
        </p:grpSpPr>
        <p:sp>
          <p:nvSpPr>
            <p:cNvPr id="13" name="Rectangle 12"/>
            <p:cNvSpPr/>
            <p:nvPr/>
          </p:nvSpPr>
          <p:spPr bwMode="auto">
            <a:xfrm>
              <a:off x="1688980" y="3247719"/>
              <a:ext cx="879475" cy="309583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Analysis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5" name="Straight Connector 14"/>
            <p:cNvCxnSpPr>
              <a:stCxn id="13" idx="3"/>
              <a:endCxn id="48" idx="1"/>
            </p:cNvCxnSpPr>
            <p:nvPr/>
          </p:nvCxnSpPr>
          <p:spPr bwMode="auto">
            <a:xfrm flipV="1">
              <a:off x="2568455" y="3397626"/>
              <a:ext cx="847252" cy="4885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70" name="TextBox 69"/>
            <p:cNvSpPr txBox="1"/>
            <p:nvPr/>
          </p:nvSpPr>
          <p:spPr>
            <a:xfrm>
              <a:off x="2580770" y="3119643"/>
              <a:ext cx="830112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analyzes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659469" y="4553911"/>
              <a:ext cx="1440615" cy="309583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Characterization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08" name="Straight Connector 107"/>
            <p:cNvCxnSpPr>
              <a:stCxn id="107" idx="3"/>
              <a:endCxn id="8" idx="1"/>
            </p:cNvCxnSpPr>
            <p:nvPr/>
          </p:nvCxnSpPr>
          <p:spPr bwMode="auto">
            <a:xfrm flipV="1">
              <a:off x="4100084" y="4077382"/>
              <a:ext cx="1314074" cy="631321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111" name="TextBox 110"/>
            <p:cNvSpPr txBox="1"/>
            <p:nvPr/>
          </p:nvSpPr>
          <p:spPr>
            <a:xfrm rot="20028175">
              <a:off x="4200915" y="4328481"/>
              <a:ext cx="1137889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characterizes</a:t>
              </a:r>
              <a:endParaRPr lang="en-US" sz="1200" b="0" i="1" dirty="0">
                <a:latin typeface="Arial" charset="0"/>
              </a:endParaRPr>
            </a:p>
          </p:txBody>
        </p:sp>
        <p:cxnSp>
          <p:nvCxnSpPr>
            <p:cNvPr id="81" name="Straight Connector 80"/>
            <p:cNvCxnSpPr>
              <a:stCxn id="107" idx="3"/>
              <a:endCxn id="4" idx="1"/>
            </p:cNvCxnSpPr>
            <p:nvPr/>
          </p:nvCxnSpPr>
          <p:spPr bwMode="auto">
            <a:xfrm>
              <a:off x="4100084" y="4708703"/>
              <a:ext cx="1389013" cy="463030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82" name="TextBox 81"/>
            <p:cNvSpPr txBox="1"/>
            <p:nvPr/>
          </p:nvSpPr>
          <p:spPr>
            <a:xfrm rot="1073281">
              <a:off x="4292355" y="4897441"/>
              <a:ext cx="1137889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characterizes</a:t>
              </a:r>
              <a:endParaRPr lang="en-US" sz="1200" b="0" i="1" dirty="0">
                <a:latin typeface="Arial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96310" y="1132509"/>
            <a:ext cx="8277357" cy="3082063"/>
            <a:chOff x="396310" y="1132509"/>
            <a:chExt cx="8277357" cy="3082063"/>
          </a:xfrm>
        </p:grpSpPr>
        <p:sp>
          <p:nvSpPr>
            <p:cNvPr id="10" name="Rectangle 9"/>
            <p:cNvSpPr/>
            <p:nvPr/>
          </p:nvSpPr>
          <p:spPr bwMode="auto">
            <a:xfrm>
              <a:off x="3537206" y="2302018"/>
              <a:ext cx="793333" cy="308526"/>
            </a:xfrm>
            <a:prstGeom prst="rect">
              <a:avLst/>
            </a:prstGeom>
            <a:solidFill>
              <a:srgbClr val="C5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Project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8" name="Straight Connector 17"/>
            <p:cNvCxnSpPr>
              <a:stCxn id="10" idx="3"/>
              <a:endCxn id="6" idx="1"/>
            </p:cNvCxnSpPr>
            <p:nvPr/>
          </p:nvCxnSpPr>
          <p:spPr bwMode="auto">
            <a:xfrm flipV="1">
              <a:off x="4330539" y="2451222"/>
              <a:ext cx="1145025" cy="5059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44" name="TextBox 43"/>
            <p:cNvSpPr txBox="1"/>
            <p:nvPr/>
          </p:nvSpPr>
          <p:spPr>
            <a:xfrm>
              <a:off x="4351130" y="2204315"/>
              <a:ext cx="787357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supplies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3506996" y="1790405"/>
              <a:ext cx="793333" cy="308526"/>
            </a:xfrm>
            <a:prstGeom prst="rect">
              <a:avLst/>
            </a:prstGeom>
            <a:solidFill>
              <a:srgbClr val="C5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Program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 rot="1453699">
              <a:off x="4413413" y="1931628"/>
              <a:ext cx="932754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authorizes</a:t>
              </a:r>
              <a:endParaRPr lang="en-US" sz="1200" b="0" i="1" dirty="0">
                <a:latin typeface="Arial" charset="0"/>
              </a:endParaRPr>
            </a:p>
          </p:txBody>
        </p:sp>
        <p:cxnSp>
          <p:nvCxnSpPr>
            <p:cNvPr id="73" name="Straight Connector 72"/>
            <p:cNvCxnSpPr>
              <a:stCxn id="71" idx="3"/>
              <a:endCxn id="6" idx="1"/>
            </p:cNvCxnSpPr>
            <p:nvPr/>
          </p:nvCxnSpPr>
          <p:spPr bwMode="auto">
            <a:xfrm>
              <a:off x="4300329" y="1944668"/>
              <a:ext cx="1175235" cy="506554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75" name="Rectangle 74"/>
            <p:cNvSpPr/>
            <p:nvPr/>
          </p:nvSpPr>
          <p:spPr bwMode="auto">
            <a:xfrm>
              <a:off x="5634611" y="1262193"/>
              <a:ext cx="917135" cy="308526"/>
            </a:xfrm>
            <a:prstGeom prst="rect">
              <a:avLst/>
            </a:prstGeom>
            <a:solidFill>
              <a:srgbClr val="C5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Concern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79905" y="1265190"/>
              <a:ext cx="1093762" cy="308526"/>
            </a:xfrm>
            <a:prstGeom prst="rect">
              <a:avLst/>
            </a:prstGeom>
            <a:solidFill>
              <a:srgbClr val="C5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Stakeholder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79" name="Straight Connector 78"/>
            <p:cNvCxnSpPr>
              <a:stCxn id="77" idx="1"/>
              <a:endCxn id="75" idx="3"/>
            </p:cNvCxnSpPr>
            <p:nvPr/>
          </p:nvCxnSpPr>
          <p:spPr bwMode="auto">
            <a:xfrm flipH="1" flipV="1">
              <a:off x="6551746" y="1416456"/>
              <a:ext cx="1028159" cy="2997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cxnSp>
          <p:nvCxnSpPr>
            <p:cNvPr id="80" name="Straight Connector 79"/>
            <p:cNvCxnSpPr>
              <a:stCxn id="77" idx="2"/>
              <a:endCxn id="39" idx="0"/>
            </p:cNvCxnSpPr>
            <p:nvPr/>
          </p:nvCxnSpPr>
          <p:spPr bwMode="auto">
            <a:xfrm>
              <a:off x="8126786" y="1573716"/>
              <a:ext cx="5628" cy="722999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84" name="TextBox 83"/>
            <p:cNvSpPr txBox="1"/>
            <p:nvPr/>
          </p:nvSpPr>
          <p:spPr>
            <a:xfrm>
              <a:off x="7248310" y="1776923"/>
              <a:ext cx="949811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represents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585491" y="1132509"/>
              <a:ext cx="949811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represents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1730696" y="2313316"/>
              <a:ext cx="793333" cy="308526"/>
            </a:xfrm>
            <a:prstGeom prst="rect">
              <a:avLst/>
            </a:prstGeom>
            <a:solidFill>
              <a:srgbClr val="C5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Product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89" name="Straight Connector 88"/>
            <p:cNvCxnSpPr>
              <a:stCxn id="10" idx="1"/>
              <a:endCxn id="86" idx="3"/>
            </p:cNvCxnSpPr>
            <p:nvPr/>
          </p:nvCxnSpPr>
          <p:spPr bwMode="auto">
            <a:xfrm flipH="1">
              <a:off x="2524029" y="2456281"/>
              <a:ext cx="1013177" cy="11298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95" name="TextBox 94"/>
            <p:cNvSpPr txBox="1"/>
            <p:nvPr/>
          </p:nvSpPr>
          <p:spPr>
            <a:xfrm>
              <a:off x="2562549" y="2200229"/>
              <a:ext cx="855810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produces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702995" y="3904989"/>
              <a:ext cx="1235053" cy="309583"/>
            </a:xfrm>
            <a:prstGeom prst="rect">
              <a:avLst/>
            </a:prstGeom>
            <a:solidFill>
              <a:srgbClr val="C5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err="1" smtClean="0">
                  <a:latin typeface="Arial" charset="0"/>
                  <a:ea typeface="Arial" charset="0"/>
                  <a:cs typeface="Arial" charset="0"/>
                </a:rPr>
                <a:t>WorkPackage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99" name="Straight Connector 98"/>
            <p:cNvCxnSpPr>
              <a:stCxn id="98" idx="3"/>
              <a:endCxn id="8" idx="1"/>
            </p:cNvCxnSpPr>
            <p:nvPr/>
          </p:nvCxnSpPr>
          <p:spPr bwMode="auto">
            <a:xfrm>
              <a:off x="2938048" y="4059781"/>
              <a:ext cx="2476110" cy="17601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sp>
          <p:nvSpPr>
            <p:cNvPr id="100" name="TextBox 99"/>
            <p:cNvSpPr txBox="1"/>
            <p:nvPr/>
          </p:nvSpPr>
          <p:spPr>
            <a:xfrm>
              <a:off x="3492077" y="3805162"/>
              <a:ext cx="787357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supplies</a:t>
              </a:r>
              <a:endParaRPr lang="en-US" sz="1200" b="0" i="1" dirty="0">
                <a:latin typeface="Arial" charset="0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1689214" y="1631946"/>
              <a:ext cx="793333" cy="308526"/>
            </a:xfrm>
            <a:prstGeom prst="rect">
              <a:avLst/>
            </a:prstGeom>
            <a:solidFill>
              <a:srgbClr val="C5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6972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i="0" dirty="0" smtClean="0">
                  <a:latin typeface="Arial" charset="0"/>
                  <a:ea typeface="Arial" charset="0"/>
                  <a:cs typeface="Arial" charset="0"/>
                </a:rPr>
                <a:t>Process</a:t>
              </a:r>
              <a:endParaRPr lang="en-US" sz="1400" b="0" i="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 rot="1990374">
              <a:off x="2618007" y="1858184"/>
              <a:ext cx="838678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executes</a:t>
              </a:r>
              <a:endParaRPr lang="en-US" sz="1200" b="0" i="1" dirty="0">
                <a:latin typeface="Arial" charset="0"/>
              </a:endParaRPr>
            </a:p>
          </p:txBody>
        </p:sp>
        <p:cxnSp>
          <p:nvCxnSpPr>
            <p:cNvPr id="105" name="Straight Connector 104"/>
            <p:cNvCxnSpPr>
              <a:stCxn id="10" idx="1"/>
              <a:endCxn id="103" idx="3"/>
            </p:cNvCxnSpPr>
            <p:nvPr/>
          </p:nvCxnSpPr>
          <p:spPr bwMode="auto">
            <a:xfrm flipH="1" flipV="1">
              <a:off x="2482547" y="1786209"/>
              <a:ext cx="1054659" cy="670072"/>
            </a:xfrm>
            <a:prstGeom prst="line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>
              <a:outerShdw blurRad="63500" dist="107763" dir="2700000" algn="ctr" rotWithShape="0">
                <a:schemeClr val="bg2">
                  <a:alpha val="50000"/>
                </a:schemeClr>
              </a:outerShdw>
            </a:effectLst>
          </p:spPr>
        </p:cxnSp>
        <p:cxnSp>
          <p:nvCxnSpPr>
            <p:cNvPr id="12" name="Curved Connector 11"/>
            <p:cNvCxnSpPr>
              <a:stCxn id="98" idx="1"/>
              <a:endCxn id="86" idx="1"/>
            </p:cNvCxnSpPr>
            <p:nvPr/>
          </p:nvCxnSpPr>
          <p:spPr>
            <a:xfrm rot="10800000" flipH="1">
              <a:off x="1702994" y="2467579"/>
              <a:ext cx="27701" cy="1592202"/>
            </a:xfrm>
            <a:prstGeom prst="curvedConnector3">
              <a:avLst>
                <a:gd name="adj1" fmla="val -1859348"/>
              </a:avLst>
            </a:prstGeom>
            <a:ln w="9525" cmpd="sng">
              <a:solidFill>
                <a:schemeClr val="tx1"/>
              </a:solidFill>
              <a:tailEnd type="triangle" w="med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96310" y="3067915"/>
              <a:ext cx="855810" cy="276999"/>
            </a:xfrm>
            <a:prstGeom prst="rect">
              <a:avLst/>
            </a:prstGeom>
            <a:noFill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b="0" i="1" dirty="0" smtClean="0">
                  <a:latin typeface="Arial" charset="0"/>
                </a:rPr>
                <a:t>produces</a:t>
              </a:r>
              <a:endParaRPr lang="en-US" sz="1200" b="0" i="1" dirty="0">
                <a:latin typeface="Arial" charset="0"/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7413-76AB-A143-B7B2-EE5193DE822B}" type="datetime1">
              <a:rPr lang="en-US" smtClean="0"/>
              <a:t>8/31/15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82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216"/>
            <a:ext cx="8229600" cy="797408"/>
          </a:xfrm>
        </p:spPr>
        <p:txBody>
          <a:bodyPr/>
          <a:lstStyle/>
          <a:p>
            <a:r>
              <a:rPr lang="en-US" dirty="0" smtClean="0"/>
              <a:t>Mission Ontology Scope (partial)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670" y="918659"/>
            <a:ext cx="8364469" cy="17833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Mission </a:t>
            </a:r>
            <a:r>
              <a:rPr lang="en-US" sz="2000" dirty="0"/>
              <a:t>Ontology defines concepts for describing missions in terms </a:t>
            </a:r>
            <a:r>
              <a:rPr lang="en-US" sz="2000" dirty="0" smtClean="0"/>
              <a:t>of:</a:t>
            </a:r>
          </a:p>
          <a:p>
            <a:pPr lvl="1"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O</a:t>
            </a:r>
            <a:r>
              <a:rPr lang="en-US" sz="1800" dirty="0" smtClean="0"/>
              <a:t>bjectives</a:t>
            </a:r>
            <a:r>
              <a:rPr lang="en-US" sz="1800" dirty="0"/>
              <a:t>, </a:t>
            </a:r>
            <a:endParaRPr lang="en-US" sz="1800" dirty="0" smtClean="0"/>
          </a:p>
          <a:p>
            <a:pPr lvl="1"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C</a:t>
            </a:r>
            <a:r>
              <a:rPr lang="en-US" sz="1800" dirty="0" smtClean="0"/>
              <a:t>onstituent </a:t>
            </a:r>
            <a:r>
              <a:rPr lang="en-US" sz="1800" dirty="0"/>
              <a:t>components, </a:t>
            </a:r>
            <a:endParaRPr lang="en-US" sz="1800" dirty="0" smtClean="0"/>
          </a:p>
          <a:p>
            <a:pPr lvl="1"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F</a:t>
            </a:r>
            <a:r>
              <a:rPr lang="en-US" sz="1800" dirty="0" smtClean="0"/>
              <a:t>unctions </a:t>
            </a:r>
            <a:r>
              <a:rPr lang="en-US" sz="1800" dirty="0"/>
              <a:t>those components </a:t>
            </a:r>
            <a:r>
              <a:rPr lang="en-US" sz="1800" dirty="0" smtClean="0"/>
              <a:t>perform</a:t>
            </a:r>
          </a:p>
          <a:p>
            <a:pPr lvl="1"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R</a:t>
            </a:r>
            <a:r>
              <a:rPr lang="en-US" sz="1800" dirty="0" smtClean="0"/>
              <a:t>equirements </a:t>
            </a:r>
            <a:r>
              <a:rPr lang="en-US" sz="1800" dirty="0"/>
              <a:t>that specify </a:t>
            </a:r>
            <a:r>
              <a:rPr lang="en-US" sz="1800" dirty="0" smtClean="0"/>
              <a:t>them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2872612" y="6151785"/>
            <a:ext cx="1106053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Environment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38759" y="2888354"/>
            <a:ext cx="1157287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Mission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023435" y="3898787"/>
            <a:ext cx="993849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Interface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5" name="Straight Connector 14"/>
          <p:cNvCxnSpPr>
            <a:stCxn id="13" idx="1"/>
            <a:endCxn id="11" idx="3"/>
          </p:cNvCxnSpPr>
          <p:nvPr/>
        </p:nvCxnSpPr>
        <p:spPr bwMode="auto">
          <a:xfrm flipH="1">
            <a:off x="4039416" y="4053050"/>
            <a:ext cx="984019" cy="615727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triangle" w="med" len="lg"/>
            <a:tailEnd type="none" w="med" len="med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16" name="TextBox 15"/>
          <p:cNvSpPr txBox="1"/>
          <p:nvPr/>
        </p:nvSpPr>
        <p:spPr>
          <a:xfrm rot="19806499">
            <a:off x="4195879" y="4020049"/>
            <a:ext cx="812980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presents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34562" y="4609634"/>
            <a:ext cx="82988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performs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31961" y="4960404"/>
            <a:ext cx="795923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contains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5400000">
            <a:off x="3053197" y="5503809"/>
            <a:ext cx="91569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influences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1" name="TextBox 59"/>
          <p:cNvSpPr txBox="1">
            <a:spLocks noChangeArrowheads="1"/>
          </p:cNvSpPr>
          <p:nvPr/>
        </p:nvSpPr>
        <p:spPr bwMode="auto">
          <a:xfrm>
            <a:off x="3422822" y="3305101"/>
            <a:ext cx="75316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deploys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03999" y="4507570"/>
            <a:ext cx="1019175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3" name="Straight Arrow Connector 22"/>
          <p:cNvCxnSpPr>
            <a:stCxn id="11" idx="3"/>
            <a:endCxn id="22" idx="1"/>
          </p:cNvCxnSpPr>
          <p:nvPr/>
        </p:nvCxnSpPr>
        <p:spPr>
          <a:xfrm flipV="1">
            <a:off x="4039416" y="4661833"/>
            <a:ext cx="964583" cy="6944"/>
          </a:xfrm>
          <a:prstGeom prst="straightConnector1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1" idx="0"/>
            <a:endCxn id="10" idx="2"/>
          </p:cNvCxnSpPr>
          <p:nvPr/>
        </p:nvCxnSpPr>
        <p:spPr bwMode="auto">
          <a:xfrm flipV="1">
            <a:off x="3408385" y="3196880"/>
            <a:ext cx="9018" cy="131763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triangle" w="med" len="lg"/>
            <a:tailEnd type="none" w="med" len="med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25" name="Straight Connector 24"/>
          <p:cNvCxnSpPr/>
          <p:nvPr/>
        </p:nvCxnSpPr>
        <p:spPr bwMode="auto">
          <a:xfrm flipV="1">
            <a:off x="3373570" y="4818419"/>
            <a:ext cx="0" cy="1337905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26" name="Rectangle 25"/>
          <p:cNvSpPr/>
          <p:nvPr/>
        </p:nvSpPr>
        <p:spPr bwMode="auto">
          <a:xfrm>
            <a:off x="5037041" y="2888110"/>
            <a:ext cx="917135" cy="308526"/>
          </a:xfrm>
          <a:prstGeom prst="rect">
            <a:avLst/>
          </a:prstGeom>
          <a:solidFill>
            <a:srgbClr val="FEFEC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7" name="Straight Connector 26"/>
          <p:cNvCxnSpPr>
            <a:stCxn id="10" idx="3"/>
            <a:endCxn id="26" idx="1"/>
          </p:cNvCxnSpPr>
          <p:nvPr/>
        </p:nvCxnSpPr>
        <p:spPr bwMode="auto">
          <a:xfrm flipV="1">
            <a:off x="3996046" y="3042373"/>
            <a:ext cx="1040995" cy="24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28" name="TextBox 27"/>
          <p:cNvSpPr txBox="1"/>
          <p:nvPr/>
        </p:nvSpPr>
        <p:spPr>
          <a:xfrm>
            <a:off x="4150533" y="2763728"/>
            <a:ext cx="770225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pursues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778902" y="3834758"/>
            <a:ext cx="1141248" cy="308526"/>
          </a:xfrm>
          <a:prstGeom prst="rect">
            <a:avLst/>
          </a:prstGeom>
          <a:solidFill>
            <a:srgbClr val="FEFEC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Requirement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0" name="Straight Connector 29"/>
          <p:cNvCxnSpPr>
            <a:stCxn id="29" idx="3"/>
            <a:endCxn id="10" idx="1"/>
          </p:cNvCxnSpPr>
          <p:nvPr/>
        </p:nvCxnSpPr>
        <p:spPr bwMode="auto">
          <a:xfrm flipV="1">
            <a:off x="1920150" y="3042617"/>
            <a:ext cx="918609" cy="94640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31" name="Straight Connector 30"/>
          <p:cNvCxnSpPr>
            <a:stCxn id="29" idx="3"/>
            <a:endCxn id="11" idx="1"/>
          </p:cNvCxnSpPr>
          <p:nvPr/>
        </p:nvCxnSpPr>
        <p:spPr bwMode="auto">
          <a:xfrm>
            <a:off x="1920150" y="3989021"/>
            <a:ext cx="857203" cy="679756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32" name="TextBox 59"/>
          <p:cNvSpPr txBox="1">
            <a:spLocks noChangeArrowheads="1"/>
          </p:cNvSpPr>
          <p:nvPr/>
        </p:nvSpPr>
        <p:spPr bwMode="auto">
          <a:xfrm rot="18875620">
            <a:off x="1788745" y="3391376"/>
            <a:ext cx="82147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specifies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33" name="TextBox 59"/>
          <p:cNvSpPr txBox="1">
            <a:spLocks noChangeArrowheads="1"/>
          </p:cNvSpPr>
          <p:nvPr/>
        </p:nvSpPr>
        <p:spPr bwMode="auto">
          <a:xfrm rot="2316875">
            <a:off x="2002168" y="4089750"/>
            <a:ext cx="82147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specifies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34" name="Curved Connector 33"/>
          <p:cNvCxnSpPr>
            <a:stCxn id="11" idx="3"/>
            <a:endCxn id="87" idx="2"/>
          </p:cNvCxnSpPr>
          <p:nvPr/>
        </p:nvCxnSpPr>
        <p:spPr>
          <a:xfrm flipH="1">
            <a:off x="3824340" y="4668777"/>
            <a:ext cx="215076" cy="149638"/>
          </a:xfrm>
          <a:prstGeom prst="curvedConnector4">
            <a:avLst>
              <a:gd name="adj1" fmla="val -106288"/>
              <a:gd name="adj2" fmla="val 255859"/>
            </a:avLst>
          </a:prstGeom>
          <a:ln w="952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22" idx="3"/>
            <a:endCxn id="22" idx="2"/>
          </p:cNvCxnSpPr>
          <p:nvPr/>
        </p:nvCxnSpPr>
        <p:spPr>
          <a:xfrm flipH="1">
            <a:off x="5513587" y="4661833"/>
            <a:ext cx="509587" cy="154263"/>
          </a:xfrm>
          <a:prstGeom prst="curvedConnector4">
            <a:avLst>
              <a:gd name="adj1" fmla="val -35348"/>
              <a:gd name="adj2" fmla="val 248188"/>
            </a:avLst>
          </a:prstGeom>
          <a:ln w="952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574199" y="5006159"/>
            <a:ext cx="74452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invokes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5400000">
            <a:off x="2556083" y="5384750"/>
            <a:ext cx="753168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induces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3041256" y="4815699"/>
            <a:ext cx="0" cy="1337905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56" name="Curved Connector 55"/>
          <p:cNvCxnSpPr>
            <a:stCxn id="26" idx="3"/>
            <a:endCxn id="26" idx="2"/>
          </p:cNvCxnSpPr>
          <p:nvPr/>
        </p:nvCxnSpPr>
        <p:spPr>
          <a:xfrm flipH="1">
            <a:off x="5495609" y="3042373"/>
            <a:ext cx="458567" cy="154263"/>
          </a:xfrm>
          <a:prstGeom prst="curvedConnector4">
            <a:avLst>
              <a:gd name="adj1" fmla="val -73105"/>
              <a:gd name="adj2" fmla="val 248188"/>
            </a:avLst>
          </a:prstGeom>
          <a:ln w="952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726598" y="3403764"/>
            <a:ext cx="992792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aggregates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61" name="Curved Connector 60"/>
          <p:cNvCxnSpPr>
            <a:stCxn id="29" idx="1"/>
            <a:endCxn id="29" idx="2"/>
          </p:cNvCxnSpPr>
          <p:nvPr/>
        </p:nvCxnSpPr>
        <p:spPr>
          <a:xfrm rot="10800000" flipH="1" flipV="1">
            <a:off x="778902" y="3989020"/>
            <a:ext cx="570624" cy="154263"/>
          </a:xfrm>
          <a:prstGeom prst="curvedConnector4">
            <a:avLst>
              <a:gd name="adj1" fmla="val -57050"/>
              <a:gd name="adj2" fmla="val 248188"/>
            </a:avLst>
          </a:prstGeom>
          <a:ln w="952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26962" y="4344179"/>
            <a:ext cx="684639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refines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6995917" y="3894555"/>
            <a:ext cx="1514559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Junction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8" name="Straight Connector 67"/>
          <p:cNvCxnSpPr>
            <a:stCxn id="67" idx="1"/>
            <a:endCxn id="13" idx="3"/>
          </p:cNvCxnSpPr>
          <p:nvPr/>
        </p:nvCxnSpPr>
        <p:spPr bwMode="auto">
          <a:xfrm flipH="1">
            <a:off x="6017284" y="4048818"/>
            <a:ext cx="978633" cy="4232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69" name="TextBox 68"/>
          <p:cNvSpPr txBox="1"/>
          <p:nvPr/>
        </p:nvSpPr>
        <p:spPr>
          <a:xfrm>
            <a:off x="6246040" y="3769929"/>
            <a:ext cx="543906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joins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7064788" y="4739849"/>
            <a:ext cx="567140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Flow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862039" y="4741053"/>
            <a:ext cx="578849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Item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3" name="Straight Connector 72"/>
          <p:cNvCxnSpPr>
            <a:stCxn id="72" idx="0"/>
          </p:cNvCxnSpPr>
          <p:nvPr/>
        </p:nvCxnSpPr>
        <p:spPr bwMode="auto">
          <a:xfrm flipV="1">
            <a:off x="8151464" y="4181939"/>
            <a:ext cx="7217" cy="55911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74" name="Straight Connector 73"/>
          <p:cNvCxnSpPr>
            <a:stCxn id="71" idx="0"/>
          </p:cNvCxnSpPr>
          <p:nvPr/>
        </p:nvCxnSpPr>
        <p:spPr bwMode="auto">
          <a:xfrm flipH="1" flipV="1">
            <a:off x="7346993" y="4202098"/>
            <a:ext cx="1365" cy="537751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75" name="TextBox 74"/>
          <p:cNvSpPr txBox="1"/>
          <p:nvPr/>
        </p:nvSpPr>
        <p:spPr>
          <a:xfrm>
            <a:off x="7326703" y="4286489"/>
            <a:ext cx="855585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traverses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8213222" y="5774493"/>
            <a:ext cx="838645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Message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959971" y="5781468"/>
            <a:ext cx="1151564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err="1" smtClean="0">
                <a:latin typeface="Arial" charset="0"/>
                <a:ea typeface="Arial" charset="0"/>
                <a:cs typeface="Arial" charset="0"/>
              </a:rPr>
              <a:t>MaterialItem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Isosceles Triangle 79"/>
          <p:cNvSpPr/>
          <p:nvPr/>
        </p:nvSpPr>
        <p:spPr>
          <a:xfrm>
            <a:off x="8063063" y="5051095"/>
            <a:ext cx="164800" cy="11634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Elbow Connector 81"/>
          <p:cNvCxnSpPr>
            <a:stCxn id="80" idx="3"/>
            <a:endCxn id="77" idx="0"/>
          </p:cNvCxnSpPr>
          <p:nvPr/>
        </p:nvCxnSpPr>
        <p:spPr>
          <a:xfrm rot="5400000">
            <a:off x="7533592" y="5169596"/>
            <a:ext cx="614033" cy="609710"/>
          </a:xfrm>
          <a:prstGeom prst="bentConnector3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80" idx="3"/>
            <a:endCxn id="76" idx="0"/>
          </p:cNvCxnSpPr>
          <p:nvPr/>
        </p:nvCxnSpPr>
        <p:spPr>
          <a:xfrm rot="16200000" flipH="1">
            <a:off x="8085475" y="5227423"/>
            <a:ext cx="607058" cy="487082"/>
          </a:xfrm>
          <a:prstGeom prst="bentConnector3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3732245" y="4692380"/>
            <a:ext cx="184189" cy="1260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2777353" y="4514514"/>
            <a:ext cx="1262063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Component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4" name="Freeform 93"/>
          <p:cNvSpPr/>
          <p:nvPr/>
        </p:nvSpPr>
        <p:spPr>
          <a:xfrm>
            <a:off x="1909746" y="3974950"/>
            <a:ext cx="2607724" cy="193900"/>
          </a:xfrm>
          <a:custGeom>
            <a:avLst/>
            <a:gdLst>
              <a:gd name="connsiteX0" fmla="*/ 0 w 2559254"/>
              <a:gd name="connsiteY0" fmla="*/ 0 h 145425"/>
              <a:gd name="connsiteX1" fmla="*/ 1880664 w 2559254"/>
              <a:gd name="connsiteY1" fmla="*/ 9695 h 145425"/>
              <a:gd name="connsiteX2" fmla="*/ 2559254 w 2559254"/>
              <a:gd name="connsiteY2" fmla="*/ 145425 h 14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254" h="145425">
                <a:moveTo>
                  <a:pt x="0" y="0"/>
                </a:moveTo>
                <a:lnTo>
                  <a:pt x="1880664" y="9695"/>
                </a:lnTo>
                <a:cubicBezTo>
                  <a:pt x="2307206" y="33933"/>
                  <a:pt x="2559254" y="145425"/>
                  <a:pt x="2559254" y="145425"/>
                </a:cubicBezTo>
              </a:path>
            </a:pathLst>
          </a:custGeom>
          <a:ln w="9525" cmpd="sng"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1909746" y="3974950"/>
            <a:ext cx="2588336" cy="668955"/>
          </a:xfrm>
          <a:custGeom>
            <a:avLst/>
            <a:gdLst>
              <a:gd name="connsiteX0" fmla="*/ 0 w 2559254"/>
              <a:gd name="connsiteY0" fmla="*/ 0 h 145425"/>
              <a:gd name="connsiteX1" fmla="*/ 1880664 w 2559254"/>
              <a:gd name="connsiteY1" fmla="*/ 9695 h 145425"/>
              <a:gd name="connsiteX2" fmla="*/ 2559254 w 2559254"/>
              <a:gd name="connsiteY2" fmla="*/ 145425 h 14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254" h="145425">
                <a:moveTo>
                  <a:pt x="0" y="0"/>
                </a:moveTo>
                <a:lnTo>
                  <a:pt x="1880664" y="9695"/>
                </a:lnTo>
                <a:cubicBezTo>
                  <a:pt x="2307206" y="33933"/>
                  <a:pt x="2559254" y="145425"/>
                  <a:pt x="2559254" y="145425"/>
                </a:cubicBezTo>
              </a:path>
            </a:pathLst>
          </a:custGeom>
          <a:ln w="9525" cmpd="sng"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Connector 97"/>
          <p:cNvCxnSpPr>
            <a:stCxn id="22" idx="3"/>
            <a:endCxn id="71" idx="1"/>
          </p:cNvCxnSpPr>
          <p:nvPr/>
        </p:nvCxnSpPr>
        <p:spPr bwMode="auto">
          <a:xfrm>
            <a:off x="6023174" y="4661833"/>
            <a:ext cx="1041614" cy="232279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101" name="TextBox 100"/>
          <p:cNvSpPr txBox="1"/>
          <p:nvPr/>
        </p:nvSpPr>
        <p:spPr>
          <a:xfrm>
            <a:off x="6550900" y="5213471"/>
            <a:ext cx="1314665" cy="253916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b="0" i="1" dirty="0" smtClean="0">
                <a:latin typeface="Arial" charset="0"/>
              </a:rPr>
              <a:t>sends, </a:t>
            </a:r>
            <a:r>
              <a:rPr lang="en-US" sz="1200" i="1" dirty="0" smtClean="0">
                <a:latin typeface="Arial" charset="0"/>
              </a:rPr>
              <a:t>receives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02" name="Slide Number Placeholder 10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A43EC7-B018-492A-98F6-32908B5B9E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03" name="Freeform 102"/>
          <p:cNvSpPr/>
          <p:nvPr/>
        </p:nvSpPr>
        <p:spPr>
          <a:xfrm>
            <a:off x="6005015" y="4656478"/>
            <a:ext cx="1849411" cy="607082"/>
          </a:xfrm>
          <a:custGeom>
            <a:avLst/>
            <a:gdLst>
              <a:gd name="connsiteX0" fmla="*/ 0 w 1849411"/>
              <a:gd name="connsiteY0" fmla="*/ 0 h 607082"/>
              <a:gd name="connsiteX1" fmla="*/ 323090 w 1849411"/>
              <a:gd name="connsiteY1" fmla="*/ 144818 h 607082"/>
              <a:gd name="connsiteX2" fmla="*/ 490205 w 1849411"/>
              <a:gd name="connsiteY2" fmla="*/ 356476 h 607082"/>
              <a:gd name="connsiteX3" fmla="*/ 735308 w 1849411"/>
              <a:gd name="connsiteY3" fmla="*/ 534715 h 607082"/>
              <a:gd name="connsiteX4" fmla="*/ 1203231 w 1849411"/>
              <a:gd name="connsiteY4" fmla="*/ 601554 h 607082"/>
              <a:gd name="connsiteX5" fmla="*/ 1682295 w 1849411"/>
              <a:gd name="connsiteY5" fmla="*/ 579274 h 607082"/>
              <a:gd name="connsiteX6" fmla="*/ 1849411 w 1849411"/>
              <a:gd name="connsiteY6" fmla="*/ 389896 h 60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49411" h="607082">
                <a:moveTo>
                  <a:pt x="0" y="0"/>
                </a:moveTo>
                <a:cubicBezTo>
                  <a:pt x="120694" y="42702"/>
                  <a:pt x="241389" y="85405"/>
                  <a:pt x="323090" y="144818"/>
                </a:cubicBezTo>
                <a:cubicBezTo>
                  <a:pt x="404791" y="204231"/>
                  <a:pt x="421502" y="291493"/>
                  <a:pt x="490205" y="356476"/>
                </a:cubicBezTo>
                <a:cubicBezTo>
                  <a:pt x="558908" y="421459"/>
                  <a:pt x="616470" y="493869"/>
                  <a:pt x="735308" y="534715"/>
                </a:cubicBezTo>
                <a:cubicBezTo>
                  <a:pt x="854146" y="575561"/>
                  <a:pt x="1045400" y="594128"/>
                  <a:pt x="1203231" y="601554"/>
                </a:cubicBezTo>
                <a:cubicBezTo>
                  <a:pt x="1361062" y="608980"/>
                  <a:pt x="1574598" y="614550"/>
                  <a:pt x="1682295" y="579274"/>
                </a:cubicBezTo>
                <a:cubicBezTo>
                  <a:pt x="1789992" y="543998"/>
                  <a:pt x="1849411" y="389896"/>
                  <a:pt x="1849411" y="389896"/>
                </a:cubicBezTo>
              </a:path>
            </a:pathLst>
          </a:custGeom>
          <a:ln w="9525" cmpd="sng">
            <a:solidFill>
              <a:srgbClr val="000000"/>
            </a:solidFill>
            <a:headEnd type="none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 rot="754179">
            <a:off x="6268800" y="4407840"/>
            <a:ext cx="694343" cy="410882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i="1" dirty="0">
                <a:latin typeface="Arial" charset="0"/>
              </a:rPr>
              <a:t>e</a:t>
            </a:r>
            <a:r>
              <a:rPr lang="en-US" sz="1200" b="0" i="1" dirty="0" smtClean="0">
                <a:latin typeface="Arial" charset="0"/>
              </a:rPr>
              <a:t>mits,</a:t>
            </a:r>
          </a:p>
          <a:p>
            <a:pPr>
              <a:lnSpc>
                <a:spcPct val="85000"/>
              </a:lnSpc>
            </a:pPr>
            <a:r>
              <a:rPr lang="en-US" sz="1200" b="0" i="1" dirty="0" smtClean="0">
                <a:latin typeface="Arial" charset="0"/>
              </a:rPr>
              <a:t>ingests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05" name="Rounded Rectangle 104"/>
          <p:cNvSpPr/>
          <p:nvPr/>
        </p:nvSpPr>
        <p:spPr>
          <a:xfrm>
            <a:off x="267385" y="3687306"/>
            <a:ext cx="1749141" cy="935752"/>
          </a:xfrm>
          <a:prstGeom prst="round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300808" y="4645335"/>
            <a:ext cx="179370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C0000"/>
                </a:solidFill>
              </a:rPr>
              <a:t>Requirements refinement</a:t>
            </a:r>
            <a:endParaRPr lang="en-US" b="1" dirty="0">
              <a:solidFill>
                <a:srgbClr val="CC0000"/>
              </a:solidFill>
            </a:endParaRPr>
          </a:p>
        </p:txBody>
      </p:sp>
      <p:sp>
        <p:nvSpPr>
          <p:cNvPr id="107" name="Rounded Rectangle 106"/>
          <p:cNvSpPr/>
          <p:nvPr/>
        </p:nvSpPr>
        <p:spPr>
          <a:xfrm>
            <a:off x="2636849" y="4418982"/>
            <a:ext cx="1919831" cy="850190"/>
          </a:xfrm>
          <a:prstGeom prst="round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2703695" y="5287891"/>
            <a:ext cx="179370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C0000"/>
                </a:solidFill>
              </a:rPr>
              <a:t>System</a:t>
            </a:r>
          </a:p>
          <a:p>
            <a:r>
              <a:rPr lang="en-US" b="1" dirty="0" smtClean="0">
                <a:solidFill>
                  <a:srgbClr val="CC0000"/>
                </a:solidFill>
              </a:rPr>
              <a:t>breakdown</a:t>
            </a:r>
            <a:endParaRPr lang="en-US" b="1" dirty="0">
              <a:solidFill>
                <a:srgbClr val="CC0000"/>
              </a:solidFill>
            </a:endParaRPr>
          </a:p>
        </p:txBody>
      </p:sp>
      <p:sp>
        <p:nvSpPr>
          <p:cNvPr id="109" name="Rounded Rectangle 108"/>
          <p:cNvSpPr/>
          <p:nvPr/>
        </p:nvSpPr>
        <p:spPr>
          <a:xfrm>
            <a:off x="4872623" y="4437704"/>
            <a:ext cx="1422060" cy="850190"/>
          </a:xfrm>
          <a:prstGeom prst="round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4939468" y="5306613"/>
            <a:ext cx="1811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C0000"/>
                </a:solidFill>
              </a:rPr>
              <a:t>Functional</a:t>
            </a:r>
          </a:p>
          <a:p>
            <a:r>
              <a:rPr lang="en-US" b="1" dirty="0" smtClean="0">
                <a:solidFill>
                  <a:srgbClr val="CC0000"/>
                </a:solidFill>
              </a:rPr>
              <a:t>decomposition</a:t>
            </a:r>
            <a:endParaRPr lang="en-US" b="1" dirty="0">
              <a:solidFill>
                <a:srgbClr val="CC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A6200-8804-C941-85D0-C65364F57DCD}" type="datetime1">
              <a:rPr lang="en-US" smtClean="0"/>
              <a:t>8/31/15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27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/>
      <p:bldP spid="1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698"/>
            <a:ext cx="8229600" cy="830394"/>
          </a:xfrm>
        </p:spPr>
        <p:txBody>
          <a:bodyPr/>
          <a:lstStyle/>
          <a:p>
            <a:r>
              <a:rPr lang="en-US" dirty="0" smtClean="0"/>
              <a:t>Partial Map of Project Ontology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16780C-5724-4F9D-AD4E-D86933BFF67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435753" y="2906384"/>
            <a:ext cx="793333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Project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627543" y="2902771"/>
            <a:ext cx="793333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Program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62840" y="2800154"/>
            <a:ext cx="932754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authorizes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7" name="Straight Connector 6"/>
          <p:cNvCxnSpPr>
            <a:stCxn id="5" idx="3"/>
            <a:endCxn id="4" idx="1"/>
          </p:cNvCxnSpPr>
          <p:nvPr/>
        </p:nvCxnSpPr>
        <p:spPr bwMode="auto">
          <a:xfrm>
            <a:off x="3420876" y="3057034"/>
            <a:ext cx="1014877" cy="3613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8" name="Rectangle 7"/>
          <p:cNvSpPr/>
          <p:nvPr/>
        </p:nvSpPr>
        <p:spPr bwMode="auto">
          <a:xfrm>
            <a:off x="6396633" y="2906384"/>
            <a:ext cx="1248154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err="1" smtClean="0">
                <a:latin typeface="Arial" charset="0"/>
                <a:ea typeface="Arial" charset="0"/>
                <a:cs typeface="Arial" charset="0"/>
              </a:rPr>
              <a:t>WorkPackage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2760" y="2810314"/>
            <a:ext cx="932754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authorizes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10" name="Straight Connector 9"/>
          <p:cNvCxnSpPr>
            <a:stCxn id="4" idx="3"/>
            <a:endCxn id="8" idx="1"/>
          </p:cNvCxnSpPr>
          <p:nvPr/>
        </p:nvCxnSpPr>
        <p:spPr bwMode="auto">
          <a:xfrm>
            <a:off x="5229086" y="3060647"/>
            <a:ext cx="1167547" cy="0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11" name="Rectangle 10"/>
          <p:cNvSpPr/>
          <p:nvPr/>
        </p:nvSpPr>
        <p:spPr bwMode="auto">
          <a:xfrm>
            <a:off x="4364633" y="2032624"/>
            <a:ext cx="923034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Authority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Isosceles Triangle 11"/>
          <p:cNvSpPr/>
          <p:nvPr/>
        </p:nvSpPr>
        <p:spPr>
          <a:xfrm>
            <a:off x="4755370" y="2333141"/>
            <a:ext cx="164800" cy="11634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4" idx="0"/>
            <a:endCxn id="12" idx="3"/>
          </p:cNvCxnSpPr>
          <p:nvPr/>
        </p:nvCxnSpPr>
        <p:spPr>
          <a:xfrm flipV="1">
            <a:off x="4832420" y="2449481"/>
            <a:ext cx="5350" cy="456903"/>
          </a:xfrm>
          <a:prstGeom prst="line">
            <a:avLst/>
          </a:prstGeom>
          <a:ln w="952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8" idx="0"/>
            <a:endCxn id="12" idx="3"/>
          </p:cNvCxnSpPr>
          <p:nvPr/>
        </p:nvCxnSpPr>
        <p:spPr>
          <a:xfrm rot="16200000" flipV="1">
            <a:off x="5700789" y="1586463"/>
            <a:ext cx="456903" cy="2182940"/>
          </a:xfrm>
          <a:prstGeom prst="bentConnector3">
            <a:avLst/>
          </a:prstGeom>
          <a:ln w="952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5" idx="0"/>
            <a:endCxn id="12" idx="3"/>
          </p:cNvCxnSpPr>
          <p:nvPr/>
        </p:nvCxnSpPr>
        <p:spPr>
          <a:xfrm rot="5400000" flipH="1" flipV="1">
            <a:off x="3704345" y="1769346"/>
            <a:ext cx="453290" cy="1813560"/>
          </a:xfrm>
          <a:prstGeom prst="bentConnector3">
            <a:avLst>
              <a:gd name="adj1" fmla="val 50000"/>
            </a:avLst>
          </a:prstGeom>
          <a:ln w="952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 bwMode="auto">
          <a:xfrm>
            <a:off x="6631358" y="3805758"/>
            <a:ext cx="793333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Product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7" name="Straight Connector 16"/>
          <p:cNvCxnSpPr>
            <a:stCxn id="4" idx="3"/>
            <a:endCxn id="16" idx="1"/>
          </p:cNvCxnSpPr>
          <p:nvPr/>
        </p:nvCxnSpPr>
        <p:spPr bwMode="auto">
          <a:xfrm>
            <a:off x="5229086" y="3060647"/>
            <a:ext cx="1402272" cy="899374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20" name="TextBox 19"/>
          <p:cNvSpPr txBox="1"/>
          <p:nvPr/>
        </p:nvSpPr>
        <p:spPr>
          <a:xfrm>
            <a:off x="7028025" y="3334518"/>
            <a:ext cx="855810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produces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440032" y="3773435"/>
            <a:ext cx="793333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Process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2" name="Straight Connector 21"/>
          <p:cNvCxnSpPr>
            <a:stCxn id="4" idx="2"/>
            <a:endCxn id="21" idx="0"/>
          </p:cNvCxnSpPr>
          <p:nvPr/>
        </p:nvCxnSpPr>
        <p:spPr bwMode="auto">
          <a:xfrm>
            <a:off x="4832420" y="3214910"/>
            <a:ext cx="4279" cy="558525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26" name="TextBox 25"/>
          <p:cNvSpPr txBox="1"/>
          <p:nvPr/>
        </p:nvSpPr>
        <p:spPr>
          <a:xfrm>
            <a:off x="4813198" y="3334518"/>
            <a:ext cx="838678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executes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150466" y="4151076"/>
            <a:ext cx="917135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Concern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095760" y="4154073"/>
            <a:ext cx="1093762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Stakeholder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9" name="Straight Connector 28"/>
          <p:cNvCxnSpPr>
            <a:stCxn id="28" idx="1"/>
            <a:endCxn id="27" idx="3"/>
          </p:cNvCxnSpPr>
          <p:nvPr/>
        </p:nvCxnSpPr>
        <p:spPr bwMode="auto">
          <a:xfrm flipH="1" flipV="1">
            <a:off x="2067601" y="4305339"/>
            <a:ext cx="1028159" cy="2997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30" name="TextBox 29"/>
          <p:cNvSpPr txBox="1"/>
          <p:nvPr/>
        </p:nvSpPr>
        <p:spPr>
          <a:xfrm>
            <a:off x="2226086" y="4021392"/>
            <a:ext cx="949811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represents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003031" y="5397382"/>
            <a:ext cx="1756154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err="1" smtClean="0">
                <a:latin typeface="Arial" charset="0"/>
                <a:ea typeface="Arial" charset="0"/>
                <a:cs typeface="Arial" charset="0"/>
              </a:rPr>
              <a:t>DevelopmentState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30746" y="4154154"/>
            <a:ext cx="795773" cy="461665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i="1" dirty="0">
                <a:latin typeface="Arial" charset="0"/>
              </a:rPr>
              <a:t>d</a:t>
            </a:r>
            <a:r>
              <a:rPr lang="en-US" sz="1200" b="0" i="1" dirty="0" smtClean="0">
                <a:latin typeface="Arial" charset="0"/>
              </a:rPr>
              <a:t>elivers, </a:t>
            </a:r>
          </a:p>
          <a:p>
            <a:r>
              <a:rPr lang="en-US" sz="1200" b="0" i="1" dirty="0" smtClean="0">
                <a:latin typeface="Arial" charset="0"/>
              </a:rPr>
              <a:t>receives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278736" y="4732362"/>
            <a:ext cx="1126234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Deliverable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Isosceles Triangle 36"/>
          <p:cNvSpPr/>
          <p:nvPr/>
        </p:nvSpPr>
        <p:spPr>
          <a:xfrm>
            <a:off x="4791393" y="5054584"/>
            <a:ext cx="164800" cy="11634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>
            <a:stCxn id="31" idx="0"/>
            <a:endCxn id="37" idx="3"/>
          </p:cNvCxnSpPr>
          <p:nvPr/>
        </p:nvCxnSpPr>
        <p:spPr>
          <a:xfrm flipH="1" flipV="1">
            <a:off x="4873793" y="5170924"/>
            <a:ext cx="7315" cy="226458"/>
          </a:xfrm>
          <a:prstGeom prst="line">
            <a:avLst/>
          </a:prstGeom>
          <a:ln w="952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1" idx="2"/>
            <a:endCxn id="36" idx="0"/>
          </p:cNvCxnSpPr>
          <p:nvPr/>
        </p:nvCxnSpPr>
        <p:spPr bwMode="auto">
          <a:xfrm>
            <a:off x="4836699" y="4081961"/>
            <a:ext cx="5154" cy="650401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48" name="Straight Connector 47"/>
          <p:cNvCxnSpPr>
            <a:stCxn id="8" idx="2"/>
            <a:endCxn id="16" idx="0"/>
          </p:cNvCxnSpPr>
          <p:nvPr/>
        </p:nvCxnSpPr>
        <p:spPr bwMode="auto">
          <a:xfrm>
            <a:off x="7020710" y="3214910"/>
            <a:ext cx="7315" cy="590848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51" name="Straight Connector 50"/>
          <p:cNvCxnSpPr>
            <a:stCxn id="4" idx="2"/>
          </p:cNvCxnSpPr>
          <p:nvPr/>
        </p:nvCxnSpPr>
        <p:spPr bwMode="auto">
          <a:xfrm flipH="1">
            <a:off x="2041134" y="3214910"/>
            <a:ext cx="2791286" cy="946952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52" name="Straight Connector 51"/>
          <p:cNvCxnSpPr>
            <a:stCxn id="4" idx="2"/>
            <a:endCxn id="28" idx="0"/>
          </p:cNvCxnSpPr>
          <p:nvPr/>
        </p:nvCxnSpPr>
        <p:spPr bwMode="auto">
          <a:xfrm flipH="1">
            <a:off x="3642641" y="3214910"/>
            <a:ext cx="1189779" cy="939163"/>
          </a:xfrm>
          <a:prstGeom prst="lin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57" name="TextBox 56"/>
          <p:cNvSpPr txBox="1"/>
          <p:nvPr/>
        </p:nvSpPr>
        <p:spPr>
          <a:xfrm rot="20082022">
            <a:off x="3592560" y="3451514"/>
            <a:ext cx="932754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authorizes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D1398-F127-AB48-88AD-BA73091C78EE}" type="datetime1">
              <a:rPr lang="en-US" smtClean="0"/>
              <a:t>8/31/15</a:t>
            </a:fld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 rot="2019870">
            <a:off x="5750424" y="3384458"/>
            <a:ext cx="855810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produces</a:t>
            </a:r>
            <a:endParaRPr lang="en-US" sz="12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068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710"/>
            <a:ext cx="8229600" cy="802322"/>
          </a:xfrm>
        </p:spPr>
        <p:txBody>
          <a:bodyPr/>
          <a:lstStyle/>
          <a:p>
            <a:r>
              <a:rPr lang="en-US" dirty="0" err="1" smtClean="0"/>
              <a:t>WorkPackages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439" y="1076960"/>
            <a:ext cx="8581243" cy="3319028"/>
          </a:xfrm>
        </p:spPr>
        <p:txBody>
          <a:bodyPr>
            <a:noAutofit/>
          </a:bodyPr>
          <a:lstStyle/>
          <a:p>
            <a:pPr>
              <a:spcBef>
                <a:spcPts val="1176"/>
              </a:spcBef>
            </a:pPr>
            <a:r>
              <a:rPr lang="en-US" sz="2400" dirty="0"/>
              <a:t>In exactly the same way that a Program authorizes Projects to supply Missions, a Project may authorize </a:t>
            </a:r>
            <a:r>
              <a:rPr lang="en-US" sz="2400" dirty="0" err="1"/>
              <a:t>WorkPackages</a:t>
            </a:r>
            <a:r>
              <a:rPr lang="en-US" sz="2400" dirty="0"/>
              <a:t> to supply Components</a:t>
            </a:r>
            <a:r>
              <a:rPr lang="en-US" sz="2400" dirty="0" smtClean="0"/>
              <a:t>.</a:t>
            </a:r>
          </a:p>
          <a:p>
            <a:pPr>
              <a:spcBef>
                <a:spcPts val="1176"/>
              </a:spcBef>
            </a:pPr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en-US" sz="2400" dirty="0" err="1"/>
              <a:t>WorkPackage</a:t>
            </a:r>
            <a:r>
              <a:rPr lang="en-US" sz="2400" dirty="0"/>
              <a:t> is itself an authority, and it can authorize other </a:t>
            </a:r>
            <a:r>
              <a:rPr lang="en-US" sz="2400" dirty="0" err="1"/>
              <a:t>WorkPackages</a:t>
            </a:r>
            <a:r>
              <a:rPr lang="en-US" sz="2400" dirty="0"/>
              <a:t>. </a:t>
            </a:r>
            <a:endParaRPr lang="en-US" sz="2400" dirty="0" smtClean="0"/>
          </a:p>
          <a:p>
            <a:pPr>
              <a:spcBef>
                <a:spcPts val="1176"/>
              </a:spcBef>
            </a:pPr>
            <a:r>
              <a:rPr lang="en-US" sz="2400" dirty="0" smtClean="0"/>
              <a:t>The </a:t>
            </a:r>
            <a:r>
              <a:rPr lang="en-US" sz="2400" i="1" dirty="0"/>
              <a:t>authorizes</a:t>
            </a:r>
            <a:r>
              <a:rPr lang="en-US" sz="2400" dirty="0"/>
              <a:t> relationship between authorities is the basis of the Work Breakdown Structure</a:t>
            </a:r>
            <a:r>
              <a:rPr lang="en-US" sz="24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A43EC7-B018-492A-98F6-32908B5B9E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321644" y="6178079"/>
            <a:ext cx="1157287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Mission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06726" y="5258578"/>
            <a:ext cx="793333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Project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" name="Straight Connector 6"/>
          <p:cNvCxnSpPr>
            <a:stCxn id="6" idx="2"/>
            <a:endCxn id="5" idx="0"/>
          </p:cNvCxnSpPr>
          <p:nvPr/>
        </p:nvCxnSpPr>
        <p:spPr bwMode="auto">
          <a:xfrm flipH="1">
            <a:off x="3900288" y="5567104"/>
            <a:ext cx="3105" cy="610975"/>
          </a:xfrm>
          <a:prstGeom prst="lin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8" name="TextBox 7"/>
          <p:cNvSpPr txBox="1"/>
          <p:nvPr/>
        </p:nvSpPr>
        <p:spPr>
          <a:xfrm>
            <a:off x="3853290" y="5699355"/>
            <a:ext cx="78735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supplies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698516" y="5254965"/>
            <a:ext cx="793333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Program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33813" y="5152348"/>
            <a:ext cx="932754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authorizes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11" name="Straight Connector 10"/>
          <p:cNvCxnSpPr>
            <a:stCxn id="9" idx="3"/>
            <a:endCxn id="6" idx="1"/>
          </p:cNvCxnSpPr>
          <p:nvPr/>
        </p:nvCxnSpPr>
        <p:spPr bwMode="auto">
          <a:xfrm>
            <a:off x="2491849" y="5409228"/>
            <a:ext cx="1014877" cy="3613"/>
          </a:xfrm>
          <a:prstGeom prst="lin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12" name="Straight Connector 11"/>
          <p:cNvCxnSpPr>
            <a:stCxn id="9" idx="3"/>
            <a:endCxn id="8" idx="1"/>
          </p:cNvCxnSpPr>
          <p:nvPr/>
        </p:nvCxnSpPr>
        <p:spPr bwMode="auto">
          <a:xfrm>
            <a:off x="2491849" y="5409228"/>
            <a:ext cx="1361441" cy="428627"/>
          </a:xfrm>
          <a:prstGeom prst="lin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13" name="Rectangle 12"/>
          <p:cNvSpPr/>
          <p:nvPr/>
        </p:nvSpPr>
        <p:spPr bwMode="auto">
          <a:xfrm>
            <a:off x="5516204" y="6178079"/>
            <a:ext cx="1157287" cy="308526"/>
          </a:xfrm>
          <a:prstGeom prst="rect">
            <a:avLst/>
          </a:prstGeom>
          <a:solidFill>
            <a:srgbClr val="FFFEC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Component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467606" y="5258578"/>
            <a:ext cx="1248154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err="1" smtClean="0">
                <a:latin typeface="Arial" charset="0"/>
                <a:ea typeface="Arial" charset="0"/>
                <a:cs typeface="Arial" charset="0"/>
              </a:rPr>
              <a:t>WorkPackage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5" name="Straight Connector 14"/>
          <p:cNvCxnSpPr>
            <a:stCxn id="14" idx="2"/>
            <a:endCxn id="13" idx="0"/>
          </p:cNvCxnSpPr>
          <p:nvPr/>
        </p:nvCxnSpPr>
        <p:spPr bwMode="auto">
          <a:xfrm>
            <a:off x="6091683" y="5567104"/>
            <a:ext cx="3165" cy="610975"/>
          </a:xfrm>
          <a:prstGeom prst="lin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16" name="TextBox 15"/>
          <p:cNvSpPr txBox="1"/>
          <p:nvPr/>
        </p:nvSpPr>
        <p:spPr>
          <a:xfrm>
            <a:off x="6068170" y="5709515"/>
            <a:ext cx="787357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supplies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33733" y="5162508"/>
            <a:ext cx="932754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authorizes</a:t>
            </a:r>
            <a:endParaRPr lang="en-US" sz="1200" b="0" i="1" dirty="0">
              <a:latin typeface="Arial" charset="0"/>
            </a:endParaRPr>
          </a:p>
        </p:txBody>
      </p:sp>
      <p:cxnSp>
        <p:nvCxnSpPr>
          <p:cNvPr id="19" name="Straight Connector 18"/>
          <p:cNvCxnSpPr>
            <a:stCxn id="6" idx="3"/>
            <a:endCxn id="14" idx="1"/>
          </p:cNvCxnSpPr>
          <p:nvPr/>
        </p:nvCxnSpPr>
        <p:spPr bwMode="auto">
          <a:xfrm>
            <a:off x="4300059" y="5412841"/>
            <a:ext cx="1167547" cy="0"/>
          </a:xfrm>
          <a:prstGeom prst="lin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cxnSp>
        <p:nvCxnSpPr>
          <p:cNvPr id="20" name="Straight Connector 19"/>
          <p:cNvCxnSpPr>
            <a:stCxn id="6" idx="3"/>
            <a:endCxn id="16" idx="1"/>
          </p:cNvCxnSpPr>
          <p:nvPr/>
        </p:nvCxnSpPr>
        <p:spPr bwMode="auto">
          <a:xfrm>
            <a:off x="4300059" y="5412841"/>
            <a:ext cx="1768111" cy="435174"/>
          </a:xfrm>
          <a:prstGeom prst="lin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34" name="Rectangle 33"/>
          <p:cNvSpPr/>
          <p:nvPr/>
        </p:nvSpPr>
        <p:spPr bwMode="auto">
          <a:xfrm>
            <a:off x="3435606" y="4384818"/>
            <a:ext cx="923034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Authority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Isosceles Triangle 34"/>
          <p:cNvSpPr/>
          <p:nvPr/>
        </p:nvSpPr>
        <p:spPr>
          <a:xfrm>
            <a:off x="3826343" y="4685335"/>
            <a:ext cx="164800" cy="11634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stCxn id="6" idx="0"/>
            <a:endCxn id="35" idx="3"/>
          </p:cNvCxnSpPr>
          <p:nvPr/>
        </p:nvCxnSpPr>
        <p:spPr>
          <a:xfrm flipV="1">
            <a:off x="3903393" y="4801675"/>
            <a:ext cx="5350" cy="456903"/>
          </a:xfrm>
          <a:prstGeom prst="line">
            <a:avLst/>
          </a:prstGeom>
          <a:ln w="952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4" idx="0"/>
            <a:endCxn id="35" idx="3"/>
          </p:cNvCxnSpPr>
          <p:nvPr/>
        </p:nvCxnSpPr>
        <p:spPr>
          <a:xfrm rot="16200000" flipV="1">
            <a:off x="4771762" y="3938657"/>
            <a:ext cx="456903" cy="2182940"/>
          </a:xfrm>
          <a:prstGeom prst="bentConnector3">
            <a:avLst/>
          </a:prstGeom>
          <a:ln w="952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9" idx="0"/>
            <a:endCxn id="35" idx="3"/>
          </p:cNvCxnSpPr>
          <p:nvPr/>
        </p:nvCxnSpPr>
        <p:spPr>
          <a:xfrm rot="5400000" flipH="1" flipV="1">
            <a:off x="2775318" y="4121540"/>
            <a:ext cx="453290" cy="1813560"/>
          </a:xfrm>
          <a:prstGeom prst="bentConnector3">
            <a:avLst>
              <a:gd name="adj1" fmla="val 50000"/>
            </a:avLst>
          </a:prstGeom>
          <a:ln w="952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FAD98-E249-C146-9B1C-DAE0AF400525}" type="datetime1">
              <a:rPr lang="en-US" smtClean="0"/>
              <a:t>8/31/15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67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722"/>
            <a:ext cx="8229600" cy="790786"/>
          </a:xfrm>
        </p:spPr>
        <p:txBody>
          <a:bodyPr/>
          <a:lstStyle/>
          <a:p>
            <a:r>
              <a:rPr lang="en-US" dirty="0" smtClean="0"/>
              <a:t>Concern and Stakeholder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A43EC7-B018-492A-98F6-32908B5B9E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2871" y="1065424"/>
            <a:ext cx="8071797" cy="31103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lvl="0" indent="-342900">
              <a:spcBef>
                <a:spcPts val="1176"/>
              </a:spcBef>
              <a:buFontTx/>
              <a:buChar char="•"/>
            </a:pPr>
            <a:r>
              <a:rPr lang="en-US" sz="2400" b="1" kern="0" dirty="0">
                <a:solidFill>
                  <a:srgbClr val="000000"/>
                </a:solidFill>
                <a:latin typeface="+mj-lt"/>
                <a:ea typeface="ＭＳ Ｐゴシック" pitchFamily="-112" charset="-128"/>
                <a:cs typeface="Helvetica"/>
              </a:rPr>
              <a:t>Concern</a:t>
            </a:r>
            <a:r>
              <a:rPr lang="en-US" sz="2400" kern="0" dirty="0">
                <a:solidFill>
                  <a:srgbClr val="000000"/>
                </a:solidFill>
                <a:latin typeface="+mj-lt"/>
                <a:ea typeface="ＭＳ Ｐゴシック" pitchFamily="-112" charset="-128"/>
                <a:cs typeface="Helvetica"/>
              </a:rPr>
              <a:t> and </a:t>
            </a:r>
            <a:r>
              <a:rPr lang="en-US" sz="2400" b="1" kern="0" dirty="0">
                <a:solidFill>
                  <a:srgbClr val="000000"/>
                </a:solidFill>
                <a:latin typeface="+mj-lt"/>
                <a:ea typeface="ＭＳ Ｐゴシック" pitchFamily="-112" charset="-128"/>
                <a:cs typeface="Helvetica"/>
              </a:rPr>
              <a:t>Stakeholder</a:t>
            </a:r>
            <a:r>
              <a:rPr lang="en-US" sz="2400" kern="0" dirty="0">
                <a:solidFill>
                  <a:srgbClr val="000000"/>
                </a:solidFill>
                <a:latin typeface="+mj-lt"/>
                <a:ea typeface="ＭＳ Ｐゴシック" pitchFamily="-112" charset="-128"/>
                <a:cs typeface="Helvetica"/>
              </a:rPr>
              <a:t> are used in the sense of ISO/IEC/IEEE 42010 Systems and software engineering – Architecture description</a:t>
            </a:r>
          </a:p>
          <a:p>
            <a:pPr marL="342900" lvl="0" indent="-342900">
              <a:spcBef>
                <a:spcPts val="1176"/>
              </a:spcBef>
              <a:buFontTx/>
              <a:buChar char="•"/>
            </a:pPr>
            <a:r>
              <a:rPr lang="en-US" sz="2400" kern="0" dirty="0">
                <a:solidFill>
                  <a:srgbClr val="000000"/>
                </a:solidFill>
                <a:latin typeface="+mj-lt"/>
                <a:ea typeface="ＭＳ Ｐゴシック" pitchFamily="-112" charset="-128"/>
                <a:cs typeface="Helvetica"/>
              </a:rPr>
              <a:t>A Stakeholder represents one or more Concerns</a:t>
            </a:r>
          </a:p>
          <a:p>
            <a:pPr marL="342900" lvl="0" indent="-342900">
              <a:spcBef>
                <a:spcPts val="1176"/>
              </a:spcBef>
              <a:buFontTx/>
              <a:buChar char="•"/>
            </a:pPr>
            <a:r>
              <a:rPr lang="en-US" sz="2400" kern="0" dirty="0">
                <a:solidFill>
                  <a:srgbClr val="000000"/>
                </a:solidFill>
                <a:latin typeface="+mj-lt"/>
                <a:ea typeface="ＭＳ Ｐゴシック" pitchFamily="-112" charset="-128"/>
                <a:cs typeface="Helvetica"/>
              </a:rPr>
              <a:t>In the context of the Project profile one can say that every Objective (Mission profile) is a Concern (a particular type of Concern that is pursued by a Mission</a:t>
            </a:r>
            <a:r>
              <a:rPr lang="en-US" sz="2400" kern="0" dirty="0" smtClean="0">
                <a:solidFill>
                  <a:srgbClr val="000000"/>
                </a:solidFill>
                <a:latin typeface="+mj-lt"/>
                <a:ea typeface="ＭＳ Ｐゴシック" pitchFamily="-112" charset="-128"/>
                <a:cs typeface="Helvetica"/>
              </a:rPr>
              <a:t>)</a:t>
            </a:r>
          </a:p>
          <a:p>
            <a:pPr marL="342900" lvl="0" indent="-342900">
              <a:spcBef>
                <a:spcPts val="1176"/>
              </a:spcBef>
              <a:buFontTx/>
              <a:buChar char="•"/>
            </a:pPr>
            <a:endParaRPr lang="en-US" sz="2400" kern="0" dirty="0">
              <a:solidFill>
                <a:srgbClr val="000000"/>
              </a:solidFill>
              <a:latin typeface="+mj-lt"/>
              <a:ea typeface="ＭＳ Ｐゴシック" pitchFamily="-112" charset="-128"/>
              <a:cs typeface="Helvetic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641206" y="5547915"/>
            <a:ext cx="917135" cy="308526"/>
          </a:xfrm>
          <a:prstGeom prst="rect">
            <a:avLst/>
          </a:prstGeom>
          <a:solidFill>
            <a:srgbClr val="FEFEC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613651" y="4726753"/>
            <a:ext cx="917135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Concern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393345" y="4729750"/>
            <a:ext cx="1093762" cy="308526"/>
          </a:xfrm>
          <a:prstGeom prst="rect">
            <a:avLst/>
          </a:prstGeom>
          <a:solidFill>
            <a:srgbClr val="C5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69723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400" b="0" i="0" dirty="0" smtClean="0">
                <a:latin typeface="Arial" charset="0"/>
                <a:ea typeface="Arial" charset="0"/>
                <a:cs typeface="Arial" charset="0"/>
              </a:rPr>
              <a:t>Stakeholder</a:t>
            </a:r>
            <a:endParaRPr lang="en-US" sz="1400" b="0" i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3" name="Straight Connector 12"/>
          <p:cNvCxnSpPr>
            <a:stCxn id="12" idx="3"/>
            <a:endCxn id="11" idx="1"/>
          </p:cNvCxnSpPr>
          <p:nvPr/>
        </p:nvCxnSpPr>
        <p:spPr bwMode="auto">
          <a:xfrm flipV="1">
            <a:off x="3487107" y="4881016"/>
            <a:ext cx="1126544" cy="2997"/>
          </a:xfrm>
          <a:prstGeom prst="line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</p:cxnSp>
      <p:sp>
        <p:nvSpPr>
          <p:cNvPr id="15" name="TextBox 14"/>
          <p:cNvSpPr txBox="1"/>
          <p:nvPr/>
        </p:nvSpPr>
        <p:spPr>
          <a:xfrm>
            <a:off x="3585750" y="4621723"/>
            <a:ext cx="949811" cy="276999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0" i="1" dirty="0" smtClean="0">
                <a:latin typeface="Arial" charset="0"/>
              </a:rPr>
              <a:t>represents</a:t>
            </a:r>
            <a:endParaRPr lang="en-US" sz="1200" b="0" i="1" dirty="0">
              <a:latin typeface="Arial" charset="0"/>
            </a:endParaRPr>
          </a:p>
        </p:txBody>
      </p:sp>
      <p:sp>
        <p:nvSpPr>
          <p:cNvPr id="19" name="Isosceles Triangle 18"/>
          <p:cNvSpPr/>
          <p:nvPr/>
        </p:nvSpPr>
        <p:spPr>
          <a:xfrm>
            <a:off x="5010103" y="5030775"/>
            <a:ext cx="164800" cy="11634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7" idx="0"/>
            <a:endCxn id="19" idx="3"/>
          </p:cNvCxnSpPr>
          <p:nvPr/>
        </p:nvCxnSpPr>
        <p:spPr>
          <a:xfrm flipH="1" flipV="1">
            <a:off x="5092503" y="5147115"/>
            <a:ext cx="7271" cy="400800"/>
          </a:xfrm>
          <a:prstGeom prst="line">
            <a:avLst/>
          </a:prstGeom>
          <a:ln w="952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3E80E-2636-A147-9023-0C8875BFBB59}" type="datetime1">
              <a:rPr lang="en-US" smtClean="0"/>
              <a:t>8/31/15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47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7810</TotalTime>
  <Words>977</Words>
  <Application>Microsoft Macintosh PowerPoint</Application>
  <PresentationFormat>On-screen Show (4:3)</PresentationFormat>
  <Paragraphs>294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Systems Engineering Ontologies and Modeling Patterns at JPL</vt:lpstr>
      <vt:lpstr>Introduction</vt:lpstr>
      <vt:lpstr>IMCE Technology: Ontologies for SE</vt:lpstr>
      <vt:lpstr>Partial contents of Foundation Ontologies</vt:lpstr>
      <vt:lpstr>Partial Map of Foundation Ontology Concepts</vt:lpstr>
      <vt:lpstr>Mission Ontology Scope (partial)</vt:lpstr>
      <vt:lpstr>Partial Map of Project Ontology</vt:lpstr>
      <vt:lpstr>WorkPackages</vt:lpstr>
      <vt:lpstr>Concern and Stakeholder</vt:lpstr>
      <vt:lpstr>Scope of Interface Definition Pattern</vt:lpstr>
      <vt:lpstr>Scope of 3 patterns related to  Function and Interchange</vt:lpstr>
      <vt:lpstr>The value of entailments</vt:lpstr>
    </vt:vector>
  </TitlesOfParts>
  <Company>JPL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MBSE Modeling Patterns</dc:title>
  <dc:creator>Daniel L. Dvorak</dc:creator>
  <cp:lastModifiedBy>Daniel L. Dvorak</cp:lastModifiedBy>
  <cp:revision>25</cp:revision>
  <dcterms:created xsi:type="dcterms:W3CDTF">2014-09-19T01:46:34Z</dcterms:created>
  <dcterms:modified xsi:type="dcterms:W3CDTF">2015-08-31T23:57:20Z</dcterms:modified>
</cp:coreProperties>
</file>