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54"/>
  </p:notesMasterIdLst>
  <p:handoutMasterIdLst>
    <p:handoutMasterId r:id="rId55"/>
  </p:handoutMasterIdLst>
  <p:sldIdLst>
    <p:sldId id="266" r:id="rId2"/>
    <p:sldId id="316" r:id="rId3"/>
    <p:sldId id="317" r:id="rId4"/>
    <p:sldId id="267" r:id="rId5"/>
    <p:sldId id="268" r:id="rId6"/>
    <p:sldId id="269" r:id="rId7"/>
    <p:sldId id="270" r:id="rId8"/>
    <p:sldId id="271" r:id="rId9"/>
    <p:sldId id="272" r:id="rId10"/>
    <p:sldId id="273" r:id="rId11"/>
    <p:sldId id="274" r:id="rId12"/>
    <p:sldId id="275" r:id="rId13"/>
    <p:sldId id="276" r:id="rId14"/>
    <p:sldId id="277" r:id="rId15"/>
    <p:sldId id="278" r:id="rId16"/>
    <p:sldId id="279" r:id="rId17"/>
    <p:sldId id="280" r:id="rId18"/>
    <p:sldId id="281" r:id="rId19"/>
    <p:sldId id="282" r:id="rId20"/>
    <p:sldId id="283" r:id="rId21"/>
    <p:sldId id="284" r:id="rId22"/>
    <p:sldId id="285" r:id="rId23"/>
    <p:sldId id="286" r:id="rId24"/>
    <p:sldId id="287" r:id="rId25"/>
    <p:sldId id="288" r:id="rId26"/>
    <p:sldId id="289" r:id="rId27"/>
    <p:sldId id="290" r:id="rId28"/>
    <p:sldId id="291" r:id="rId29"/>
    <p:sldId id="292" r:id="rId30"/>
    <p:sldId id="293" r:id="rId31"/>
    <p:sldId id="294" r:id="rId32"/>
    <p:sldId id="295" r:id="rId33"/>
    <p:sldId id="296" r:id="rId34"/>
    <p:sldId id="297" r:id="rId35"/>
    <p:sldId id="298" r:id="rId36"/>
    <p:sldId id="299" r:id="rId37"/>
    <p:sldId id="300" r:id="rId38"/>
    <p:sldId id="301" r:id="rId39"/>
    <p:sldId id="302" r:id="rId40"/>
    <p:sldId id="303" r:id="rId41"/>
    <p:sldId id="304" r:id="rId42"/>
    <p:sldId id="305" r:id="rId43"/>
    <p:sldId id="306" r:id="rId44"/>
    <p:sldId id="307" r:id="rId45"/>
    <p:sldId id="308" r:id="rId46"/>
    <p:sldId id="309" r:id="rId47"/>
    <p:sldId id="310" r:id="rId48"/>
    <p:sldId id="311" r:id="rId49"/>
    <p:sldId id="312" r:id="rId50"/>
    <p:sldId id="313" r:id="rId51"/>
    <p:sldId id="314" r:id="rId52"/>
    <p:sldId id="315" r:id="rId53"/>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32" userDrawn="1">
          <p15:clr>
            <a:srgbClr val="A4A3A4"/>
          </p15:clr>
        </p15:guide>
        <p15:guide id="2" pos="144" userDrawn="1">
          <p15:clr>
            <a:srgbClr val="A4A3A4"/>
          </p15:clr>
        </p15:guide>
        <p15:guide id="3" pos="5616" userDrawn="1">
          <p15:clr>
            <a:srgbClr val="A4A3A4"/>
          </p15:clr>
        </p15:guide>
        <p15:guide id="4" orient="horz" pos="3084" userDrawn="1">
          <p15:clr>
            <a:srgbClr val="A4A3A4"/>
          </p15:clr>
        </p15:guide>
        <p15:guide id="5" orient="horz" pos="2916" userDrawn="1">
          <p15:clr>
            <a:srgbClr val="A4A3A4"/>
          </p15:clr>
        </p15:guide>
        <p15:guide id="6" pos="2880" userDrawn="1">
          <p15:clr>
            <a:srgbClr val="A4A3A4"/>
          </p15:clr>
        </p15:guide>
        <p15:guide id="7" pos="864" userDrawn="1">
          <p15:clr>
            <a:srgbClr val="A4A3A4"/>
          </p15:clr>
        </p15:guide>
        <p15:guide id="8" pos="4896" userDrawn="1">
          <p15:clr>
            <a:srgbClr val="A4A3A4"/>
          </p15:clr>
        </p15:guide>
        <p15:guide id="9" orient="horz" pos="1620" userDrawn="1">
          <p15:clr>
            <a:srgbClr val="A4A3A4"/>
          </p15:clr>
        </p15:guide>
        <p15:guide id="10" orient="horz" pos="492"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E1126"/>
    <a:srgbClr val="996633"/>
    <a:srgbClr val="87BF83"/>
    <a:srgbClr val="B5B5B5"/>
    <a:srgbClr val="880C1B"/>
    <a:srgbClr val="50656E"/>
    <a:srgbClr val="AC9F89"/>
    <a:srgbClr val="66735B"/>
    <a:srgbClr val="7C96A1"/>
    <a:srgbClr val="DAD9A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2" autoAdjust="0"/>
    <p:restoredTop sz="88298" autoAdjust="0"/>
  </p:normalViewPr>
  <p:slideViewPr>
    <p:cSldViewPr snapToGrid="0" showGuides="1">
      <p:cViewPr varScale="1">
        <p:scale>
          <a:sx n="103" d="100"/>
          <a:sy n="103" d="100"/>
        </p:scale>
        <p:origin x="77" y="120"/>
      </p:cViewPr>
      <p:guideLst>
        <p:guide orient="horz" pos="132"/>
        <p:guide pos="144"/>
        <p:guide pos="5616"/>
        <p:guide orient="horz" pos="3084"/>
        <p:guide orient="horz" pos="2916"/>
        <p:guide pos="2880"/>
        <p:guide pos="864"/>
        <p:guide pos="4896"/>
        <p:guide orient="horz" pos="1620"/>
        <p:guide orient="horz" pos="492"/>
      </p:guideLst>
    </p:cSldViewPr>
  </p:slideViewPr>
  <p:notesTextViewPr>
    <p:cViewPr>
      <p:scale>
        <a:sx n="100" d="100"/>
        <a:sy n="100" d="100"/>
      </p:scale>
      <p:origin x="0" y="0"/>
    </p:cViewPr>
  </p:notesTextViewPr>
  <p:notesViewPr>
    <p:cSldViewPr snapToGrid="0" showGuides="1">
      <p:cViewPr varScale="1">
        <p:scale>
          <a:sx n="63" d="100"/>
          <a:sy n="63" d="100"/>
        </p:scale>
        <p:origin x="2280" y="53"/>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US" dirty="0" smtClean="0">
                <a:latin typeface="Arial" pitchFamily="34" charset="0"/>
              </a:rPr>
              <a:t>Raytheon</a:t>
            </a:r>
            <a:endParaRPr lang="en-US" dirty="0">
              <a:latin typeface="Arial" pitchFamily="34" charset="0"/>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9E104DB-5A84-4417-9505-9949D8449EC3}" type="datetimeFigureOut">
              <a:rPr lang="en-US" smtClean="0">
                <a:latin typeface="Arial" pitchFamily="34" charset="0"/>
              </a:rPr>
              <a:pPr/>
              <a:t>10/27/2016</a:t>
            </a:fld>
            <a:endParaRPr lang="en-US" dirty="0">
              <a:latin typeface="Arial" pitchFamily="34" charset="0"/>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latin typeface="Arial" pitchFamily="34" charset="0"/>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82DAC55-62D0-4EAE-A230-0CCA3BD4BC39}" type="slidenum">
              <a:rPr lang="en-US" smtClean="0">
                <a:latin typeface="Arial" pitchFamily="34" charset="0"/>
              </a:rPr>
              <a:pPr/>
              <a:t>‹#›</a:t>
            </a:fld>
            <a:endParaRPr lang="en-US" dirty="0">
              <a:latin typeface="Arial" pitchFamily="34" charset="0"/>
            </a:endParaRPr>
          </a:p>
        </p:txBody>
      </p:sp>
    </p:spTree>
    <p:extLst>
      <p:ext uri="{BB962C8B-B14F-4D97-AF65-F5344CB8AC3E}">
        <p14:creationId xmlns:p14="http://schemas.microsoft.com/office/powerpoint/2010/main" val="23922041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pitchFamily="34" charset="0"/>
              </a:defRPr>
            </a:lvl1pPr>
          </a:lstStyle>
          <a:p>
            <a:r>
              <a:rPr lang="en-US" dirty="0" smtClean="0"/>
              <a:t>Raytheon</a:t>
            </a: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pitchFamily="34" charset="0"/>
              </a:defRPr>
            </a:lvl1pPr>
          </a:lstStyle>
          <a:p>
            <a:fld id="{FC1312E8-DAE4-4DB4-9959-6EFE043C5908}" type="datetimeFigureOut">
              <a:rPr lang="en-US" smtClean="0"/>
              <a:pPr/>
              <a:t>10/27/2016</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pitchFamily="34" charset="0"/>
              </a:defRPr>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pitchFamily="34" charset="0"/>
              </a:defRPr>
            </a:lvl1pPr>
          </a:lstStyle>
          <a:p>
            <a:fld id="{B0D02AC4-1C81-4AB4-8D73-92191CCF549E}" type="slidenum">
              <a:rPr lang="en-US" smtClean="0"/>
              <a:pPr/>
              <a:t>‹#›</a:t>
            </a:fld>
            <a:endParaRPr lang="en-US" dirty="0"/>
          </a:p>
        </p:txBody>
      </p:sp>
    </p:spTree>
    <p:extLst>
      <p:ext uri="{BB962C8B-B14F-4D97-AF65-F5344CB8AC3E}">
        <p14:creationId xmlns:p14="http://schemas.microsoft.com/office/powerpoint/2010/main" val="7354266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itchFamily="34" charset="0"/>
        <a:ea typeface="+mn-ea"/>
        <a:cs typeface="+mn-cs"/>
      </a:defRPr>
    </a:lvl1pPr>
    <a:lvl2pPr marL="457200" algn="l" defTabSz="914400" rtl="0" eaLnBrk="1" latinLnBrk="0" hangingPunct="1">
      <a:defRPr sz="1200" kern="1200">
        <a:solidFill>
          <a:schemeClr val="tx1"/>
        </a:solidFill>
        <a:latin typeface="Arial" pitchFamily="34" charset="0"/>
        <a:ea typeface="+mn-ea"/>
        <a:cs typeface="+mn-cs"/>
      </a:defRPr>
    </a:lvl2pPr>
    <a:lvl3pPr marL="914400" algn="l" defTabSz="914400" rtl="0" eaLnBrk="1" latinLnBrk="0" hangingPunct="1">
      <a:defRPr sz="1200" kern="1200">
        <a:solidFill>
          <a:schemeClr val="tx1"/>
        </a:solidFill>
        <a:latin typeface="Arial" pitchFamily="34" charset="0"/>
        <a:ea typeface="+mn-ea"/>
        <a:cs typeface="+mn-cs"/>
      </a:defRPr>
    </a:lvl3pPr>
    <a:lvl4pPr marL="1371600" algn="l" defTabSz="914400" rtl="0" eaLnBrk="1" latinLnBrk="0" hangingPunct="1">
      <a:defRPr sz="1200" kern="1200">
        <a:solidFill>
          <a:schemeClr val="tx1"/>
        </a:solidFill>
        <a:latin typeface="Arial" pitchFamily="34" charset="0"/>
        <a:ea typeface="+mn-ea"/>
        <a:cs typeface="+mn-cs"/>
      </a:defRPr>
    </a:lvl4pPr>
    <a:lvl5pPr marL="1828800" algn="l" defTabSz="914400" rtl="0" eaLnBrk="1" latinLnBrk="0" hangingPunct="1">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600"/>
              </a:spcAft>
            </a:pPr>
            <a:r>
              <a:rPr lang="en-US" sz="1200" b="1" dirty="0" smtClean="0">
                <a:latin typeface="Arial" pitchFamily="34" charset="0"/>
                <a:cs typeface="Arial" pitchFamily="34" charset="0"/>
              </a:rPr>
              <a:t>CONTENT OWNERS:</a:t>
            </a:r>
            <a:r>
              <a:rPr lang="en-US" sz="1200" b="1" baseline="0" dirty="0" smtClean="0">
                <a:latin typeface="Arial" pitchFamily="34" charset="0"/>
                <a:cs typeface="Arial" pitchFamily="34" charset="0"/>
              </a:rPr>
              <a:t> </a:t>
            </a:r>
            <a:r>
              <a:rPr lang="en-US" sz="1200" b="1" dirty="0" smtClean="0">
                <a:latin typeface="Arial" pitchFamily="34" charset="0"/>
                <a:cs typeface="Arial" pitchFamily="34" charset="0"/>
              </a:rPr>
              <a:t>ALWAYS REVIEW CONTENT WITH YOUR EX/IM or CONTRACTS</a:t>
            </a:r>
            <a:r>
              <a:rPr lang="en-US" sz="1200" b="1" baseline="0" dirty="0" smtClean="0">
                <a:latin typeface="Arial" pitchFamily="34" charset="0"/>
                <a:cs typeface="Arial" pitchFamily="34" charset="0"/>
              </a:rPr>
              <a:t> </a:t>
            </a:r>
            <a:r>
              <a:rPr lang="en-US" sz="1200" b="1" dirty="0" smtClean="0">
                <a:latin typeface="Arial" pitchFamily="34" charset="0"/>
                <a:cs typeface="Arial" pitchFamily="34" charset="0"/>
              </a:rPr>
              <a:t>REPRESENTATIVE</a:t>
            </a:r>
            <a:r>
              <a:rPr lang="en-US" sz="1200" b="1" baseline="0" dirty="0" smtClean="0">
                <a:latin typeface="Arial" pitchFamily="34" charset="0"/>
                <a:cs typeface="Arial" pitchFamily="34" charset="0"/>
              </a:rPr>
              <a:t> FOR APPROPRIATE MARKINGS</a:t>
            </a:r>
            <a:endParaRPr lang="en-US" sz="1200" b="1" dirty="0" smtClean="0">
              <a:latin typeface="Arial" pitchFamily="34" charset="0"/>
              <a:cs typeface="Arial" pitchFamily="34" charset="0"/>
            </a:endParaRPr>
          </a:p>
          <a:p>
            <a:endParaRPr lang="en-US" sz="1200" dirty="0" smtClean="0">
              <a:latin typeface="Arial" pitchFamily="34" charset="0"/>
              <a:cs typeface="Arial" pitchFamily="34" charset="0"/>
            </a:endParaRPr>
          </a:p>
          <a:p>
            <a:r>
              <a:rPr lang="en-US" sz="1200" dirty="0" smtClean="0">
                <a:latin typeface="Arial" pitchFamily="34" charset="0"/>
                <a:cs typeface="Arial" pitchFamily="34" charset="0"/>
              </a:rPr>
              <a:t>WARNING – </a:t>
            </a:r>
            <a:r>
              <a:rPr lang="en-US" sz="1200" b="0" i="0" u="none" strike="noStrike" kern="1200" baseline="0" dirty="0" smtClean="0">
                <a:solidFill>
                  <a:schemeClr val="tx1"/>
                </a:solidFill>
                <a:latin typeface="Arial" pitchFamily="34" charset="0"/>
                <a:ea typeface="+mn-ea"/>
                <a:cs typeface="+mn-cs"/>
              </a:rPr>
              <a:t>Users should ensure they follow the layout instructions found in Raytheon Policy 5024-RG (Global Trade Compliance: Marking and Protection of U.S. Export-Controlled Technical Information) – with the full marking on the first page and a smaller carryover marking on subsequent pages, if required.</a:t>
            </a:r>
          </a:p>
          <a:p>
            <a:endParaRPr lang="en-US" sz="1200" baseline="0" dirty="0" smtClean="0">
              <a:latin typeface="Arial" pitchFamily="34" charset="0"/>
              <a:cs typeface="Arial" pitchFamily="34" charset="0"/>
            </a:endParaRPr>
          </a:p>
          <a:p>
            <a:r>
              <a:rPr lang="en-US" sz="1200" dirty="0" smtClean="0">
                <a:latin typeface="Arial" pitchFamily="34" charset="0"/>
                <a:cs typeface="Arial" pitchFamily="34" charset="0"/>
              </a:rPr>
              <a:t>TITLE SLIDE PAGES</a:t>
            </a:r>
          </a:p>
          <a:p>
            <a:r>
              <a:rPr lang="en-US" sz="1200" dirty="0" smtClean="0">
                <a:latin typeface="Arial" pitchFamily="34" charset="0"/>
                <a:cs typeface="Arial" pitchFamily="34" charset="0"/>
              </a:rPr>
              <a:t>Security markings can be inserted by clicking into</a:t>
            </a:r>
            <a:r>
              <a:rPr lang="en-US" sz="1200" baseline="0" dirty="0" smtClean="0">
                <a:latin typeface="Arial" pitchFamily="34" charset="0"/>
                <a:cs typeface="Arial" pitchFamily="34" charset="0"/>
              </a:rPr>
              <a:t> the text block of “</a:t>
            </a:r>
            <a:r>
              <a:rPr lang="en-US" sz="1200" b="0" i="0" u="none" strike="noStrike" kern="1200" baseline="0" dirty="0" smtClean="0">
                <a:solidFill>
                  <a:schemeClr val="tx1"/>
                </a:solidFill>
                <a:latin typeface="Arial" pitchFamily="34" charset="0"/>
                <a:ea typeface="+mn-ea"/>
                <a:cs typeface="+mn-cs"/>
              </a:rPr>
              <a:t>Type EX/IM marking, if appropriate, as required by 5024-RG (ex. "ITAR Controlled")</a:t>
            </a:r>
            <a:r>
              <a:rPr lang="en-US" sz="1200" baseline="0" dirty="0" smtClean="0">
                <a:latin typeface="Arial" pitchFamily="34" charset="0"/>
                <a:cs typeface="Arial" pitchFamily="34" charset="0"/>
              </a:rPr>
              <a:t>”.</a:t>
            </a:r>
            <a:endParaRPr lang="en-US" sz="1200" dirty="0" smtClean="0">
              <a:latin typeface="Arial" pitchFamily="34" charset="0"/>
              <a:cs typeface="Arial" pitchFamily="34" charset="0"/>
            </a:endParaRPr>
          </a:p>
          <a:p>
            <a:endParaRPr lang="en-US" sz="1200" dirty="0" smtClean="0">
              <a:latin typeface="Arial" pitchFamily="34" charset="0"/>
              <a:cs typeface="Arial" pitchFamily="34" charset="0"/>
            </a:endParaRPr>
          </a:p>
          <a:p>
            <a:r>
              <a:rPr lang="en-US" sz="1200" dirty="0" smtClean="0">
                <a:latin typeface="Arial" pitchFamily="34" charset="0"/>
                <a:cs typeface="Arial" pitchFamily="34" charset="0"/>
              </a:rPr>
              <a:t>INSIDE</a:t>
            </a:r>
            <a:r>
              <a:rPr lang="en-US" sz="1200" baseline="0" dirty="0" smtClean="0">
                <a:latin typeface="Arial" pitchFamily="34" charset="0"/>
                <a:cs typeface="Arial" pitchFamily="34" charset="0"/>
              </a:rPr>
              <a:t> SLIDE PAGES</a:t>
            </a:r>
            <a:endParaRPr lang="en-US" sz="1200" dirty="0" smtClean="0">
              <a:latin typeface="Arial" pitchFamily="34" charset="0"/>
              <a:cs typeface="Arial"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Arial" pitchFamily="34" charset="0"/>
                <a:cs typeface="Arial" pitchFamily="34" charset="0"/>
              </a:rPr>
              <a:t>Security</a:t>
            </a:r>
            <a:r>
              <a:rPr lang="en-US" sz="1200" baseline="0" dirty="0" smtClean="0">
                <a:latin typeface="Arial" pitchFamily="34" charset="0"/>
                <a:cs typeface="Arial" pitchFamily="34" charset="0"/>
              </a:rPr>
              <a:t> markings can be inserted by going into the Slide Master Template.</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baseline="0" dirty="0" smtClean="0">
                <a:latin typeface="Arial" pitchFamily="34" charset="0"/>
                <a:cs typeface="Arial" pitchFamily="34" charset="0"/>
              </a:rPr>
              <a:t>Go to the top menu bar, pull down “View”.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baseline="0" dirty="0" smtClean="0">
                <a:latin typeface="Arial" pitchFamily="34" charset="0"/>
                <a:cs typeface="Arial" pitchFamily="34" charset="0"/>
              </a:rPr>
              <a:t>Click the “Slide Master” icon in the horizontal bar.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baseline="0" dirty="0" smtClean="0">
                <a:latin typeface="Arial" pitchFamily="34" charset="0"/>
                <a:cs typeface="Arial" pitchFamily="34" charset="0"/>
              </a:rPr>
              <a:t>Click on the top Slide 1.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baseline="0" dirty="0" smtClean="0">
                <a:latin typeface="Arial" pitchFamily="34" charset="0"/>
                <a:cs typeface="Arial" pitchFamily="34" charset="0"/>
              </a:rPr>
              <a:t>Type appropriate classification in header and footer.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baseline="0" dirty="0" smtClean="0">
                <a:latin typeface="Arial" pitchFamily="34" charset="0"/>
                <a:cs typeface="Arial" pitchFamily="34" charset="0"/>
              </a:rPr>
              <a:t>This will then be applied to all slide pages (except the cover slide).</a:t>
            </a:r>
            <a:endParaRPr lang="en-US" sz="1200" dirty="0" smtClean="0"/>
          </a:p>
          <a:p>
            <a:endParaRPr lang="en-US" dirty="0"/>
          </a:p>
        </p:txBody>
      </p:sp>
      <p:sp>
        <p:nvSpPr>
          <p:cNvPr id="4" name="Slide Number Placeholder 3"/>
          <p:cNvSpPr>
            <a:spLocks noGrp="1"/>
          </p:cNvSpPr>
          <p:nvPr>
            <p:ph type="sldNum" sz="quarter" idx="10"/>
          </p:nvPr>
        </p:nvSpPr>
        <p:spPr/>
        <p:txBody>
          <a:bodyPr/>
          <a:lstStyle/>
          <a:p>
            <a:fld id="{B0D02AC4-1C81-4AB4-8D73-92191CCF549E}" type="slidenum">
              <a:rPr lang="en-US" smtClean="0"/>
              <a:pPr/>
              <a:t>1</a:t>
            </a:fld>
            <a:endParaRPr lang="en-US" dirty="0"/>
          </a:p>
        </p:txBody>
      </p:sp>
    </p:spTree>
    <p:extLst>
      <p:ext uri="{BB962C8B-B14F-4D97-AF65-F5344CB8AC3E}">
        <p14:creationId xmlns:p14="http://schemas.microsoft.com/office/powerpoint/2010/main" val="29017692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a:xfrm>
            <a:off x="236538" y="781050"/>
            <a:ext cx="8660719" cy="33944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sz="700"/>
            </a:lvl1pPr>
          </a:lstStyle>
          <a:p>
            <a:fld id="{1C332924-264A-4808-9976-4E8996CBE2D0}" type="datetime1">
              <a:rPr lang="en-US" smtClean="0"/>
              <a:t>10/27/2016</a:t>
            </a:fld>
            <a:endParaRPr lang="en-US" dirty="0"/>
          </a:p>
        </p:txBody>
      </p:sp>
      <p:sp>
        <p:nvSpPr>
          <p:cNvPr id="6" name="Slide Number Placeholder 5"/>
          <p:cNvSpPr>
            <a:spLocks noGrp="1"/>
          </p:cNvSpPr>
          <p:nvPr>
            <p:ph type="sldNum" sz="quarter" idx="12"/>
          </p:nvPr>
        </p:nvSpPr>
        <p:spPr/>
        <p:txBody>
          <a:bodyPr/>
          <a:lstStyle>
            <a:lvl1pPr>
              <a:defRPr sz="700"/>
            </a:lvl1pPr>
          </a:lstStyle>
          <a:p>
            <a:fld id="{8D57DBB9-07C6-49AB-BFD5-E737C7E241F6}"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Two Column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a:xfrm>
            <a:off x="236538" y="781050"/>
            <a:ext cx="4206240" cy="33944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70C1B30-9A2A-4758-B08C-091F444130B1}" type="datetime1">
              <a:rPr lang="en-US" smtClean="0"/>
              <a:t>10/27/2016</a:t>
            </a:fld>
            <a:endParaRPr lang="en-US" dirty="0"/>
          </a:p>
        </p:txBody>
      </p:sp>
      <p:sp>
        <p:nvSpPr>
          <p:cNvPr id="6" name="Slide Number Placeholder 5"/>
          <p:cNvSpPr>
            <a:spLocks noGrp="1"/>
          </p:cNvSpPr>
          <p:nvPr>
            <p:ph type="sldNum" sz="quarter" idx="12"/>
          </p:nvPr>
        </p:nvSpPr>
        <p:spPr/>
        <p:txBody>
          <a:bodyPr/>
          <a:lstStyle/>
          <a:p>
            <a:fld id="{8D57DBB9-07C6-49AB-BFD5-E737C7E241F6}" type="slidenum">
              <a:rPr lang="en-US" smtClean="0"/>
              <a:pPr/>
              <a:t>‹#›</a:t>
            </a:fld>
            <a:endParaRPr lang="en-US" dirty="0"/>
          </a:p>
        </p:txBody>
      </p:sp>
      <p:sp>
        <p:nvSpPr>
          <p:cNvPr id="7" name="Content Placeholder 2"/>
          <p:cNvSpPr>
            <a:spLocks noGrp="1"/>
          </p:cNvSpPr>
          <p:nvPr>
            <p:ph idx="13"/>
          </p:nvPr>
        </p:nvSpPr>
        <p:spPr>
          <a:xfrm>
            <a:off x="4706938" y="781050"/>
            <a:ext cx="4206240" cy="33944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413725950"/>
      </p:ext>
    </p:extLst>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55BB4ED-38E1-44CF-A42F-418D505D703B}" type="datetime1">
              <a:rPr lang="en-US" smtClean="0"/>
              <a:t>10/27/2016</a:t>
            </a:fld>
            <a:endParaRPr lang="en-US" dirty="0"/>
          </a:p>
        </p:txBody>
      </p:sp>
      <p:sp>
        <p:nvSpPr>
          <p:cNvPr id="5" name="Slide Number Placeholder 4"/>
          <p:cNvSpPr>
            <a:spLocks noGrp="1"/>
          </p:cNvSpPr>
          <p:nvPr>
            <p:ph type="sldNum" sz="quarter" idx="12"/>
          </p:nvPr>
        </p:nvSpPr>
        <p:spPr/>
        <p:txBody>
          <a:bodyPr/>
          <a:lstStyle/>
          <a:p>
            <a:fld id="{8D57DBB9-07C6-49AB-BFD5-E737C7E241F6}"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Cover Standar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Title 1"/>
          <p:cNvSpPr>
            <a:spLocks noGrp="1"/>
          </p:cNvSpPr>
          <p:nvPr>
            <p:ph type="title" hasCustomPrompt="1"/>
          </p:nvPr>
        </p:nvSpPr>
        <p:spPr>
          <a:xfrm>
            <a:off x="488136" y="2359268"/>
            <a:ext cx="8182370" cy="430887"/>
          </a:xfrm>
          <a:prstGeom prst="rect">
            <a:avLst/>
          </a:prstGeom>
          <a:effectLst/>
        </p:spPr>
        <p:txBody>
          <a:bodyPr wrap="square" lIns="0" tIns="0" rIns="0" bIns="0">
            <a:noAutofit/>
          </a:bodyPr>
          <a:lstStyle>
            <a:lvl1pPr algn="l">
              <a:defRPr sz="2800" b="1" baseline="0">
                <a:solidFill>
                  <a:srgbClr val="FFFFFF"/>
                </a:solidFill>
              </a:defRPr>
            </a:lvl1pPr>
          </a:lstStyle>
          <a:p>
            <a:r>
              <a:rPr lang="en-US" dirty="0" smtClean="0"/>
              <a:t>CLICK TO ADD MASTER TITLE STYLE</a:t>
            </a:r>
            <a:endParaRPr lang="en-US" dirty="0"/>
          </a:p>
        </p:txBody>
      </p:sp>
      <p:pic>
        <p:nvPicPr>
          <p:cNvPr id="9" name="Picture 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084171" y="375508"/>
            <a:ext cx="1586335" cy="305659"/>
          </a:xfrm>
          <a:prstGeom prst="rect">
            <a:avLst/>
          </a:prstGeom>
        </p:spPr>
      </p:pic>
      <p:sp>
        <p:nvSpPr>
          <p:cNvPr id="3" name="Text Placeholder 2"/>
          <p:cNvSpPr>
            <a:spLocks noGrp="1"/>
          </p:cNvSpPr>
          <p:nvPr>
            <p:ph type="body" sz="quarter" idx="11" hasCustomPrompt="1"/>
          </p:nvPr>
        </p:nvSpPr>
        <p:spPr>
          <a:xfrm>
            <a:off x="4572000" y="3379551"/>
            <a:ext cx="4114800" cy="457200"/>
          </a:xfrm>
        </p:spPr>
        <p:txBody>
          <a:bodyPr lIns="0" tIns="0" rIns="0" bIns="0" anchor="ctr"/>
          <a:lstStyle>
            <a:lvl1pPr marL="0" indent="0">
              <a:buNone/>
              <a:defRPr sz="2400" b="1"/>
            </a:lvl1pPr>
            <a:lvl2pPr marL="230188" indent="0">
              <a:buNone/>
              <a:defRPr/>
            </a:lvl2pPr>
            <a:lvl3pPr marL="461963" indent="0">
              <a:buNone/>
              <a:defRPr/>
            </a:lvl3pPr>
            <a:lvl4pPr marL="684212" indent="0">
              <a:buNone/>
              <a:defRPr/>
            </a:lvl4pPr>
            <a:lvl5pPr marL="914400" indent="0">
              <a:buNone/>
              <a:defRPr/>
            </a:lvl5pPr>
          </a:lstStyle>
          <a:p>
            <a:pPr lvl="0"/>
            <a:r>
              <a:rPr lang="en-US" dirty="0" smtClean="0"/>
              <a:t>Business or subtitle</a:t>
            </a:r>
          </a:p>
        </p:txBody>
      </p:sp>
      <p:sp>
        <p:nvSpPr>
          <p:cNvPr id="6" name="Text Placeholder 5"/>
          <p:cNvSpPr>
            <a:spLocks noGrp="1"/>
          </p:cNvSpPr>
          <p:nvPr>
            <p:ph type="body" sz="quarter" idx="12" hasCustomPrompt="1"/>
          </p:nvPr>
        </p:nvSpPr>
        <p:spPr>
          <a:xfrm>
            <a:off x="4572000" y="3855111"/>
            <a:ext cx="4114800" cy="574675"/>
          </a:xfrm>
        </p:spPr>
        <p:txBody>
          <a:bodyPr lIns="0" tIns="0" rIns="0" bIns="0" anchor="ctr"/>
          <a:lstStyle>
            <a:lvl1pPr marL="0" indent="0">
              <a:buNone/>
              <a:defRPr sz="1400"/>
            </a:lvl1pPr>
            <a:lvl2pPr marL="230188" indent="0">
              <a:buNone/>
              <a:defRPr/>
            </a:lvl2pPr>
            <a:lvl3pPr marL="461963" indent="0">
              <a:buNone/>
              <a:defRPr/>
            </a:lvl3pPr>
            <a:lvl4pPr marL="684212" indent="0">
              <a:buNone/>
              <a:defRPr/>
            </a:lvl4pPr>
            <a:lvl5pPr marL="914400" indent="0">
              <a:buNone/>
              <a:defRPr/>
            </a:lvl5pPr>
          </a:lstStyle>
          <a:p>
            <a:pPr lvl="0"/>
            <a:r>
              <a:rPr lang="en-US" dirty="0" smtClean="0"/>
              <a:t>Presenter name</a:t>
            </a:r>
            <a:br>
              <a:rPr lang="en-US" dirty="0" smtClean="0"/>
            </a:br>
            <a:r>
              <a:rPr lang="en-US" dirty="0" smtClean="0"/>
              <a:t>Date</a:t>
            </a:r>
          </a:p>
        </p:txBody>
      </p:sp>
    </p:spTree>
    <p:extLst>
      <p:ext uri="{BB962C8B-B14F-4D97-AF65-F5344CB8AC3E}">
        <p14:creationId xmlns:p14="http://schemas.microsoft.com/office/powerpoint/2010/main" val="2400538236"/>
      </p:ext>
    </p:extLst>
  </p:cSld>
  <p:clrMapOvr>
    <a:masterClrMapping/>
  </p:clrMapOvr>
  <p:transition>
    <p:fade/>
  </p:transition>
  <p:timing>
    <p:tnLst>
      <p:par>
        <p:cTn id="1" dur="indefinite" restart="never" nodeType="tmRoot"/>
      </p:par>
    </p:tnLst>
  </p:timing>
  <p:extLst mod="1">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Alternate Cover 1">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359F7DBA-F500-4205-8325-30406E9819A1}" type="datetime1">
              <a:rPr lang="en-US" smtClean="0"/>
              <a:t>10/27/2016</a:t>
            </a:fld>
            <a:endParaRPr lang="en-US" dirty="0"/>
          </a:p>
        </p:txBody>
      </p:sp>
      <p:sp>
        <p:nvSpPr>
          <p:cNvPr id="5" name="Slide Number Placeholder 4"/>
          <p:cNvSpPr>
            <a:spLocks noGrp="1"/>
          </p:cNvSpPr>
          <p:nvPr>
            <p:ph type="sldNum" sz="quarter" idx="12"/>
          </p:nvPr>
        </p:nvSpPr>
        <p:spPr/>
        <p:txBody>
          <a:bodyPr/>
          <a:lstStyle/>
          <a:p>
            <a:fld id="{8D57DBB9-07C6-49AB-BFD5-E737C7E241F6}" type="slidenum">
              <a:rPr lang="en-US" smtClean="0"/>
              <a:pPr/>
              <a:t>‹#›</a:t>
            </a:fld>
            <a:endParaRPr lang="en-US" dirty="0"/>
          </a:p>
        </p:txBody>
      </p:sp>
      <p:sp>
        <p:nvSpPr>
          <p:cNvPr id="6" name="Title 1"/>
          <p:cNvSpPr>
            <a:spLocks noGrp="1"/>
          </p:cNvSpPr>
          <p:nvPr>
            <p:ph type="title" hasCustomPrompt="1"/>
          </p:nvPr>
        </p:nvSpPr>
        <p:spPr>
          <a:xfrm>
            <a:off x="609599" y="2050038"/>
            <a:ext cx="8294688" cy="492443"/>
          </a:xfrm>
          <a:prstGeom prst="rect">
            <a:avLst/>
          </a:prstGeom>
          <a:effectLst/>
        </p:spPr>
        <p:txBody>
          <a:bodyPr lIns="0" tIns="0" rIns="0" bIns="0">
            <a:noAutofit/>
          </a:bodyPr>
          <a:lstStyle>
            <a:lvl1pPr marL="0" indent="0" algn="l">
              <a:defRPr sz="3600" b="1" baseline="0">
                <a:solidFill>
                  <a:schemeClr val="tx1"/>
                </a:solidFill>
              </a:defRPr>
            </a:lvl1pPr>
          </a:lstStyle>
          <a:p>
            <a:r>
              <a:rPr lang="en-US" dirty="0" smtClean="0"/>
              <a:t>Presentation Title</a:t>
            </a:r>
            <a:endParaRPr lang="en-US" dirty="0"/>
          </a:p>
        </p:txBody>
      </p:sp>
      <p:sp>
        <p:nvSpPr>
          <p:cNvPr id="8" name="Text Placeholder 2"/>
          <p:cNvSpPr>
            <a:spLocks noGrp="1"/>
          </p:cNvSpPr>
          <p:nvPr>
            <p:ph type="body" sz="quarter" idx="11" hasCustomPrompt="1"/>
          </p:nvPr>
        </p:nvSpPr>
        <p:spPr>
          <a:xfrm>
            <a:off x="609600" y="2905650"/>
            <a:ext cx="8294687" cy="1684290"/>
          </a:xfrm>
        </p:spPr>
        <p:txBody>
          <a:bodyPr anchor="ctr"/>
          <a:lstStyle>
            <a:lvl1pPr marL="0" indent="0">
              <a:buNone/>
              <a:defRPr sz="1800" b="0" baseline="0"/>
            </a:lvl1pPr>
            <a:lvl2pPr marL="230188" indent="0">
              <a:buNone/>
              <a:defRPr/>
            </a:lvl2pPr>
            <a:lvl3pPr marL="461963" indent="0">
              <a:buNone/>
              <a:defRPr/>
            </a:lvl3pPr>
            <a:lvl4pPr marL="684212" indent="0">
              <a:buNone/>
              <a:defRPr/>
            </a:lvl4pPr>
            <a:lvl5pPr marL="914400" indent="0">
              <a:buNone/>
              <a:defRPr/>
            </a:lvl5pPr>
          </a:lstStyle>
          <a:p>
            <a:pPr lvl="0"/>
            <a:r>
              <a:rPr lang="en-US" dirty="0" smtClean="0"/>
              <a:t>Business or subtitle</a:t>
            </a:r>
            <a:br>
              <a:rPr lang="en-US" dirty="0" smtClean="0"/>
            </a:br>
            <a:r>
              <a:rPr lang="en-US" dirty="0" smtClean="0"/>
              <a:t>Presenter name</a:t>
            </a:r>
            <a:br>
              <a:rPr lang="en-US" dirty="0" smtClean="0"/>
            </a:br>
            <a:r>
              <a:rPr lang="en-US" dirty="0" smtClean="0"/>
              <a:t/>
            </a:r>
            <a:br>
              <a:rPr lang="en-US" dirty="0" smtClean="0"/>
            </a:br>
            <a:r>
              <a:rPr lang="en-US" dirty="0" smtClean="0"/>
              <a:t>Date</a:t>
            </a:r>
          </a:p>
        </p:txBody>
      </p:sp>
    </p:spTree>
    <p:extLst>
      <p:ext uri="{BB962C8B-B14F-4D97-AF65-F5344CB8AC3E}">
        <p14:creationId xmlns:p14="http://schemas.microsoft.com/office/powerpoint/2010/main" val="3258101464"/>
      </p:ext>
    </p:extLst>
  </p:cSld>
  <p:clrMapOvr>
    <a:masterClrMapping/>
  </p:clrMapOvr>
  <p:transition>
    <p:fade/>
  </p:transition>
  <p:timing>
    <p:tnLst>
      <p:par>
        <p:cTn id="1" dur="indefinite" restart="never" nodeType="tmRoot"/>
      </p:par>
    </p:tnLst>
  </p:timing>
  <p:extLst mod="1">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36541" y="161238"/>
            <a:ext cx="6995535" cy="514350"/>
          </a:xfrm>
          <a:prstGeom prst="rect">
            <a:avLst/>
          </a:prstGeom>
        </p:spPr>
        <p:txBody>
          <a:bodyPr vert="horz" lIns="0" tIns="0" rIns="0" bIns="0" rtlCol="0" anchor="b" anchorCtr="0">
            <a:no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236538" y="781050"/>
            <a:ext cx="8667750" cy="3394472"/>
          </a:xfrm>
          <a:prstGeom prst="rect">
            <a:avLst/>
          </a:prstGeom>
        </p:spPr>
        <p:txBody>
          <a:bodyPr vert="horz" lIns="0" tIns="0" rIns="0" bIns="0" rtlCol="0">
            <a:no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820976" y="4899769"/>
            <a:ext cx="702311" cy="132895"/>
          </a:xfrm>
          <a:prstGeom prst="rect">
            <a:avLst/>
          </a:prstGeom>
        </p:spPr>
        <p:txBody>
          <a:bodyPr vert="horz" lIns="91440" tIns="45720" rIns="0" bIns="45720" rtlCol="0" anchor="ctr"/>
          <a:lstStyle>
            <a:lvl1pPr algn="r">
              <a:defRPr sz="700">
                <a:solidFill>
                  <a:schemeClr val="tx1"/>
                </a:solidFill>
                <a:latin typeface="Arial" pitchFamily="34" charset="0"/>
              </a:defRPr>
            </a:lvl1pPr>
          </a:lstStyle>
          <a:p>
            <a:fld id="{275B6821-017E-4C24-99F3-4FD60F1B78E3}" type="datetime1">
              <a:rPr lang="en-US" smtClean="0"/>
              <a:pPr/>
              <a:t>10/27/2016</a:t>
            </a:fld>
            <a:endParaRPr lang="en-US" dirty="0"/>
          </a:p>
        </p:txBody>
      </p:sp>
      <p:sp>
        <p:nvSpPr>
          <p:cNvPr id="6" name="Slide Number Placeholder 5"/>
          <p:cNvSpPr>
            <a:spLocks noGrp="1"/>
          </p:cNvSpPr>
          <p:nvPr>
            <p:ph type="sldNum" sz="quarter" idx="4"/>
          </p:nvPr>
        </p:nvSpPr>
        <p:spPr>
          <a:xfrm>
            <a:off x="8675688" y="4899769"/>
            <a:ext cx="228600" cy="132895"/>
          </a:xfrm>
          <a:prstGeom prst="rect">
            <a:avLst/>
          </a:prstGeom>
        </p:spPr>
        <p:txBody>
          <a:bodyPr vert="horz" lIns="0" tIns="45720" rIns="0" bIns="45720" rtlCol="0" anchor="ctr"/>
          <a:lstStyle>
            <a:lvl1pPr algn="l">
              <a:defRPr sz="700">
                <a:solidFill>
                  <a:schemeClr val="tx1"/>
                </a:solidFill>
                <a:latin typeface="Arial" pitchFamily="34" charset="0"/>
              </a:defRPr>
            </a:lvl1pPr>
          </a:lstStyle>
          <a:p>
            <a:fld id="{8D57DBB9-07C6-49AB-BFD5-E737C7E241F6}" type="slidenum">
              <a:rPr lang="en-US" smtClean="0"/>
              <a:pPr/>
              <a:t>‹#›</a:t>
            </a:fld>
            <a:endParaRPr lang="en-US" dirty="0"/>
          </a:p>
        </p:txBody>
      </p:sp>
      <p:sp>
        <p:nvSpPr>
          <p:cNvPr id="9" name="Line 28"/>
          <p:cNvSpPr>
            <a:spLocks noChangeShapeType="1"/>
          </p:cNvSpPr>
          <p:nvPr/>
        </p:nvSpPr>
        <p:spPr bwMode="auto">
          <a:xfrm>
            <a:off x="8596631" y="4904648"/>
            <a:ext cx="0" cy="128016"/>
          </a:xfrm>
          <a:prstGeom prst="line">
            <a:avLst/>
          </a:prstGeom>
          <a:noFill/>
          <a:ln w="3175">
            <a:solidFill>
              <a:schemeClr val="tx1"/>
            </a:solidFill>
            <a:round/>
            <a:headEnd/>
            <a:tailEnd/>
          </a:ln>
          <a:effectLst/>
        </p:spPr>
        <p:txBody>
          <a:bodyPr wrap="none" anchor="ctr"/>
          <a:lstStyle/>
          <a:p>
            <a:pPr>
              <a:defRPr/>
            </a:pPr>
            <a:endParaRPr lang="en-US" sz="1600" dirty="0">
              <a:solidFill>
                <a:schemeClr val="accent6"/>
              </a:solidFill>
              <a:latin typeface="Arial" pitchFamily="34" charset="0"/>
            </a:endParaRPr>
          </a:p>
        </p:txBody>
      </p:sp>
      <p:pic>
        <p:nvPicPr>
          <p:cNvPr id="5" name="Picture 4"/>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7719213" y="194045"/>
            <a:ext cx="1263719" cy="280299"/>
          </a:xfrm>
          <a:prstGeom prst="rect">
            <a:avLst/>
          </a:prstGeom>
        </p:spPr>
      </p:pic>
      <p:cxnSp>
        <p:nvCxnSpPr>
          <p:cNvPr id="11" name="Straight Connector 10"/>
          <p:cNvCxnSpPr/>
          <p:nvPr userDrawn="1"/>
        </p:nvCxnSpPr>
        <p:spPr>
          <a:xfrm flipH="1">
            <a:off x="0" y="720090"/>
            <a:ext cx="9144000" cy="0"/>
          </a:xfrm>
          <a:prstGeom prst="line">
            <a:avLst/>
          </a:prstGeom>
          <a:ln w="12700">
            <a:solidFill>
              <a:srgbClr val="CE1126"/>
            </a:solidFill>
          </a:ln>
        </p:spPr>
        <p:style>
          <a:lnRef idx="1">
            <a:schemeClr val="accent1"/>
          </a:lnRef>
          <a:fillRef idx="0">
            <a:schemeClr val="accent1"/>
          </a:fillRef>
          <a:effectRef idx="0">
            <a:schemeClr val="accent1"/>
          </a:effectRef>
          <a:fontRef idx="minor">
            <a:schemeClr val="tx1"/>
          </a:fontRef>
        </p:style>
      </p:cxnSp>
      <p:sp>
        <p:nvSpPr>
          <p:cNvPr id="7" name="EXIM"/>
          <p:cNvSpPr txBox="1"/>
          <p:nvPr userDrawn="1"/>
        </p:nvSpPr>
        <p:spPr>
          <a:xfrm>
            <a:off x="3549926" y="4914900"/>
            <a:ext cx="2044149" cy="230832"/>
          </a:xfrm>
          <a:prstGeom prst="rect">
            <a:avLst/>
          </a:prstGeom>
          <a:noFill/>
        </p:spPr>
        <p:txBody>
          <a:bodyPr vert="horz" wrap="none" rtlCol="0">
            <a:spAutoFit/>
          </a:bodyPr>
          <a:lstStyle/>
          <a:p>
            <a:r>
              <a:rPr lang="en-US" sz="900" smtClean="0">
                <a:solidFill>
                  <a:srgbClr val="666465"/>
                </a:solidFill>
                <a:latin typeface="Arial" pitchFamily="34" charset="0"/>
                <a:cs typeface="Arial" pitchFamily="34" charset="0"/>
              </a:rPr>
              <a:t>Non-Export Controlled – See Slide 1</a:t>
            </a:r>
            <a:endParaRPr lang="en-US" sz="900" dirty="0" smtClean="0">
              <a:solidFill>
                <a:srgbClr val="666465"/>
              </a:solidFill>
              <a:latin typeface="Arial" pitchFamily="34" charset="0"/>
              <a:cs typeface="Arial" pitchFamily="34" charset="0"/>
            </a:endParaRPr>
          </a:p>
        </p:txBody>
      </p:sp>
      <p:sp>
        <p:nvSpPr>
          <p:cNvPr id="8" name="IP"/>
          <p:cNvSpPr txBox="1"/>
          <p:nvPr userDrawn="1"/>
        </p:nvSpPr>
        <p:spPr>
          <a:xfrm>
            <a:off x="4030826" y="0"/>
            <a:ext cx="1082348" cy="230832"/>
          </a:xfrm>
          <a:prstGeom prst="rect">
            <a:avLst/>
          </a:prstGeom>
          <a:noFill/>
        </p:spPr>
        <p:txBody>
          <a:bodyPr vert="horz" wrap="none" rtlCol="0">
            <a:spAutoFit/>
          </a:bodyPr>
          <a:lstStyle/>
          <a:p>
            <a:r>
              <a:rPr lang="en-US" sz="900" smtClean="0">
                <a:solidFill>
                  <a:srgbClr val="666465"/>
                </a:solidFill>
                <a:latin typeface="Arial" pitchFamily="34" charset="0"/>
                <a:cs typeface="Arial" pitchFamily="34" charset="0"/>
              </a:rPr>
              <a:t>Publicly Available</a:t>
            </a:r>
            <a:endParaRPr lang="en-US" sz="900" dirty="0" smtClean="0">
              <a:solidFill>
                <a:srgbClr val="666465"/>
              </a:solidFill>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50" r:id="rId1"/>
    <p:sldLayoutId id="2147483669" r:id="rId2"/>
    <p:sldLayoutId id="2147483654" r:id="rId3"/>
    <p:sldLayoutId id="2147483667" r:id="rId4"/>
    <p:sldLayoutId id="2147483670" r:id="rId5"/>
  </p:sldLayoutIdLst>
  <p:transition>
    <p:fade/>
  </p:transition>
  <p:timing>
    <p:tnLst>
      <p:par>
        <p:cTn id="1" dur="indefinite" restart="never" nodeType="tmRoot"/>
      </p:par>
    </p:tnLst>
  </p:timing>
  <p:hf hdr="0" ftr="0"/>
  <p:txStyles>
    <p:titleStyle>
      <a:lvl1pPr algn="l" defTabSz="914400" rtl="0" eaLnBrk="1" latinLnBrk="0" hangingPunct="1">
        <a:spcBef>
          <a:spcPct val="0"/>
        </a:spcBef>
        <a:buNone/>
        <a:defRPr sz="2400" b="1" kern="1200">
          <a:solidFill>
            <a:schemeClr val="tx1"/>
          </a:solidFill>
          <a:latin typeface="Arial" pitchFamily="34" charset="0"/>
          <a:ea typeface="+mj-ea"/>
          <a:cs typeface="+mj-cs"/>
        </a:defRPr>
      </a:lvl1pPr>
    </p:titleStyle>
    <p:bodyStyle>
      <a:lvl1pPr marL="230188" indent="-230188" algn="l" defTabSz="914400" rtl="0" eaLnBrk="1" latinLnBrk="0" hangingPunct="1">
        <a:spcBef>
          <a:spcPct val="20000"/>
        </a:spcBef>
        <a:buClr>
          <a:schemeClr val="tx1"/>
        </a:buClr>
        <a:buFont typeface="Wingdings" pitchFamily="2" charset="2"/>
        <a:buChar char="§"/>
        <a:defRPr sz="2400" kern="1200">
          <a:solidFill>
            <a:schemeClr val="tx1"/>
          </a:solidFill>
          <a:latin typeface="Arial" pitchFamily="34" charset="0"/>
          <a:ea typeface="+mn-ea"/>
          <a:cs typeface="+mn-cs"/>
        </a:defRPr>
      </a:lvl1pPr>
      <a:lvl2pPr marL="461963" indent="-231775" algn="l" defTabSz="914400" rtl="0" eaLnBrk="1" latinLnBrk="0" hangingPunct="1">
        <a:spcBef>
          <a:spcPct val="20000"/>
        </a:spcBef>
        <a:buClr>
          <a:schemeClr val="tx1"/>
        </a:buClr>
        <a:buFont typeface="Arial" pitchFamily="34" charset="0"/>
        <a:buChar char="–"/>
        <a:defRPr sz="1800" kern="1200">
          <a:solidFill>
            <a:schemeClr val="tx1"/>
          </a:solidFill>
          <a:latin typeface="Arial" pitchFamily="34" charset="0"/>
          <a:ea typeface="+mn-ea"/>
          <a:cs typeface="+mn-cs"/>
        </a:defRPr>
      </a:lvl2pPr>
      <a:lvl3pPr marL="684213" indent="-222250" algn="l" defTabSz="914400" rtl="0" eaLnBrk="1" latinLnBrk="0" hangingPunct="1">
        <a:spcBef>
          <a:spcPct val="20000"/>
        </a:spcBef>
        <a:buClr>
          <a:schemeClr val="tx1"/>
        </a:buClr>
        <a:buFont typeface="Wingdings" pitchFamily="2" charset="2"/>
        <a:buChar char="§"/>
        <a:defRPr sz="1800" kern="1200">
          <a:solidFill>
            <a:schemeClr val="tx1"/>
          </a:solidFill>
          <a:latin typeface="Arial" pitchFamily="34" charset="0"/>
          <a:ea typeface="+mn-ea"/>
          <a:cs typeface="+mn-cs"/>
        </a:defRPr>
      </a:lvl3pPr>
      <a:lvl4pPr marL="914400" indent="-230188" algn="l" defTabSz="914400" rtl="0" eaLnBrk="1" latinLnBrk="0" hangingPunct="1">
        <a:spcBef>
          <a:spcPct val="20000"/>
        </a:spcBef>
        <a:buClr>
          <a:schemeClr val="tx1"/>
        </a:buClr>
        <a:buFont typeface="Arial" pitchFamily="34" charset="0"/>
        <a:buChar char="–"/>
        <a:defRPr sz="1800" b="0" kern="1200">
          <a:solidFill>
            <a:schemeClr val="tx1"/>
          </a:solidFill>
          <a:latin typeface="Arial" pitchFamily="34" charset="0"/>
          <a:ea typeface="+mn-ea"/>
          <a:cs typeface="+mn-cs"/>
        </a:defRPr>
      </a:lvl4pPr>
      <a:lvl5pPr marL="1144588" indent="-230188" algn="l" defTabSz="914400" rtl="0" eaLnBrk="1" latinLnBrk="0" hangingPunct="1">
        <a:spcBef>
          <a:spcPct val="20000"/>
        </a:spcBef>
        <a:buClr>
          <a:schemeClr val="tx1"/>
        </a:buClr>
        <a:buFont typeface="Wingdings" pitchFamily="2" charset="2"/>
        <a:buChar char="§"/>
        <a:defRPr sz="1800" kern="1200">
          <a:solidFill>
            <a:schemeClr val="tx1"/>
          </a:solidFill>
          <a:latin typeface="Arial"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www.omgwiki.org/OMGSysML/doku.php?id=sysml-roadmap:sysml_assessment_and_roadmap_working_group"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Raytheon Input To NextGen SME Requirements</a:t>
            </a:r>
            <a:endParaRPr lang="en-US" dirty="0"/>
          </a:p>
        </p:txBody>
      </p:sp>
      <p:sp>
        <p:nvSpPr>
          <p:cNvPr id="3" name="Text Placeholder 2"/>
          <p:cNvSpPr>
            <a:spLocks noGrp="1"/>
          </p:cNvSpPr>
          <p:nvPr>
            <p:ph type="body" sz="quarter" idx="11"/>
          </p:nvPr>
        </p:nvSpPr>
        <p:spPr/>
        <p:txBody>
          <a:bodyPr/>
          <a:lstStyle/>
          <a:p>
            <a:r>
              <a:rPr lang="en-US" dirty="0" smtClean="0"/>
              <a:t>Raytheon Company</a:t>
            </a:r>
            <a:endParaRPr lang="en-US" dirty="0"/>
          </a:p>
        </p:txBody>
      </p:sp>
      <p:sp>
        <p:nvSpPr>
          <p:cNvPr id="4" name="Text Placeholder 3"/>
          <p:cNvSpPr>
            <a:spLocks noGrp="1"/>
          </p:cNvSpPr>
          <p:nvPr>
            <p:ph type="body" sz="quarter" idx="12"/>
          </p:nvPr>
        </p:nvSpPr>
        <p:spPr>
          <a:xfrm>
            <a:off x="4572000" y="3899105"/>
            <a:ext cx="4114800" cy="690644"/>
          </a:xfrm>
        </p:spPr>
        <p:txBody>
          <a:bodyPr/>
          <a:lstStyle/>
          <a:p>
            <a:r>
              <a:rPr lang="en-US" dirty="0" smtClean="0"/>
              <a:t>Bobbi Young, Christopher Finlay, Louisa Guise, Marty Ray, Ron Williamson, Stephanie Chiesi</a:t>
            </a:r>
          </a:p>
          <a:p>
            <a:endParaRPr lang="en-US" dirty="0" smtClean="0"/>
          </a:p>
          <a:p>
            <a:endParaRPr lang="en-US" dirty="0"/>
          </a:p>
        </p:txBody>
      </p:sp>
      <p:sp>
        <p:nvSpPr>
          <p:cNvPr id="6" name="MARKING_WARNING"/>
          <p:cNvSpPr txBox="1"/>
          <p:nvPr/>
        </p:nvSpPr>
        <p:spPr>
          <a:xfrm>
            <a:off x="571499" y="4191000"/>
            <a:ext cx="3632200" cy="276999"/>
          </a:xfrm>
          <a:prstGeom prst="rect">
            <a:avLst/>
          </a:prstGeom>
          <a:pattFill>
            <a:fgClr>
              <a:srgbClr val="FFFFFF"/>
            </a:fgClr>
            <a:bgClr>
              <a:srgbClr val="FFFFFF"/>
            </a:bgClr>
          </a:pattFill>
        </p:spPr>
        <p:txBody>
          <a:bodyPr vert="horz" wrap="square" rtlCol="0">
            <a:spAutoFit/>
          </a:bodyPr>
          <a:lstStyle/>
          <a:p>
            <a:r>
              <a:rPr lang="en-US" sz="600" smtClean="0">
                <a:latin typeface="Arial" panose="020B0604020202020204" pitchFamily="34" charset="0"/>
                <a:cs typeface="Arial" pitchFamily="34" charset="0"/>
              </a:rPr>
              <a:t>This document does not contain technology or technical data controlled under either the U.S. International Traffic in Arms Regulations or the U.S. Export Administration Regulations.</a:t>
            </a:r>
            <a:endParaRPr lang="en-US" sz="600" dirty="0" smtClean="0">
              <a:latin typeface="Arial" panose="020B0604020202020204" pitchFamily="34" charset="0"/>
              <a:cs typeface="Arial" pitchFamily="34" charset="0"/>
            </a:endParaRPr>
          </a:p>
        </p:txBody>
      </p:sp>
      <p:sp>
        <p:nvSpPr>
          <p:cNvPr id="7" name="IP"/>
          <p:cNvSpPr txBox="1"/>
          <p:nvPr/>
        </p:nvSpPr>
        <p:spPr>
          <a:xfrm>
            <a:off x="4030826" y="0"/>
            <a:ext cx="1082348" cy="230832"/>
          </a:xfrm>
          <a:prstGeom prst="rect">
            <a:avLst/>
          </a:prstGeom>
          <a:noFill/>
        </p:spPr>
        <p:txBody>
          <a:bodyPr vert="horz" wrap="none" rtlCol="0">
            <a:spAutoFit/>
          </a:bodyPr>
          <a:lstStyle/>
          <a:p>
            <a:r>
              <a:rPr lang="en-US" sz="900" smtClean="0">
                <a:solidFill>
                  <a:srgbClr val="666465"/>
                </a:solidFill>
                <a:latin typeface="Arial" panose="020B0604020202020204" pitchFamily="34" charset="0"/>
                <a:cs typeface="Arial" pitchFamily="34" charset="0"/>
              </a:rPr>
              <a:t>Publicly Available</a:t>
            </a:r>
            <a:endParaRPr lang="en-US" sz="900" dirty="0" smtClean="0">
              <a:solidFill>
                <a:srgbClr val="666465"/>
              </a:solidFill>
              <a:latin typeface="Arial" panose="020B0604020202020204" pitchFamily="34" charset="0"/>
              <a:cs typeface="Arial" pitchFamily="34" charset="0"/>
            </a:endParaRPr>
          </a:p>
        </p:txBody>
      </p:sp>
    </p:spTree>
    <p:extLst>
      <p:ext uri="{BB962C8B-B14F-4D97-AF65-F5344CB8AC3E}">
        <p14:creationId xmlns:p14="http://schemas.microsoft.com/office/powerpoint/2010/main" val="775846994"/>
      </p:ext>
    </p:extLst>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36541" y="779860"/>
            <a:ext cx="8476279" cy="4042172"/>
          </a:xfrm>
        </p:spPr>
        <p:txBody>
          <a:bodyPr>
            <a:normAutofit fontScale="92500" lnSpcReduction="20000"/>
          </a:bodyPr>
          <a:lstStyle/>
          <a:p>
            <a:r>
              <a:rPr lang="en-US" dirty="0" smtClean="0"/>
              <a:t>GAP</a:t>
            </a:r>
            <a:r>
              <a:rPr lang="en-US" dirty="0"/>
              <a:t>: Ability to easily merge unclassified models with classified </a:t>
            </a:r>
            <a:r>
              <a:rPr lang="en-US" dirty="0" smtClean="0"/>
              <a:t>models</a:t>
            </a:r>
            <a:endParaRPr lang="en-US" dirty="0"/>
          </a:p>
          <a:p>
            <a:r>
              <a:rPr lang="en-US" dirty="0" smtClean="0"/>
              <a:t>Actor: Systems/Software/Test Engineering, Architect</a:t>
            </a:r>
          </a:p>
          <a:p>
            <a:r>
              <a:rPr lang="en-US" dirty="0" smtClean="0"/>
              <a:t>Driving Requirements:</a:t>
            </a:r>
          </a:p>
          <a:p>
            <a:pPr lvl="1" fontAlgn="ctr"/>
            <a:r>
              <a:rPr lang="en-US" dirty="0"/>
              <a:t>The modeling environment shall provide the capability to maintain models in separate unclassified and classified environments with the ability to merge the unclassified data with the classified data to produce a product configuration.</a:t>
            </a:r>
          </a:p>
          <a:p>
            <a:pPr lvl="1" fontAlgn="ctr"/>
            <a:r>
              <a:rPr lang="en-US" dirty="0"/>
              <a:t>If a model is in multiple environments, The modeling environment shall provide the capability to specify the master as read only when moving models from one environment to be merged with a model in another environment.</a:t>
            </a:r>
          </a:p>
          <a:p>
            <a:pPr lvl="1" fontAlgn="ctr"/>
            <a:r>
              <a:rPr lang="en-US" dirty="0"/>
              <a:t>The modeling environment shall provide the capability to indicate security classification and EXIM markings on model elements and views</a:t>
            </a:r>
            <a:r>
              <a:rPr lang="en-US" dirty="0" smtClean="0"/>
              <a:t>.</a:t>
            </a:r>
          </a:p>
          <a:p>
            <a:pPr lvl="1" fontAlgn="ctr"/>
            <a:r>
              <a:rPr lang="en-US" dirty="0"/>
              <a:t>The modeling environment shall provide the capability to define and apply rules to enforce security markings</a:t>
            </a:r>
            <a:r>
              <a:rPr lang="en-US" dirty="0" smtClean="0"/>
              <a:t>.</a:t>
            </a:r>
            <a:endParaRPr lang="en-US" dirty="0"/>
          </a:p>
          <a:p>
            <a:pPr marL="0" indent="0">
              <a:buNone/>
            </a:pPr>
            <a:r>
              <a:rPr lang="en-US" dirty="0" smtClean="0"/>
              <a:t>	</a:t>
            </a:r>
            <a:endParaRPr lang="en-US" dirty="0"/>
          </a:p>
        </p:txBody>
      </p:sp>
      <p:sp>
        <p:nvSpPr>
          <p:cNvPr id="3" name="Title 2"/>
          <p:cNvSpPr>
            <a:spLocks noGrp="1"/>
          </p:cNvSpPr>
          <p:nvPr>
            <p:ph type="title"/>
          </p:nvPr>
        </p:nvSpPr>
        <p:spPr>
          <a:xfrm>
            <a:off x="236541" y="161238"/>
            <a:ext cx="7487537" cy="514350"/>
          </a:xfrm>
        </p:spPr>
        <p:txBody>
          <a:bodyPr>
            <a:normAutofit/>
          </a:bodyPr>
          <a:lstStyle/>
          <a:p>
            <a:r>
              <a:rPr lang="en-US" sz="2100" dirty="0" smtClean="0"/>
              <a:t>UC</a:t>
            </a:r>
            <a:r>
              <a:rPr lang="en-US" sz="2100" dirty="0"/>
              <a:t>: Merge Unclassified </a:t>
            </a:r>
            <a:r>
              <a:rPr lang="en-US" sz="2100" dirty="0" smtClean="0"/>
              <a:t>With </a:t>
            </a:r>
            <a:r>
              <a:rPr lang="en-US" sz="2100" dirty="0"/>
              <a:t>Classified Model </a:t>
            </a:r>
            <a:r>
              <a:rPr lang="en-US" sz="2100" dirty="0" smtClean="0"/>
              <a:t>Data (1 of 2)</a:t>
            </a:r>
            <a:endParaRPr lang="en-US" sz="2100" dirty="0"/>
          </a:p>
        </p:txBody>
      </p:sp>
    </p:spTree>
    <p:extLst>
      <p:ext uri="{BB962C8B-B14F-4D97-AF65-F5344CB8AC3E}">
        <p14:creationId xmlns:p14="http://schemas.microsoft.com/office/powerpoint/2010/main" val="1026535552"/>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12235" y="779860"/>
            <a:ext cx="8370848" cy="4042172"/>
          </a:xfrm>
        </p:spPr>
        <p:txBody>
          <a:bodyPr>
            <a:normAutofit fontScale="85000" lnSpcReduction="10000"/>
          </a:bodyPr>
          <a:lstStyle/>
          <a:p>
            <a:r>
              <a:rPr lang="en-US" dirty="0" smtClean="0"/>
              <a:t>Driving Requirements (cont):</a:t>
            </a:r>
          </a:p>
          <a:p>
            <a:pPr lvl="1" fontAlgn="ctr"/>
            <a:r>
              <a:rPr lang="en-US" dirty="0" smtClean="0"/>
              <a:t>The </a:t>
            </a:r>
            <a:r>
              <a:rPr lang="en-US" dirty="0"/>
              <a:t>modeling environment shall provide the capability to report on model elements and views not tagged with the appropriate security classifications.</a:t>
            </a:r>
          </a:p>
          <a:p>
            <a:pPr lvl="1" fontAlgn="ctr"/>
            <a:r>
              <a:rPr lang="en-US" dirty="0"/>
              <a:t>The modeling environment shall provide the capability to highlight a conflict when a model element and related model element do not have consistent security classifications.</a:t>
            </a:r>
          </a:p>
          <a:p>
            <a:pPr lvl="1" fontAlgn="ctr"/>
            <a:r>
              <a:rPr lang="en-US" dirty="0"/>
              <a:t>The modeling environment shall provide the capability to apply specific markings to different products within the product line ( some product configurations in the PL may require different security markings due to association with a particular customer security classification guide).</a:t>
            </a:r>
          </a:p>
          <a:p>
            <a:pPr lvl="1" fontAlgn="ctr"/>
            <a:r>
              <a:rPr lang="en-US" dirty="0"/>
              <a:t>The modeling environment shall provide the capability to merge models at a finer granularity than package level.  (For example, an activity flow may have an action whose variant may be of different classifications.  When merging an unclassified model with a classified model, sometimes the variant may be in one environment vs the other depending on the product configuration)</a:t>
            </a:r>
          </a:p>
          <a:p>
            <a:pPr lvl="1" fontAlgn="ctr"/>
            <a:r>
              <a:rPr lang="en-US" dirty="0"/>
              <a:t>The modeling environment shall provide the capability to do trusted downloads on models.</a:t>
            </a:r>
          </a:p>
          <a:p>
            <a:pPr lvl="2" fontAlgn="ctr"/>
            <a:endParaRPr lang="en-US" dirty="0"/>
          </a:p>
          <a:p>
            <a:pPr marL="0" indent="0">
              <a:buNone/>
            </a:pPr>
            <a:r>
              <a:rPr lang="en-US" dirty="0" smtClean="0"/>
              <a:t>	</a:t>
            </a:r>
            <a:endParaRPr lang="en-US" dirty="0"/>
          </a:p>
        </p:txBody>
      </p:sp>
      <p:sp>
        <p:nvSpPr>
          <p:cNvPr id="3" name="Title 2"/>
          <p:cNvSpPr>
            <a:spLocks noGrp="1"/>
          </p:cNvSpPr>
          <p:nvPr>
            <p:ph type="title"/>
          </p:nvPr>
        </p:nvSpPr>
        <p:spPr>
          <a:xfrm>
            <a:off x="236541" y="161238"/>
            <a:ext cx="7494971" cy="514350"/>
          </a:xfrm>
        </p:spPr>
        <p:txBody>
          <a:bodyPr>
            <a:noAutofit/>
          </a:bodyPr>
          <a:lstStyle/>
          <a:p>
            <a:r>
              <a:rPr lang="en-US" sz="2000" dirty="0" smtClean="0"/>
              <a:t>UC</a:t>
            </a:r>
            <a:r>
              <a:rPr lang="en-US" sz="2000" dirty="0"/>
              <a:t>: Merge Unclassified with Classified Model </a:t>
            </a:r>
            <a:r>
              <a:rPr lang="en-US" sz="2000" dirty="0" smtClean="0"/>
              <a:t>Data (2 of 2)</a:t>
            </a:r>
            <a:endParaRPr lang="en-US" sz="2000" dirty="0"/>
          </a:p>
        </p:txBody>
      </p:sp>
    </p:spTree>
    <p:extLst>
      <p:ext uri="{BB962C8B-B14F-4D97-AF65-F5344CB8AC3E}">
        <p14:creationId xmlns:p14="http://schemas.microsoft.com/office/powerpoint/2010/main" val="325483202"/>
      </p:ext>
    </p:extLst>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36541" y="885128"/>
            <a:ext cx="8468844" cy="3394472"/>
          </a:xfrm>
        </p:spPr>
        <p:txBody>
          <a:bodyPr>
            <a:normAutofit lnSpcReduction="10000"/>
          </a:bodyPr>
          <a:lstStyle/>
          <a:p>
            <a:r>
              <a:rPr lang="en-US" dirty="0" smtClean="0"/>
              <a:t>GAP</a:t>
            </a:r>
            <a:r>
              <a:rPr lang="en-US" dirty="0"/>
              <a:t>: Ability to capture and exchange product variant information with other tooling domains (i.e. requirements, simulation models, test environments, hardware variants…) </a:t>
            </a:r>
          </a:p>
          <a:p>
            <a:r>
              <a:rPr lang="en-US" dirty="0" smtClean="0"/>
              <a:t>Actor: </a:t>
            </a:r>
            <a:r>
              <a:rPr lang="en-US" dirty="0"/>
              <a:t>Systems/Software/Test </a:t>
            </a:r>
            <a:r>
              <a:rPr lang="en-US" dirty="0" smtClean="0"/>
              <a:t>Engineering, Architect</a:t>
            </a:r>
          </a:p>
          <a:p>
            <a:r>
              <a:rPr lang="en-US" dirty="0" smtClean="0"/>
              <a:t>Driving Requirements:</a:t>
            </a:r>
            <a:endParaRPr lang="en-US" dirty="0"/>
          </a:p>
          <a:p>
            <a:pPr lvl="1"/>
            <a:r>
              <a:rPr lang="en-US" dirty="0" smtClean="0"/>
              <a:t>The </a:t>
            </a:r>
            <a:r>
              <a:rPr lang="en-US" dirty="0"/>
              <a:t>modeling environment and modeling language standards shall provide the capability to exchange variant design information with 3rd party tooling.  Each design tool needs an understanding of product variation and how those variations affect other designs. (not just linking)</a:t>
            </a:r>
          </a:p>
          <a:p>
            <a:pPr marL="172641" lvl="1" indent="0">
              <a:buNone/>
            </a:pPr>
            <a:r>
              <a:rPr lang="en-US" dirty="0" smtClean="0"/>
              <a:t>	</a:t>
            </a:r>
            <a:endParaRPr lang="en-US" dirty="0"/>
          </a:p>
        </p:txBody>
      </p:sp>
      <p:sp>
        <p:nvSpPr>
          <p:cNvPr id="3" name="Title 2"/>
          <p:cNvSpPr>
            <a:spLocks noGrp="1"/>
          </p:cNvSpPr>
          <p:nvPr>
            <p:ph type="title"/>
          </p:nvPr>
        </p:nvSpPr>
        <p:spPr/>
        <p:txBody>
          <a:bodyPr>
            <a:normAutofit/>
          </a:bodyPr>
          <a:lstStyle/>
          <a:p>
            <a:r>
              <a:rPr lang="en-US" dirty="0" smtClean="0"/>
              <a:t>UC</a:t>
            </a:r>
            <a:r>
              <a:rPr lang="en-US" dirty="0"/>
              <a:t>: Exchange Model Variant </a:t>
            </a:r>
            <a:r>
              <a:rPr lang="en-US" dirty="0" smtClean="0"/>
              <a:t>Information</a:t>
            </a:r>
            <a:endParaRPr lang="en-US" dirty="0"/>
          </a:p>
        </p:txBody>
      </p:sp>
    </p:spTree>
    <p:extLst>
      <p:ext uri="{BB962C8B-B14F-4D97-AF65-F5344CB8AC3E}">
        <p14:creationId xmlns:p14="http://schemas.microsoft.com/office/powerpoint/2010/main" val="2621188012"/>
      </p:ext>
    </p:extLst>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36541" y="779860"/>
            <a:ext cx="8453976" cy="3870722"/>
          </a:xfrm>
        </p:spPr>
        <p:txBody>
          <a:bodyPr>
            <a:normAutofit fontScale="77500" lnSpcReduction="20000"/>
          </a:bodyPr>
          <a:lstStyle/>
          <a:p>
            <a:r>
              <a:rPr lang="en-US" dirty="0" smtClean="0"/>
              <a:t>GAP</a:t>
            </a:r>
            <a:r>
              <a:rPr lang="en-US" dirty="0"/>
              <a:t>: Ability to generate model variation </a:t>
            </a:r>
            <a:r>
              <a:rPr lang="en-US" dirty="0" smtClean="0"/>
              <a:t>metrics</a:t>
            </a:r>
            <a:endParaRPr lang="en-US" dirty="0"/>
          </a:p>
          <a:p>
            <a:r>
              <a:rPr lang="en-US" dirty="0" smtClean="0"/>
              <a:t>Actor: </a:t>
            </a:r>
            <a:r>
              <a:rPr lang="en-US" dirty="0"/>
              <a:t>Systems/Software/Test </a:t>
            </a:r>
            <a:r>
              <a:rPr lang="en-US" dirty="0" smtClean="0"/>
              <a:t>Engineering, Architect</a:t>
            </a:r>
          </a:p>
          <a:p>
            <a:r>
              <a:rPr lang="en-US" dirty="0" smtClean="0"/>
              <a:t>Driving Requirements:</a:t>
            </a:r>
          </a:p>
          <a:p>
            <a:pPr lvl="1" fontAlgn="ctr"/>
            <a:r>
              <a:rPr lang="en-US" dirty="0"/>
              <a:t>The modeling environment shall provide the capability to generate reports on PLA variation management to include:</a:t>
            </a:r>
          </a:p>
          <a:p>
            <a:pPr lvl="2" fontAlgn="ctr"/>
            <a:r>
              <a:rPr lang="en-US" dirty="0"/>
              <a:t>Model elements and views included in each product configuration</a:t>
            </a:r>
          </a:p>
          <a:p>
            <a:pPr lvl="2" fontAlgn="ctr"/>
            <a:r>
              <a:rPr lang="en-US" dirty="0"/>
              <a:t>Instances and location of each model element/view variant associated with a particular capability/feature/parameter</a:t>
            </a:r>
          </a:p>
          <a:p>
            <a:pPr lvl="2" fontAlgn="ctr"/>
            <a:r>
              <a:rPr lang="en-US" dirty="0"/>
              <a:t>Unused model variants </a:t>
            </a:r>
          </a:p>
          <a:p>
            <a:pPr lvl="2" fontAlgn="ctr"/>
            <a:r>
              <a:rPr lang="en-US" dirty="0"/>
              <a:t>Identification of possible reusable variant components</a:t>
            </a:r>
          </a:p>
          <a:p>
            <a:pPr lvl="2" fontAlgn="ctr"/>
            <a:r>
              <a:rPr lang="en-US" dirty="0"/>
              <a:t>Impact (identify what’s affected) of setting a model element as a variation on all related elements and views</a:t>
            </a:r>
          </a:p>
          <a:p>
            <a:pPr lvl="2" fontAlgn="ctr"/>
            <a:r>
              <a:rPr lang="en-US" dirty="0"/>
              <a:t>Number of products a variant is associated with</a:t>
            </a:r>
          </a:p>
          <a:p>
            <a:pPr lvl="2" fontAlgn="ctr"/>
            <a:r>
              <a:rPr lang="en-US" dirty="0"/>
              <a:t>Number of products a reusable component is associated with</a:t>
            </a:r>
          </a:p>
          <a:p>
            <a:pPr lvl="2" fontAlgn="ctr"/>
            <a:r>
              <a:rPr lang="en-US" dirty="0"/>
              <a:t>Test coverage for variants</a:t>
            </a:r>
          </a:p>
          <a:p>
            <a:pPr lvl="2" fontAlgn="ctr"/>
            <a:r>
              <a:rPr lang="en-US" dirty="0"/>
              <a:t>Internal simulation coverage… executable model simulation.</a:t>
            </a:r>
          </a:p>
          <a:p>
            <a:pPr lvl="2" fontAlgn="ctr"/>
            <a:r>
              <a:rPr lang="en-US" dirty="0"/>
              <a:t>Cost associated with variants.  ( When doing product trades, need to understand the cost of each product configuration</a:t>
            </a:r>
            <a:r>
              <a:rPr lang="en-US" dirty="0" smtClean="0"/>
              <a:t>)</a:t>
            </a:r>
            <a:endParaRPr lang="en-US" dirty="0"/>
          </a:p>
        </p:txBody>
      </p:sp>
      <p:sp>
        <p:nvSpPr>
          <p:cNvPr id="3" name="Title 2"/>
          <p:cNvSpPr>
            <a:spLocks noGrp="1"/>
          </p:cNvSpPr>
          <p:nvPr>
            <p:ph type="title"/>
          </p:nvPr>
        </p:nvSpPr>
        <p:spPr/>
        <p:txBody>
          <a:bodyPr>
            <a:normAutofit/>
          </a:bodyPr>
          <a:lstStyle/>
          <a:p>
            <a:r>
              <a:rPr lang="en-US" dirty="0" smtClean="0"/>
              <a:t>UC</a:t>
            </a:r>
            <a:r>
              <a:rPr lang="en-US" dirty="0"/>
              <a:t>: Report PLA </a:t>
            </a:r>
            <a:r>
              <a:rPr lang="en-US" dirty="0" smtClean="0"/>
              <a:t>Metrics</a:t>
            </a:r>
            <a:endParaRPr lang="en-US" dirty="0"/>
          </a:p>
        </p:txBody>
      </p:sp>
    </p:spTree>
    <p:extLst>
      <p:ext uri="{BB962C8B-B14F-4D97-AF65-F5344CB8AC3E}">
        <p14:creationId xmlns:p14="http://schemas.microsoft.com/office/powerpoint/2010/main" val="4197424622"/>
      </p:ext>
    </p:extLst>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36541" y="795918"/>
            <a:ext cx="8461410" cy="4347582"/>
          </a:xfrm>
        </p:spPr>
        <p:txBody>
          <a:bodyPr/>
          <a:lstStyle/>
          <a:p>
            <a:pPr fontAlgn="ctr"/>
            <a:r>
              <a:rPr lang="en-US" sz="1800" dirty="0"/>
              <a:t>Expressive: Ability to express feature catalog, feature variants, variation points, variant model elements and associated properties, variant views</a:t>
            </a:r>
          </a:p>
          <a:p>
            <a:pPr fontAlgn="ctr"/>
            <a:r>
              <a:rPr lang="en-US" sz="1800" dirty="0"/>
              <a:t>Manageable: Ability of the modeling environment to provide helpers to automate/identify associated variations within a model to reduce modeling time and errors</a:t>
            </a:r>
          </a:p>
          <a:p>
            <a:pPr fontAlgn="ctr"/>
            <a:r>
              <a:rPr lang="en-US" sz="1800" dirty="0"/>
              <a:t>Manageability: Ability to manage identify and manage product configurations based on feature variations</a:t>
            </a:r>
          </a:p>
          <a:p>
            <a:pPr fontAlgn="ctr"/>
            <a:r>
              <a:rPr lang="en-US" sz="1800" dirty="0"/>
              <a:t>Presentation: Ability to automatically generate customer specific product model to reduce delivery time</a:t>
            </a:r>
          </a:p>
          <a:p>
            <a:pPr fontAlgn="ctr"/>
            <a:r>
              <a:rPr lang="en-US" sz="1800" dirty="0"/>
              <a:t>Interoperability: Ability to exchange variant information with other system design environments</a:t>
            </a:r>
          </a:p>
          <a:p>
            <a:pPr marL="0" indent="0">
              <a:buNone/>
            </a:pPr>
            <a:endParaRPr lang="en-US" sz="1800" dirty="0"/>
          </a:p>
        </p:txBody>
      </p:sp>
      <p:sp>
        <p:nvSpPr>
          <p:cNvPr id="3" name="Title 2"/>
          <p:cNvSpPr>
            <a:spLocks noGrp="1"/>
          </p:cNvSpPr>
          <p:nvPr>
            <p:ph type="title"/>
          </p:nvPr>
        </p:nvSpPr>
        <p:spPr/>
        <p:txBody>
          <a:bodyPr/>
          <a:lstStyle/>
          <a:p>
            <a:r>
              <a:rPr lang="en-US" dirty="0" smtClean="0"/>
              <a:t>PLA Measures of Effectiveness</a:t>
            </a:r>
            <a:endParaRPr lang="en-US" dirty="0"/>
          </a:p>
        </p:txBody>
      </p:sp>
    </p:spTree>
    <p:extLst>
      <p:ext uri="{BB962C8B-B14F-4D97-AF65-F5344CB8AC3E}">
        <p14:creationId xmlns:p14="http://schemas.microsoft.com/office/powerpoint/2010/main" val="442341752"/>
      </p:ext>
    </p:extLst>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lgn="ctr">
              <a:buNone/>
            </a:pPr>
            <a:endParaRPr lang="en-US" dirty="0" smtClean="0"/>
          </a:p>
          <a:p>
            <a:pPr marL="0" indent="0" algn="ctr">
              <a:buNone/>
            </a:pPr>
            <a:endParaRPr lang="en-US" dirty="0"/>
          </a:p>
          <a:p>
            <a:pPr marL="0" indent="0" algn="ctr">
              <a:buNone/>
            </a:pPr>
            <a:endParaRPr lang="en-US" dirty="0" smtClean="0"/>
          </a:p>
          <a:p>
            <a:pPr marL="0" indent="0" algn="ctr">
              <a:buNone/>
            </a:pPr>
            <a:endParaRPr lang="en-US" dirty="0"/>
          </a:p>
          <a:p>
            <a:pPr marL="0" indent="0" algn="ctr">
              <a:buNone/>
            </a:pPr>
            <a:r>
              <a:rPr lang="en-US" dirty="0" smtClean="0"/>
              <a:t>Collaboration With External Partners</a:t>
            </a:r>
          </a:p>
          <a:p>
            <a:pPr marL="0" indent="0" algn="ctr">
              <a:buNone/>
            </a:pPr>
            <a:r>
              <a:rPr lang="en-US" dirty="0" smtClean="0"/>
              <a:t>Use Cases</a:t>
            </a:r>
            <a:endParaRPr lang="en-US" dirty="0"/>
          </a:p>
        </p:txBody>
      </p:sp>
    </p:spTree>
    <p:extLst>
      <p:ext uri="{BB962C8B-B14F-4D97-AF65-F5344CB8AC3E}">
        <p14:creationId xmlns:p14="http://schemas.microsoft.com/office/powerpoint/2010/main" val="2811123947"/>
      </p:ext>
    </p:extLst>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36541" y="788484"/>
            <a:ext cx="8439107" cy="3394472"/>
          </a:xfrm>
        </p:spPr>
        <p:txBody>
          <a:bodyPr/>
          <a:lstStyle/>
          <a:p>
            <a:r>
              <a:rPr lang="en-US" dirty="0" smtClean="0"/>
              <a:t>We need to be able to interact with organizations external to Raytheon in a model based way…</a:t>
            </a:r>
          </a:p>
          <a:p>
            <a:endParaRPr lang="en-US" dirty="0" smtClean="0"/>
          </a:p>
          <a:p>
            <a:r>
              <a:rPr lang="en-US" dirty="0" smtClean="0"/>
              <a:t>What do we mean by external “partners”?</a:t>
            </a:r>
          </a:p>
          <a:p>
            <a:pPr lvl="1"/>
            <a:r>
              <a:rPr lang="en-US" dirty="0" smtClean="0"/>
              <a:t>Customers</a:t>
            </a:r>
          </a:p>
          <a:p>
            <a:pPr lvl="1"/>
            <a:r>
              <a:rPr lang="en-US" dirty="0" smtClean="0"/>
              <a:t>Suppliers</a:t>
            </a:r>
          </a:p>
          <a:p>
            <a:pPr lvl="1"/>
            <a:r>
              <a:rPr lang="en-US" dirty="0" smtClean="0"/>
              <a:t>“Competimates” – other defense companies with whom we are partnered on contracts</a:t>
            </a:r>
          </a:p>
          <a:p>
            <a:pPr lvl="1"/>
            <a:r>
              <a:rPr lang="en-US" dirty="0" smtClean="0"/>
              <a:t>Other Raytheon business units that may not be ITAR permitted (non US persons)</a:t>
            </a:r>
            <a:endParaRPr lang="en-US" dirty="0"/>
          </a:p>
        </p:txBody>
      </p:sp>
      <p:sp>
        <p:nvSpPr>
          <p:cNvPr id="3" name="Title 2"/>
          <p:cNvSpPr>
            <a:spLocks noGrp="1"/>
          </p:cNvSpPr>
          <p:nvPr>
            <p:ph type="title"/>
          </p:nvPr>
        </p:nvSpPr>
        <p:spPr/>
        <p:txBody>
          <a:bodyPr>
            <a:noAutofit/>
          </a:bodyPr>
          <a:lstStyle/>
          <a:p>
            <a:r>
              <a:rPr lang="en-US" sz="2000" dirty="0"/>
              <a:t>Systems Modeling Environment </a:t>
            </a:r>
            <a:r>
              <a:rPr lang="en-US" sz="2000" dirty="0" smtClean="0"/>
              <a:t>-  </a:t>
            </a:r>
            <a:r>
              <a:rPr lang="en-US" sz="2000" dirty="0"/>
              <a:t>			Collaboration with external "partners"</a:t>
            </a:r>
          </a:p>
        </p:txBody>
      </p:sp>
    </p:spTree>
    <p:extLst>
      <p:ext uri="{BB962C8B-B14F-4D97-AF65-F5344CB8AC3E}">
        <p14:creationId xmlns:p14="http://schemas.microsoft.com/office/powerpoint/2010/main" val="2896884795"/>
      </p:ext>
    </p:extLst>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36541" y="779859"/>
            <a:ext cx="8513449" cy="3806429"/>
          </a:xfrm>
        </p:spPr>
        <p:txBody>
          <a:bodyPr>
            <a:normAutofit fontScale="77500" lnSpcReduction="20000"/>
          </a:bodyPr>
          <a:lstStyle/>
          <a:p>
            <a:pPr fontAlgn="base"/>
            <a:r>
              <a:rPr lang="en-US" dirty="0" smtClean="0"/>
              <a:t>Gap: Protect information – this includes protecting data rights while sharing key pieces of information (IP, ITAR, contract specific information requirements, ability to mark classification of pieces of models beyond just a comment on a diagram)</a:t>
            </a:r>
          </a:p>
          <a:p>
            <a:pPr fontAlgn="base"/>
            <a:r>
              <a:rPr lang="en-US" dirty="0" smtClean="0"/>
              <a:t>GAP: Partition information - Ability </a:t>
            </a:r>
            <a:r>
              <a:rPr lang="en-US" dirty="0"/>
              <a:t>to hide/expose </a:t>
            </a:r>
            <a:r>
              <a:rPr lang="en-US" dirty="0" smtClean="0"/>
              <a:t>different level of model elements and model </a:t>
            </a:r>
            <a:r>
              <a:rPr lang="en-US" dirty="0"/>
              <a:t>information from different users (ex. When working with subcontractors that may not be allowed to see parts of the model due to competitive nature)</a:t>
            </a:r>
            <a:endParaRPr lang="en-US" dirty="0" smtClean="0"/>
          </a:p>
          <a:p>
            <a:pPr fontAlgn="base"/>
            <a:r>
              <a:rPr lang="en-US" dirty="0" smtClean="0"/>
              <a:t>GAP</a:t>
            </a:r>
            <a:r>
              <a:rPr lang="en-US" dirty="0"/>
              <a:t>: Ability to protect model information that only certain stakeholders are allowed to see (role based permission, ability to mark information, </a:t>
            </a:r>
            <a:r>
              <a:rPr lang="en-US" dirty="0" smtClean="0"/>
              <a:t>etc.)</a:t>
            </a:r>
            <a:r>
              <a:rPr lang="en-US" dirty="0"/>
              <a:t> </a:t>
            </a:r>
            <a:endParaRPr lang="en-US" dirty="0" smtClean="0"/>
          </a:p>
          <a:p>
            <a:pPr lvl="1" fontAlgn="base"/>
            <a:r>
              <a:rPr lang="en-US" dirty="0"/>
              <a:t>Ability to partition data visibility and protect information across the entire </a:t>
            </a:r>
            <a:r>
              <a:rPr lang="en-US" dirty="0" smtClean="0"/>
              <a:t>environment</a:t>
            </a:r>
          </a:p>
          <a:p>
            <a:pPr fontAlgn="base"/>
            <a:r>
              <a:rPr lang="en-US" dirty="0" smtClean="0"/>
              <a:t>GAP: </a:t>
            </a:r>
            <a:r>
              <a:rPr lang="en-US" dirty="0"/>
              <a:t>Ability to share models across firewalls and collaborate with </a:t>
            </a:r>
            <a:r>
              <a:rPr lang="en-US" dirty="0" smtClean="0"/>
              <a:t>stakeholders</a:t>
            </a:r>
          </a:p>
          <a:p>
            <a:pPr lvl="1" fontAlgn="base"/>
            <a:r>
              <a:rPr lang="en-US" dirty="0"/>
              <a:t>Tool to tool visibility and protection</a:t>
            </a:r>
            <a:endParaRPr lang="en-US" dirty="0" smtClean="0"/>
          </a:p>
          <a:p>
            <a:pPr lvl="1" fontAlgn="base"/>
            <a:r>
              <a:rPr lang="en-US" dirty="0" smtClean="0"/>
              <a:t>Ability </a:t>
            </a:r>
            <a:r>
              <a:rPr lang="en-US" dirty="0"/>
              <a:t>to partition data visibility and protect information across the entire </a:t>
            </a:r>
            <a:r>
              <a:rPr lang="en-US" dirty="0" smtClean="0"/>
              <a:t>environment</a:t>
            </a:r>
            <a:r>
              <a:rPr lang="en-US" dirty="0"/>
              <a:t> </a:t>
            </a:r>
            <a:endParaRPr lang="en-US" dirty="0" smtClean="0"/>
          </a:p>
        </p:txBody>
      </p:sp>
      <p:sp>
        <p:nvSpPr>
          <p:cNvPr id="3" name="Title 2"/>
          <p:cNvSpPr>
            <a:spLocks noGrp="1"/>
          </p:cNvSpPr>
          <p:nvPr>
            <p:ph type="title"/>
          </p:nvPr>
        </p:nvSpPr>
        <p:spPr/>
        <p:txBody>
          <a:bodyPr>
            <a:noAutofit/>
          </a:bodyPr>
          <a:lstStyle/>
          <a:p>
            <a:r>
              <a:rPr lang="en-US" sz="1900" dirty="0" smtClean="0"/>
              <a:t>UC</a:t>
            </a:r>
            <a:r>
              <a:rPr lang="en-US" sz="1900" dirty="0"/>
              <a:t>: </a:t>
            </a:r>
            <a:r>
              <a:rPr lang="en-US" sz="1900" dirty="0" smtClean="0"/>
              <a:t>Protect </a:t>
            </a:r>
            <a:r>
              <a:rPr lang="en-US" sz="1900" dirty="0"/>
              <a:t>Information </a:t>
            </a:r>
            <a:r>
              <a:rPr lang="en-US" sz="1900" dirty="0" smtClean="0"/>
              <a:t>While Sharing And Creating </a:t>
            </a:r>
            <a:r>
              <a:rPr lang="en-US" sz="1900" dirty="0"/>
              <a:t>M</a:t>
            </a:r>
            <a:r>
              <a:rPr lang="en-US" sz="1900" dirty="0" smtClean="0"/>
              <a:t>odel</a:t>
            </a:r>
            <a:r>
              <a:rPr lang="en-US" sz="1900" dirty="0"/>
              <a:t> (1 of 2)</a:t>
            </a:r>
          </a:p>
        </p:txBody>
      </p:sp>
    </p:spTree>
    <p:extLst>
      <p:ext uri="{BB962C8B-B14F-4D97-AF65-F5344CB8AC3E}">
        <p14:creationId xmlns:p14="http://schemas.microsoft.com/office/powerpoint/2010/main" val="957763729"/>
      </p:ext>
    </p:extLst>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36541" y="779859"/>
            <a:ext cx="8476279" cy="4077891"/>
          </a:xfrm>
        </p:spPr>
        <p:txBody>
          <a:bodyPr>
            <a:normAutofit/>
          </a:bodyPr>
          <a:lstStyle/>
          <a:p>
            <a:pPr fontAlgn="base"/>
            <a:r>
              <a:rPr lang="en-US" sz="1650" dirty="0"/>
              <a:t>Actors: Raytheon systems engineers, suppliers, EXIM, legal</a:t>
            </a:r>
          </a:p>
          <a:p>
            <a:pPr fontAlgn="base"/>
            <a:r>
              <a:rPr lang="en-US" sz="1650" dirty="0"/>
              <a:t>Driving Requirements:</a:t>
            </a:r>
          </a:p>
          <a:p>
            <a:pPr lvl="1" fontAlgn="ctr"/>
            <a:r>
              <a:rPr lang="en-US" dirty="0"/>
              <a:t>The modeling environment shall provide protection of intellectual property while creating a unified, robust system model while being accessed by multiple suppliers. </a:t>
            </a:r>
          </a:p>
          <a:p>
            <a:pPr lvl="1" fontAlgn="ctr"/>
            <a:r>
              <a:rPr lang="en-US" dirty="0"/>
              <a:t>The modeling environment shall provide protection of ITAR restricted information from various suppliers on an individual basis (each conforming with the rules associated with the individual legal disclosure licenses).</a:t>
            </a:r>
          </a:p>
          <a:p>
            <a:pPr lvl="1" fontAlgn="ctr"/>
            <a:r>
              <a:rPr lang="en-US" dirty="0"/>
              <a:t>The modeling environment shall provide the ability to mark the classification and controls for each part of the model.  This may be different in the same model depending upon the suppliers involved.</a:t>
            </a:r>
          </a:p>
          <a:p>
            <a:pPr lvl="2" fontAlgn="base"/>
            <a:endParaRPr lang="en-US" dirty="0" smtClean="0"/>
          </a:p>
          <a:p>
            <a:pPr lvl="2" fontAlgn="base"/>
            <a:endParaRPr lang="en-US" dirty="0"/>
          </a:p>
          <a:p>
            <a:endParaRPr lang="en-US" dirty="0"/>
          </a:p>
        </p:txBody>
      </p:sp>
      <p:sp>
        <p:nvSpPr>
          <p:cNvPr id="3" name="Title 2"/>
          <p:cNvSpPr>
            <a:spLocks noGrp="1"/>
          </p:cNvSpPr>
          <p:nvPr>
            <p:ph type="title"/>
          </p:nvPr>
        </p:nvSpPr>
        <p:spPr/>
        <p:txBody>
          <a:bodyPr>
            <a:noAutofit/>
          </a:bodyPr>
          <a:lstStyle/>
          <a:p>
            <a:r>
              <a:rPr lang="en-US" sz="1900" dirty="0"/>
              <a:t>UC: Protect Information While Sharing And Creating Model </a:t>
            </a:r>
            <a:r>
              <a:rPr lang="en-US" sz="1900" dirty="0" smtClean="0"/>
              <a:t>(2 </a:t>
            </a:r>
            <a:r>
              <a:rPr lang="en-US" sz="1900" dirty="0"/>
              <a:t>of 2)</a:t>
            </a:r>
          </a:p>
        </p:txBody>
      </p:sp>
    </p:spTree>
    <p:extLst>
      <p:ext uri="{BB962C8B-B14F-4D97-AF65-F5344CB8AC3E}">
        <p14:creationId xmlns:p14="http://schemas.microsoft.com/office/powerpoint/2010/main" val="2767341583"/>
      </p:ext>
    </p:extLst>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36538" y="781049"/>
            <a:ext cx="8453979" cy="3932199"/>
          </a:xfrm>
        </p:spPr>
        <p:txBody>
          <a:bodyPr>
            <a:normAutofit fontScale="77500" lnSpcReduction="20000"/>
          </a:bodyPr>
          <a:lstStyle/>
          <a:p>
            <a:pPr fontAlgn="ctr"/>
            <a:r>
              <a:rPr lang="en-US" dirty="0"/>
              <a:t>GAP:  Temporal Management </a:t>
            </a:r>
          </a:p>
          <a:p>
            <a:pPr lvl="1" fontAlgn="ctr"/>
            <a:r>
              <a:rPr lang="en-US" dirty="0"/>
              <a:t>Ability for difference disciplines to be able to update models at different stages.  For example….systems develop use case scenarios to capture end state.  Systems integration uses these scenarios but only portions of them as hardware and software become available.  As the scenarios are being changed over time, test must keep them based on the test they need do at any particular time.  Want to use the same scenario flows but they are updated at different intervals.</a:t>
            </a:r>
          </a:p>
          <a:p>
            <a:pPr lvl="1" fontAlgn="ctr"/>
            <a:r>
              <a:rPr lang="en-US" dirty="0"/>
              <a:t>Ability to manage a phased approach of a capability or architecture over </a:t>
            </a:r>
            <a:r>
              <a:rPr lang="en-US" dirty="0" smtClean="0"/>
              <a:t>time</a:t>
            </a:r>
          </a:p>
          <a:p>
            <a:pPr fontAlgn="ctr"/>
            <a:r>
              <a:rPr lang="en-US" dirty="0"/>
              <a:t>GAP:  External management</a:t>
            </a:r>
          </a:p>
          <a:p>
            <a:pPr lvl="1" fontAlgn="ctr"/>
            <a:r>
              <a:rPr lang="en-US" dirty="0"/>
              <a:t>To align with external sources (PLM, workflow, engineering tools, etc.) also accessing the data</a:t>
            </a:r>
          </a:p>
          <a:p>
            <a:pPr lvl="1" fontAlgn="ctr"/>
            <a:r>
              <a:rPr lang="en-US" dirty="0"/>
              <a:t>For baseline and configuration control</a:t>
            </a:r>
          </a:p>
          <a:p>
            <a:pPr lvl="1" fontAlgn="ctr"/>
            <a:r>
              <a:rPr lang="en-US" dirty="0"/>
              <a:t>For product line engineering and total enterprise solution development</a:t>
            </a:r>
          </a:p>
          <a:p>
            <a:pPr lvl="1" fontAlgn="ctr"/>
            <a:r>
              <a:rPr lang="en-US" dirty="0" smtClean="0"/>
              <a:t>Ability </a:t>
            </a:r>
            <a:r>
              <a:rPr lang="en-US" dirty="0"/>
              <a:t>to share models with various stakeholders (maybe as "read only") - how do you get the models integrated</a:t>
            </a:r>
            <a:r>
              <a:rPr lang="en-US" dirty="0" smtClean="0"/>
              <a:t>? </a:t>
            </a:r>
          </a:p>
          <a:p>
            <a:pPr lvl="1" fontAlgn="ctr"/>
            <a:r>
              <a:rPr lang="en-US" dirty="0" smtClean="0"/>
              <a:t>Linking </a:t>
            </a:r>
            <a:r>
              <a:rPr lang="en-US" dirty="0"/>
              <a:t>and integrating </a:t>
            </a:r>
            <a:r>
              <a:rPr lang="en-US" dirty="0" smtClean="0"/>
              <a:t>models</a:t>
            </a:r>
            <a:endParaRPr lang="en-US" dirty="0"/>
          </a:p>
          <a:p>
            <a:pPr fontAlgn="ctr"/>
            <a:r>
              <a:rPr lang="en-US" dirty="0"/>
              <a:t>GAP: Configuration management</a:t>
            </a:r>
          </a:p>
          <a:p>
            <a:pPr lvl="1" fontAlgn="ctr"/>
            <a:r>
              <a:rPr lang="en-US" dirty="0"/>
              <a:t>Ability to appropriately mark the configuration state (e.g. initial, draft, final, deprecated) of pieces of a model beyond just a comment on a diagram</a:t>
            </a:r>
          </a:p>
          <a:p>
            <a:pPr lvl="1" fontAlgn="ctr"/>
            <a:r>
              <a:rPr lang="en-US" dirty="0" smtClean="0"/>
              <a:t>Ability </a:t>
            </a:r>
            <a:r>
              <a:rPr lang="en-US" dirty="0"/>
              <a:t>to configuration manage models from external source</a:t>
            </a:r>
          </a:p>
          <a:p>
            <a:endParaRPr lang="en-US" dirty="0"/>
          </a:p>
        </p:txBody>
      </p:sp>
      <p:sp>
        <p:nvSpPr>
          <p:cNvPr id="3" name="Title 2"/>
          <p:cNvSpPr>
            <a:spLocks noGrp="1"/>
          </p:cNvSpPr>
          <p:nvPr>
            <p:ph type="title"/>
          </p:nvPr>
        </p:nvSpPr>
        <p:spPr/>
        <p:txBody>
          <a:bodyPr>
            <a:noAutofit/>
          </a:bodyPr>
          <a:lstStyle/>
          <a:p>
            <a:r>
              <a:rPr lang="en-US" sz="1900" dirty="0" smtClean="0"/>
              <a:t>UC</a:t>
            </a:r>
            <a:r>
              <a:rPr lang="en-US" sz="1900" dirty="0"/>
              <a:t>: Manage configuration </a:t>
            </a:r>
            <a:r>
              <a:rPr lang="en-US" sz="1900" dirty="0" smtClean="0"/>
              <a:t>Over Time And Across Stakeholders (1of 2)</a:t>
            </a:r>
            <a:endParaRPr lang="en-US" sz="1900" dirty="0"/>
          </a:p>
        </p:txBody>
      </p:sp>
    </p:spTree>
    <p:extLst>
      <p:ext uri="{BB962C8B-B14F-4D97-AF65-F5344CB8AC3E}">
        <p14:creationId xmlns:p14="http://schemas.microsoft.com/office/powerpoint/2010/main" val="386906042"/>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 – Context </a:t>
            </a:r>
            <a:endParaRPr lang="en-US" dirty="0"/>
          </a:p>
        </p:txBody>
      </p:sp>
      <p:sp>
        <p:nvSpPr>
          <p:cNvPr id="3" name="Content Placeholder 2"/>
          <p:cNvSpPr>
            <a:spLocks noGrp="1"/>
          </p:cNvSpPr>
          <p:nvPr>
            <p:ph idx="1"/>
          </p:nvPr>
        </p:nvSpPr>
        <p:spPr>
          <a:xfrm>
            <a:off x="236538" y="781049"/>
            <a:ext cx="4206240" cy="4118719"/>
          </a:xfrm>
        </p:spPr>
        <p:txBody>
          <a:bodyPr/>
          <a:lstStyle/>
          <a:p>
            <a:r>
              <a:rPr lang="en-US" dirty="0" smtClean="0"/>
              <a:t>SysML v2 Working Group</a:t>
            </a:r>
          </a:p>
          <a:p>
            <a:pPr lvl="1"/>
            <a:r>
              <a:rPr lang="en-US" dirty="0" smtClean="0"/>
              <a:t>Joint INCOSE/OMG group</a:t>
            </a:r>
          </a:p>
          <a:p>
            <a:pPr lvl="1"/>
            <a:r>
              <a:rPr lang="en-US" dirty="0" smtClean="0"/>
              <a:t>Developing requirements for and RFP to solicit proposals from industry and tool vendors for the next generation systems modeling language, SysML v2</a:t>
            </a:r>
          </a:p>
          <a:p>
            <a:pPr lvl="1"/>
            <a:r>
              <a:rPr lang="en-US" dirty="0" smtClean="0"/>
              <a:t>Wiki page is available at:</a:t>
            </a:r>
          </a:p>
          <a:p>
            <a:pPr lvl="2"/>
            <a:r>
              <a:rPr lang="en-US" sz="1100" dirty="0">
                <a:hlinkClick r:id="rId2"/>
              </a:rPr>
              <a:t>http://</a:t>
            </a:r>
            <a:r>
              <a:rPr lang="en-US" sz="1100" dirty="0" smtClean="0">
                <a:hlinkClick r:id="rId2"/>
              </a:rPr>
              <a:t>www.omgwiki.org/OMGSysML/doku.php?id=sysml-roadmap:sysml_assessment_and_roadmap_working_group</a:t>
            </a:r>
            <a:endParaRPr lang="en-US" sz="1100" dirty="0" smtClean="0"/>
          </a:p>
          <a:p>
            <a:r>
              <a:rPr lang="en-US" sz="2000" dirty="0" smtClean="0"/>
              <a:t>System Modeling Environment (SME)</a:t>
            </a:r>
          </a:p>
          <a:p>
            <a:pPr lvl="1"/>
            <a:r>
              <a:rPr lang="en-US" sz="1400" dirty="0" smtClean="0"/>
              <a:t>Summarized in the figure to the right</a:t>
            </a:r>
            <a:endParaRPr lang="en-US" sz="1400" dirty="0"/>
          </a:p>
        </p:txBody>
      </p:sp>
      <p:sp>
        <p:nvSpPr>
          <p:cNvPr id="4" name="Date Placeholder 3"/>
          <p:cNvSpPr>
            <a:spLocks noGrp="1"/>
          </p:cNvSpPr>
          <p:nvPr>
            <p:ph type="dt" sz="half" idx="10"/>
          </p:nvPr>
        </p:nvSpPr>
        <p:spPr/>
        <p:txBody>
          <a:bodyPr/>
          <a:lstStyle/>
          <a:p>
            <a:fld id="{E70C1B30-9A2A-4758-B08C-091F444130B1}" type="datetime1">
              <a:rPr lang="en-US" smtClean="0"/>
              <a:t>10/27/2016</a:t>
            </a:fld>
            <a:endParaRPr lang="en-US" dirty="0"/>
          </a:p>
        </p:txBody>
      </p:sp>
      <p:sp>
        <p:nvSpPr>
          <p:cNvPr id="5" name="Slide Number Placeholder 4"/>
          <p:cNvSpPr>
            <a:spLocks noGrp="1"/>
          </p:cNvSpPr>
          <p:nvPr>
            <p:ph type="sldNum" sz="quarter" idx="12"/>
          </p:nvPr>
        </p:nvSpPr>
        <p:spPr/>
        <p:txBody>
          <a:bodyPr/>
          <a:lstStyle/>
          <a:p>
            <a:fld id="{8D57DBB9-07C6-49AB-BFD5-E737C7E241F6}" type="slidenum">
              <a:rPr lang="en-US" smtClean="0"/>
              <a:pPr/>
              <a:t>2</a:t>
            </a:fld>
            <a:endParaRPr lang="en-US" dirty="0"/>
          </a:p>
        </p:txBody>
      </p:sp>
      <p:pic>
        <p:nvPicPr>
          <p:cNvPr id="7" name="Content Placeholder 6"/>
          <p:cNvPicPr>
            <a:picLocks noGrp="1" noChangeAspect="1"/>
          </p:cNvPicPr>
          <p:nvPr>
            <p:ph idx="13"/>
          </p:nvPr>
        </p:nvPicPr>
        <p:blipFill>
          <a:blip r:embed="rId3"/>
          <a:stretch>
            <a:fillRect/>
          </a:stretch>
        </p:blipFill>
        <p:spPr>
          <a:xfrm>
            <a:off x="4706938" y="1453931"/>
            <a:ext cx="4206875" cy="2048313"/>
          </a:xfrm>
          <a:prstGeom prst="rect">
            <a:avLst/>
          </a:prstGeom>
        </p:spPr>
      </p:pic>
    </p:spTree>
    <p:extLst>
      <p:ext uri="{BB962C8B-B14F-4D97-AF65-F5344CB8AC3E}">
        <p14:creationId xmlns:p14="http://schemas.microsoft.com/office/powerpoint/2010/main" val="3055455828"/>
      </p:ext>
    </p:extLst>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36539" y="781050"/>
            <a:ext cx="8498584" cy="3394472"/>
          </a:xfrm>
        </p:spPr>
        <p:txBody>
          <a:bodyPr>
            <a:normAutofit fontScale="92500" lnSpcReduction="20000"/>
          </a:bodyPr>
          <a:lstStyle/>
          <a:p>
            <a:pPr fontAlgn="base"/>
            <a:r>
              <a:rPr lang="en-US" sz="1650" dirty="0"/>
              <a:t>Actors: Raytheon systems engineers, suppliers, other Raytheon disciplines </a:t>
            </a:r>
          </a:p>
          <a:p>
            <a:pPr fontAlgn="base"/>
            <a:r>
              <a:rPr lang="en-US" sz="1650" dirty="0"/>
              <a:t>Driving Requirements:</a:t>
            </a:r>
          </a:p>
          <a:p>
            <a:pPr lvl="1" fontAlgn="ctr"/>
            <a:r>
              <a:rPr lang="en-US" dirty="0" smtClean="0"/>
              <a:t> </a:t>
            </a:r>
            <a:r>
              <a:rPr lang="en-US" dirty="0"/>
              <a:t>The modeling environment shall provide a mechanism for managing the configuration of the system model as the various stakeholders (suppliers, other discipline engineers)  make changes.  These modifications may happen at different times. </a:t>
            </a:r>
          </a:p>
          <a:p>
            <a:pPr lvl="1" fontAlgn="ctr"/>
            <a:r>
              <a:rPr lang="en-US" dirty="0"/>
              <a:t>The modeling environment shall be capable communicating changes to baselines and  versions with multiple stakeholders.</a:t>
            </a:r>
          </a:p>
          <a:p>
            <a:pPr lvl="1" fontAlgn="ctr"/>
            <a:r>
              <a:rPr lang="en-US" dirty="0"/>
              <a:t>The modeling environment shall provide the capability to mark the configuration state (e.g. initial, draft, final, deprecated) of pieces of a model.</a:t>
            </a:r>
          </a:p>
          <a:p>
            <a:pPr lvl="1" fontAlgn="ctr"/>
            <a:r>
              <a:rPr lang="en-US" dirty="0"/>
              <a:t>The modeling environment shall provide the capability to manage updates to the models over time.  For example, Systems Engineering updates a model at a different cadence then Test Engineering.  Systems takes a holistic view when developing scenarios, Test needs to test per build and what HW and SW is available.</a:t>
            </a:r>
          </a:p>
          <a:p>
            <a:pPr lvl="1" fontAlgn="base"/>
            <a:endParaRPr lang="en-US" sz="600" dirty="0"/>
          </a:p>
          <a:p>
            <a:endParaRPr lang="en-US" dirty="0"/>
          </a:p>
        </p:txBody>
      </p:sp>
      <p:sp>
        <p:nvSpPr>
          <p:cNvPr id="3" name="Title 2"/>
          <p:cNvSpPr>
            <a:spLocks noGrp="1"/>
          </p:cNvSpPr>
          <p:nvPr>
            <p:ph type="title"/>
          </p:nvPr>
        </p:nvSpPr>
        <p:spPr/>
        <p:txBody>
          <a:bodyPr>
            <a:noAutofit/>
          </a:bodyPr>
          <a:lstStyle/>
          <a:p>
            <a:r>
              <a:rPr lang="en-US" sz="1900" dirty="0"/>
              <a:t>UC: Manage configuration Over Time And Across Stakeholders </a:t>
            </a:r>
            <a:r>
              <a:rPr lang="en-US" sz="1900" dirty="0" smtClean="0"/>
              <a:t>(2 of </a:t>
            </a:r>
            <a:r>
              <a:rPr lang="en-US" sz="1900" dirty="0"/>
              <a:t>2)</a:t>
            </a:r>
          </a:p>
        </p:txBody>
      </p:sp>
    </p:spTree>
    <p:extLst>
      <p:ext uri="{BB962C8B-B14F-4D97-AF65-F5344CB8AC3E}">
        <p14:creationId xmlns:p14="http://schemas.microsoft.com/office/powerpoint/2010/main" val="707174592"/>
      </p:ext>
    </p:extLst>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36539" y="781050"/>
            <a:ext cx="8483716" cy="3394472"/>
          </a:xfrm>
        </p:spPr>
        <p:txBody>
          <a:bodyPr>
            <a:normAutofit fontScale="77500" lnSpcReduction="20000"/>
          </a:bodyPr>
          <a:lstStyle/>
          <a:p>
            <a:pPr fontAlgn="base"/>
            <a:r>
              <a:rPr lang="en-US" dirty="0" smtClean="0"/>
              <a:t>GAP</a:t>
            </a:r>
            <a:r>
              <a:rPr lang="en-US" dirty="0"/>
              <a:t>: Ability to collaborate on model visualization across stakeholders (including real-time development or model review) </a:t>
            </a:r>
            <a:endParaRPr lang="en-US" dirty="0" smtClean="0"/>
          </a:p>
          <a:p>
            <a:pPr fontAlgn="base"/>
            <a:r>
              <a:rPr lang="en-US" dirty="0" smtClean="0"/>
              <a:t>Actors</a:t>
            </a:r>
            <a:r>
              <a:rPr lang="en-US" dirty="0"/>
              <a:t>: Raytheon systems engineers, suppliers, other Raytheon disciplines, customers </a:t>
            </a:r>
            <a:endParaRPr lang="en-US" dirty="0" smtClean="0"/>
          </a:p>
          <a:p>
            <a:pPr fontAlgn="base"/>
            <a:r>
              <a:rPr lang="en-US" dirty="0"/>
              <a:t>Driving Requirements:</a:t>
            </a:r>
          </a:p>
          <a:p>
            <a:pPr lvl="1" fontAlgn="ctr"/>
            <a:r>
              <a:rPr lang="en-US" dirty="0" smtClean="0"/>
              <a:t>The </a:t>
            </a:r>
            <a:r>
              <a:rPr lang="en-US" dirty="0"/>
              <a:t>modeling environment shall provide the capability to continually and collaboratively review models with external stakeholders.</a:t>
            </a:r>
          </a:p>
          <a:p>
            <a:pPr lvl="1" fontAlgn="ctr"/>
            <a:r>
              <a:rPr lang="en-US" dirty="0"/>
              <a:t>The modeling environment shall provide the capability to capture comments on different versions of the model.</a:t>
            </a:r>
          </a:p>
          <a:p>
            <a:pPr lvl="1" fontAlgn="ctr"/>
            <a:r>
              <a:rPr lang="en-US" dirty="0"/>
              <a:t>The modeling environment shall provide the capability to report status of comments against a model.</a:t>
            </a:r>
          </a:p>
          <a:p>
            <a:pPr lvl="1" fontAlgn="ctr"/>
            <a:r>
              <a:rPr lang="en-US" dirty="0"/>
              <a:t>The modeling environment shall provide the capability to apply the appropriate access control to the model comments.</a:t>
            </a:r>
          </a:p>
          <a:p>
            <a:pPr lvl="1" fontAlgn="ctr"/>
            <a:r>
              <a:rPr lang="en-US" dirty="0"/>
              <a:t>The modeling environment shall provide the capability </a:t>
            </a:r>
            <a:r>
              <a:rPr lang="en-US" dirty="0" smtClean="0"/>
              <a:t>to </a:t>
            </a:r>
            <a:r>
              <a:rPr lang="en-US" dirty="0"/>
              <a:t>recognize a product line asset and be able to indicate when comments/changes apply to all variants.</a:t>
            </a:r>
          </a:p>
          <a:p>
            <a:endParaRPr lang="en-US" dirty="0"/>
          </a:p>
        </p:txBody>
      </p:sp>
      <p:sp>
        <p:nvSpPr>
          <p:cNvPr id="3" name="Title 2"/>
          <p:cNvSpPr>
            <a:spLocks noGrp="1"/>
          </p:cNvSpPr>
          <p:nvPr>
            <p:ph type="title"/>
          </p:nvPr>
        </p:nvSpPr>
        <p:spPr/>
        <p:txBody>
          <a:bodyPr>
            <a:normAutofit/>
          </a:bodyPr>
          <a:lstStyle/>
          <a:p>
            <a:r>
              <a:rPr lang="en-US" dirty="0" smtClean="0"/>
              <a:t>UC</a:t>
            </a:r>
            <a:r>
              <a:rPr lang="en-US" dirty="0"/>
              <a:t>: Collaborative review with stakeholders</a:t>
            </a:r>
          </a:p>
        </p:txBody>
      </p:sp>
    </p:spTree>
    <p:extLst>
      <p:ext uri="{BB962C8B-B14F-4D97-AF65-F5344CB8AC3E}">
        <p14:creationId xmlns:p14="http://schemas.microsoft.com/office/powerpoint/2010/main" val="2728129187"/>
      </p:ext>
    </p:extLst>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fontAlgn="ctr"/>
            <a:r>
              <a:rPr lang="en-US" dirty="0"/>
              <a:t>Ability to share and collaborate on model information for development and reviewing while protecting Intellectual Property and ITAR/Classification restrictions with multiple stakeholders/suppliers.</a:t>
            </a:r>
          </a:p>
        </p:txBody>
      </p:sp>
      <p:sp>
        <p:nvSpPr>
          <p:cNvPr id="3" name="Title 2"/>
          <p:cNvSpPr>
            <a:spLocks noGrp="1"/>
          </p:cNvSpPr>
          <p:nvPr>
            <p:ph type="title"/>
          </p:nvPr>
        </p:nvSpPr>
        <p:spPr/>
        <p:txBody>
          <a:bodyPr>
            <a:noAutofit/>
          </a:bodyPr>
          <a:lstStyle/>
          <a:p>
            <a:r>
              <a:rPr lang="en-US" sz="1900" dirty="0"/>
              <a:t>Collaboration With External Partners</a:t>
            </a:r>
            <a:br>
              <a:rPr lang="en-US" sz="1900" dirty="0"/>
            </a:br>
            <a:r>
              <a:rPr lang="en-US" sz="1900" dirty="0" smtClean="0"/>
              <a:t> Measures of Effectiveness</a:t>
            </a:r>
            <a:endParaRPr lang="en-US" sz="1900" dirty="0"/>
          </a:p>
        </p:txBody>
      </p:sp>
    </p:spTree>
    <p:extLst>
      <p:ext uri="{BB962C8B-B14F-4D97-AF65-F5344CB8AC3E}">
        <p14:creationId xmlns:p14="http://schemas.microsoft.com/office/powerpoint/2010/main" val="2335815262"/>
      </p:ext>
    </p:extLst>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lgn="ctr">
              <a:buNone/>
            </a:pPr>
            <a:endParaRPr lang="en-US" dirty="0" smtClean="0"/>
          </a:p>
          <a:p>
            <a:pPr marL="0" indent="0" algn="ctr">
              <a:buNone/>
            </a:pPr>
            <a:endParaRPr lang="en-US" dirty="0"/>
          </a:p>
          <a:p>
            <a:pPr marL="0" indent="0" algn="ctr">
              <a:buNone/>
            </a:pPr>
            <a:endParaRPr lang="en-US" dirty="0" smtClean="0"/>
          </a:p>
          <a:p>
            <a:pPr marL="0" indent="0" algn="ctr">
              <a:buNone/>
            </a:pPr>
            <a:endParaRPr lang="en-US" dirty="0"/>
          </a:p>
          <a:p>
            <a:pPr marL="0" indent="0" algn="ctr">
              <a:buNone/>
            </a:pPr>
            <a:r>
              <a:rPr lang="en-US" dirty="0" smtClean="0"/>
              <a:t>Standardized API</a:t>
            </a:r>
          </a:p>
          <a:p>
            <a:pPr marL="0" indent="0" algn="ctr">
              <a:buNone/>
            </a:pPr>
            <a:r>
              <a:rPr lang="en-US" dirty="0" smtClean="0"/>
              <a:t>Use Cases</a:t>
            </a:r>
            <a:endParaRPr lang="en-US" dirty="0"/>
          </a:p>
        </p:txBody>
      </p:sp>
    </p:spTree>
    <p:extLst>
      <p:ext uri="{BB962C8B-B14F-4D97-AF65-F5344CB8AC3E}">
        <p14:creationId xmlns:p14="http://schemas.microsoft.com/office/powerpoint/2010/main" val="1649121415"/>
      </p:ext>
    </p:extLst>
  </p:cSld>
  <p:clrMapOvr>
    <a:masterClrMapping/>
  </p:clrMapOvr>
  <p:transition>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36538" y="781050"/>
            <a:ext cx="8468847" cy="3394472"/>
          </a:xfrm>
        </p:spPr>
        <p:txBody>
          <a:bodyPr>
            <a:normAutofit fontScale="85000" lnSpcReduction="20000"/>
          </a:bodyPr>
          <a:lstStyle/>
          <a:p>
            <a:pPr marL="172641" lvl="1" indent="-172641" fontAlgn="base">
              <a:buFont typeface="Wingdings" pitchFamily="2" charset="2"/>
              <a:buChar char="§"/>
            </a:pPr>
            <a:r>
              <a:rPr lang="en-US" dirty="0"/>
              <a:t>GAP: Ability to integrate and execute system models developed by our suppliers with our own integrated system model. (Can also facilitate transferring our models to third parties) </a:t>
            </a:r>
            <a:endParaRPr lang="en-US" sz="600" dirty="0"/>
          </a:p>
          <a:p>
            <a:pPr marL="172641" lvl="1" indent="-172641" fontAlgn="base">
              <a:buFont typeface="Wingdings" pitchFamily="2" charset="2"/>
              <a:buChar char="§"/>
            </a:pPr>
            <a:r>
              <a:rPr lang="en-US" dirty="0"/>
              <a:t>GAP: Improve ability to integrate designs with third-party systems </a:t>
            </a:r>
          </a:p>
          <a:p>
            <a:pPr marL="172641" lvl="1" indent="-172641" fontAlgn="base">
              <a:buFont typeface="Wingdings" pitchFamily="2" charset="2"/>
              <a:buChar char="§"/>
            </a:pPr>
            <a:r>
              <a:rPr lang="en-US" dirty="0"/>
              <a:t>Actors: System Engineers</a:t>
            </a:r>
          </a:p>
          <a:p>
            <a:pPr marL="172641" lvl="1" indent="-172641" fontAlgn="base">
              <a:buFont typeface="Wingdings" pitchFamily="2" charset="2"/>
              <a:buChar char="§"/>
            </a:pPr>
            <a:r>
              <a:rPr lang="en-US" dirty="0"/>
              <a:t>Driving Requirements:</a:t>
            </a:r>
          </a:p>
          <a:p>
            <a:pPr lvl="1" fontAlgn="ctr"/>
            <a:r>
              <a:rPr lang="en-US" dirty="0"/>
              <a:t>The model execution API shall be standardized across SysML modeling environments to run on multiple </a:t>
            </a:r>
            <a:r>
              <a:rPr lang="en-US" dirty="0" smtClean="0"/>
              <a:t>SysML </a:t>
            </a:r>
            <a:r>
              <a:rPr lang="en-US" dirty="0"/>
              <a:t>modeling tools without modification to facilitate third party model integration, execution and verification.</a:t>
            </a:r>
          </a:p>
          <a:p>
            <a:pPr lvl="1" fontAlgn="ctr"/>
            <a:r>
              <a:rPr lang="en-US" dirty="0"/>
              <a:t>Model Execution APIs shall be well documented with easy access to </a:t>
            </a:r>
            <a:r>
              <a:rPr lang="en-US" dirty="0" smtClean="0"/>
              <a:t>documentation.</a:t>
            </a:r>
            <a:endParaRPr lang="en-US" dirty="0"/>
          </a:p>
          <a:p>
            <a:pPr lvl="1" fontAlgn="ctr"/>
            <a:r>
              <a:rPr lang="en-US" dirty="0"/>
              <a:t>The System Modeling environment shall have semantics for indicating where a third party model integration point exists.</a:t>
            </a:r>
          </a:p>
          <a:p>
            <a:pPr lvl="1" fontAlgn="ctr"/>
            <a:r>
              <a:rPr lang="en-US" dirty="0" smtClean="0"/>
              <a:t>If </a:t>
            </a:r>
            <a:r>
              <a:rPr lang="en-US" dirty="0"/>
              <a:t>the capability/element/symbol is available from the User Experience, it shall be available in the API</a:t>
            </a:r>
            <a:r>
              <a:rPr lang="en-US" dirty="0" smtClean="0"/>
              <a:t>.</a:t>
            </a:r>
          </a:p>
          <a:p>
            <a:pPr lvl="1" fontAlgn="ctr"/>
            <a:r>
              <a:rPr lang="en-US" dirty="0"/>
              <a:t>Tool vendor's UX shall provide, at a minimum, a precise, exact set of SysML elements for SysML diagrams (not a slight variation)</a:t>
            </a:r>
          </a:p>
          <a:p>
            <a:pPr lvl="1" fontAlgn="ctr"/>
            <a:endParaRPr lang="en-US" dirty="0"/>
          </a:p>
          <a:p>
            <a:pPr marL="172641" lvl="1" indent="-172641" fontAlgn="base">
              <a:buFont typeface="Wingdings" pitchFamily="2" charset="2"/>
              <a:buChar char="§"/>
            </a:pPr>
            <a:endParaRPr lang="en-US" dirty="0"/>
          </a:p>
        </p:txBody>
      </p:sp>
      <p:sp>
        <p:nvSpPr>
          <p:cNvPr id="3" name="Title 2"/>
          <p:cNvSpPr>
            <a:spLocks noGrp="1"/>
          </p:cNvSpPr>
          <p:nvPr>
            <p:ph type="title"/>
          </p:nvPr>
        </p:nvSpPr>
        <p:spPr/>
        <p:txBody>
          <a:bodyPr>
            <a:normAutofit/>
          </a:bodyPr>
          <a:lstStyle/>
          <a:p>
            <a:r>
              <a:rPr lang="en-US" dirty="0" smtClean="0"/>
              <a:t>UC:  Integrate System Models with Suppliers</a:t>
            </a:r>
            <a:endParaRPr lang="en-US" dirty="0"/>
          </a:p>
        </p:txBody>
      </p:sp>
    </p:spTree>
    <p:extLst>
      <p:ext uri="{BB962C8B-B14F-4D97-AF65-F5344CB8AC3E}">
        <p14:creationId xmlns:p14="http://schemas.microsoft.com/office/powerpoint/2010/main" val="3822441950"/>
      </p:ext>
    </p:extLst>
  </p:cSld>
  <p:clrMapOvr>
    <a:masterClrMapping/>
  </p:clrMapOvr>
  <p:transition>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36541" y="779860"/>
            <a:ext cx="8461410" cy="4013597"/>
          </a:xfrm>
        </p:spPr>
        <p:txBody>
          <a:bodyPr>
            <a:normAutofit fontScale="92500" lnSpcReduction="20000"/>
          </a:bodyPr>
          <a:lstStyle/>
          <a:p>
            <a:pPr fontAlgn="base"/>
            <a:r>
              <a:rPr lang="en-US" dirty="0" smtClean="0"/>
              <a:t>GAP: Ability to </a:t>
            </a:r>
            <a:r>
              <a:rPr lang="en-US" dirty="0"/>
              <a:t>apply automation scripts to the creation/modification of elements within the integrated system model that were created using different tools (e.g., Rhapsody, Magic draw). </a:t>
            </a:r>
          </a:p>
          <a:p>
            <a:pPr fontAlgn="base"/>
            <a:r>
              <a:rPr lang="en-US" dirty="0" smtClean="0"/>
              <a:t>GAP: Ability to manipulate models across different SysML tools using a common programming API</a:t>
            </a:r>
            <a:r>
              <a:rPr lang="en-US" dirty="0"/>
              <a:t> </a:t>
            </a:r>
            <a:endParaRPr lang="en-US" sz="150" dirty="0"/>
          </a:p>
          <a:p>
            <a:pPr fontAlgn="base"/>
            <a:r>
              <a:rPr lang="en-US" dirty="0" smtClean="0"/>
              <a:t>Actors</a:t>
            </a:r>
            <a:r>
              <a:rPr lang="en-US" dirty="0"/>
              <a:t>: System Engineers </a:t>
            </a:r>
            <a:endParaRPr lang="en-US" sz="600" dirty="0"/>
          </a:p>
          <a:p>
            <a:pPr fontAlgn="base"/>
            <a:r>
              <a:rPr lang="en-US" dirty="0"/>
              <a:t>Driving Requirements: </a:t>
            </a:r>
            <a:endParaRPr lang="en-US" dirty="0" smtClean="0"/>
          </a:p>
          <a:p>
            <a:pPr lvl="1" fontAlgn="ctr"/>
            <a:r>
              <a:rPr lang="en-US" dirty="0"/>
              <a:t>Modeling APIs shall be standardized across SysML modeling environments to run on multiple </a:t>
            </a:r>
            <a:r>
              <a:rPr lang="en-US" dirty="0" smtClean="0"/>
              <a:t>SysML </a:t>
            </a:r>
            <a:r>
              <a:rPr lang="en-US" dirty="0"/>
              <a:t>modeling tools without modification to the automation program using the API, to facilitate third party model integration, execution and verification.</a:t>
            </a:r>
          </a:p>
          <a:p>
            <a:pPr lvl="1" fontAlgn="ctr"/>
            <a:r>
              <a:rPr lang="en-US" dirty="0" smtClean="0"/>
              <a:t>Define </a:t>
            </a:r>
            <a:r>
              <a:rPr lang="en-US" dirty="0"/>
              <a:t>standard API calls based on SysML standard </a:t>
            </a:r>
            <a:r>
              <a:rPr lang="en-US" dirty="0" smtClean="0"/>
              <a:t>from </a:t>
            </a:r>
            <a:r>
              <a:rPr lang="en-US" dirty="0"/>
              <a:t>creation, modification and destruction of SysML elements to be used across all </a:t>
            </a:r>
            <a:r>
              <a:rPr lang="en-US" dirty="0" smtClean="0"/>
              <a:t>SysML </a:t>
            </a:r>
            <a:r>
              <a:rPr lang="en-US" dirty="0"/>
              <a:t>modeling tools.</a:t>
            </a:r>
          </a:p>
          <a:p>
            <a:pPr lvl="1" fontAlgn="ctr"/>
            <a:r>
              <a:rPr lang="en-US" dirty="0" smtClean="0"/>
              <a:t>Tool </a:t>
            </a:r>
            <a:r>
              <a:rPr lang="en-US" dirty="0"/>
              <a:t>vendors shall provide the ability to use the API as described in the above bullet.</a:t>
            </a:r>
          </a:p>
          <a:p>
            <a:pPr fontAlgn="base"/>
            <a:endParaRPr lang="en-US" dirty="0"/>
          </a:p>
          <a:p>
            <a:endParaRPr lang="en-US" dirty="0"/>
          </a:p>
        </p:txBody>
      </p:sp>
      <p:sp>
        <p:nvSpPr>
          <p:cNvPr id="3" name="Title 2"/>
          <p:cNvSpPr>
            <a:spLocks noGrp="1"/>
          </p:cNvSpPr>
          <p:nvPr>
            <p:ph type="title"/>
          </p:nvPr>
        </p:nvSpPr>
        <p:spPr/>
        <p:txBody>
          <a:bodyPr>
            <a:noAutofit/>
          </a:bodyPr>
          <a:lstStyle/>
          <a:p>
            <a:r>
              <a:rPr lang="en-US" sz="2000" dirty="0" smtClean="0"/>
              <a:t>UC: Apply Automation Scripts Across SysML Modeling Tools  </a:t>
            </a:r>
            <a:endParaRPr lang="en-US" sz="2000" dirty="0"/>
          </a:p>
        </p:txBody>
      </p:sp>
    </p:spTree>
    <p:extLst>
      <p:ext uri="{BB962C8B-B14F-4D97-AF65-F5344CB8AC3E}">
        <p14:creationId xmlns:p14="http://schemas.microsoft.com/office/powerpoint/2010/main" val="2630591351"/>
      </p:ext>
    </p:extLst>
  </p:cSld>
  <p:clrMapOvr>
    <a:masterClrMapping/>
  </p:clrMapOvr>
  <p:transition>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36539" y="781050"/>
            <a:ext cx="8483716" cy="3394472"/>
          </a:xfrm>
        </p:spPr>
        <p:txBody>
          <a:bodyPr>
            <a:normAutofit fontScale="92500" lnSpcReduction="20000"/>
          </a:bodyPr>
          <a:lstStyle/>
          <a:p>
            <a:pPr fontAlgn="base"/>
            <a:r>
              <a:rPr lang="en-US" dirty="0" smtClean="0"/>
              <a:t>GAP: Ability to </a:t>
            </a:r>
            <a:r>
              <a:rPr lang="en-US" dirty="0"/>
              <a:t>apply automation scripts to the creation/modification, linking and checking of elements within the integrated system model that were created using different tools (e.g., CAD, SysML, UML, Matlab, FMI/FMU, etc</a:t>
            </a:r>
            <a:r>
              <a:rPr lang="en-US" dirty="0" smtClean="0"/>
              <a:t>...).</a:t>
            </a:r>
          </a:p>
          <a:p>
            <a:pPr fontAlgn="base"/>
            <a:r>
              <a:rPr lang="en-US" dirty="0" smtClean="0"/>
              <a:t>GAP</a:t>
            </a:r>
            <a:r>
              <a:rPr lang="en-US" dirty="0"/>
              <a:t>: Ability to inspect, link to , and /or manipulate model elements and structure across different model types. (e.g., CAD, SysML, UML, Matlab, FMI/FMU, etc...) </a:t>
            </a:r>
            <a:endParaRPr lang="en-US" sz="150" dirty="0"/>
          </a:p>
          <a:p>
            <a:pPr fontAlgn="base"/>
            <a:r>
              <a:rPr lang="en-US" dirty="0" smtClean="0"/>
              <a:t>Actors</a:t>
            </a:r>
            <a:r>
              <a:rPr lang="en-US" dirty="0"/>
              <a:t>: SE, SW, HW and </a:t>
            </a:r>
            <a:r>
              <a:rPr lang="en-US" dirty="0" smtClean="0"/>
              <a:t>Life Cycle </a:t>
            </a:r>
            <a:r>
              <a:rPr lang="en-US" dirty="0"/>
              <a:t>Engineers </a:t>
            </a:r>
            <a:endParaRPr lang="en-US" dirty="0" smtClean="0"/>
          </a:p>
          <a:p>
            <a:pPr fontAlgn="base"/>
            <a:r>
              <a:rPr lang="en-US" dirty="0"/>
              <a:t>Driving Requirements:</a:t>
            </a:r>
          </a:p>
          <a:p>
            <a:pPr lvl="1" fontAlgn="ctr"/>
            <a:r>
              <a:rPr lang="en-US" dirty="0"/>
              <a:t>Modeling APIs shall be capable of creating or modifying model data across multiple model types without modification to the automation program using the API, to facilitate third party model integration, execution and verification</a:t>
            </a:r>
            <a:r>
              <a:rPr lang="en-US" dirty="0" smtClean="0"/>
              <a:t>.</a:t>
            </a:r>
            <a:r>
              <a:rPr lang="en-US" dirty="0"/>
              <a:t>  </a:t>
            </a:r>
            <a:endParaRPr lang="en-US" sz="600" dirty="0"/>
          </a:p>
          <a:p>
            <a:endParaRPr lang="en-US" dirty="0"/>
          </a:p>
        </p:txBody>
      </p:sp>
      <p:sp>
        <p:nvSpPr>
          <p:cNvPr id="3" name="Title 2"/>
          <p:cNvSpPr>
            <a:spLocks noGrp="1"/>
          </p:cNvSpPr>
          <p:nvPr>
            <p:ph type="title"/>
          </p:nvPr>
        </p:nvSpPr>
        <p:spPr/>
        <p:txBody>
          <a:bodyPr>
            <a:noAutofit/>
          </a:bodyPr>
          <a:lstStyle/>
          <a:p>
            <a:r>
              <a:rPr lang="en-US" sz="1900" dirty="0" smtClean="0"/>
              <a:t>UC</a:t>
            </a:r>
            <a:r>
              <a:rPr lang="en-US" sz="1900" dirty="0"/>
              <a:t>: Apply Automation Scripts Across </a:t>
            </a:r>
            <a:r>
              <a:rPr lang="en-US" sz="1900" dirty="0" smtClean="0"/>
              <a:t>Modeling </a:t>
            </a:r>
            <a:r>
              <a:rPr lang="en-US" sz="1900" dirty="0"/>
              <a:t>Tools </a:t>
            </a:r>
            <a:r>
              <a:rPr lang="en-US" sz="1900" dirty="0" smtClean="0"/>
              <a:t>in Diverse Domains (1 of 2)</a:t>
            </a:r>
            <a:endParaRPr lang="en-US" sz="1900" dirty="0"/>
          </a:p>
        </p:txBody>
      </p:sp>
    </p:spTree>
    <p:extLst>
      <p:ext uri="{BB962C8B-B14F-4D97-AF65-F5344CB8AC3E}">
        <p14:creationId xmlns:p14="http://schemas.microsoft.com/office/powerpoint/2010/main" val="3908519529"/>
      </p:ext>
    </p:extLst>
  </p:cSld>
  <p:clrMapOvr>
    <a:masterClrMapping/>
  </p:clrMapOvr>
  <p:transition>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36539" y="781050"/>
            <a:ext cx="8491150" cy="3394472"/>
          </a:xfrm>
        </p:spPr>
        <p:txBody>
          <a:bodyPr>
            <a:normAutofit fontScale="92500" lnSpcReduction="10000"/>
          </a:bodyPr>
          <a:lstStyle/>
          <a:p>
            <a:pPr fontAlgn="base"/>
            <a:r>
              <a:rPr lang="en-US" dirty="0" smtClean="0"/>
              <a:t>Driving Requirements (cont):</a:t>
            </a:r>
            <a:endParaRPr lang="en-US" dirty="0"/>
          </a:p>
          <a:p>
            <a:pPr lvl="1" fontAlgn="ctr"/>
            <a:r>
              <a:rPr lang="en-US" dirty="0" smtClean="0"/>
              <a:t>The modeling language shall define </a:t>
            </a:r>
            <a:r>
              <a:rPr lang="en-US" dirty="0"/>
              <a:t>a set of common cross model </a:t>
            </a:r>
            <a:r>
              <a:rPr lang="en-US" dirty="0" smtClean="0"/>
              <a:t>(SysML, UML, CAD, </a:t>
            </a:r>
            <a:r>
              <a:rPr lang="en-US" dirty="0"/>
              <a:t>etc..) relationships between model </a:t>
            </a:r>
            <a:r>
              <a:rPr lang="en-US" dirty="0" smtClean="0"/>
              <a:t>elements</a:t>
            </a:r>
          </a:p>
          <a:p>
            <a:pPr lvl="1" fontAlgn="ctr"/>
            <a:r>
              <a:rPr lang="en-US" dirty="0" smtClean="0"/>
              <a:t>The modeling environment shall </a:t>
            </a:r>
            <a:r>
              <a:rPr lang="en-US" dirty="0"/>
              <a:t>implement these cross model </a:t>
            </a:r>
            <a:r>
              <a:rPr lang="en-US" dirty="0" smtClean="0"/>
              <a:t>relationships between different tool vendors.</a:t>
            </a:r>
            <a:endParaRPr lang="en-US" dirty="0"/>
          </a:p>
          <a:p>
            <a:pPr lvl="1" fontAlgn="ctr"/>
            <a:r>
              <a:rPr lang="en-US" dirty="0" smtClean="0"/>
              <a:t>The modeling API shall define a </a:t>
            </a:r>
            <a:r>
              <a:rPr lang="en-US" dirty="0"/>
              <a:t>generic "export/import" </a:t>
            </a:r>
            <a:r>
              <a:rPr lang="en-US" dirty="0" smtClean="0"/>
              <a:t>APIs that are precise </a:t>
            </a:r>
            <a:r>
              <a:rPr lang="en-US" dirty="0"/>
              <a:t>and complete (i.e., no data </a:t>
            </a:r>
            <a:r>
              <a:rPr lang="en-US" dirty="0" smtClean="0"/>
              <a:t>loss).</a:t>
            </a:r>
          </a:p>
          <a:p>
            <a:pPr lvl="1" fontAlgn="ctr"/>
            <a:r>
              <a:rPr lang="en-US" dirty="0" smtClean="0"/>
              <a:t>The modeling environment shall provide the ability </a:t>
            </a:r>
            <a:r>
              <a:rPr lang="en-US" dirty="0"/>
              <a:t>to access "attributes" from other models (e.g., wire diagram from CAD model) to facilitate design checking and consistency and requirements </a:t>
            </a:r>
            <a:r>
              <a:rPr lang="en-US" dirty="0" smtClean="0"/>
              <a:t>compliance while maintain but </a:t>
            </a:r>
            <a:r>
              <a:rPr lang="en-US" dirty="0"/>
              <a:t>must be </a:t>
            </a:r>
            <a:r>
              <a:rPr lang="en-US" dirty="0" smtClean="0"/>
              <a:t>the </a:t>
            </a:r>
            <a:r>
              <a:rPr lang="en-US" dirty="0"/>
              <a:t>single source of </a:t>
            </a:r>
            <a:r>
              <a:rPr lang="en-US" dirty="0" smtClean="0"/>
              <a:t>truth.</a:t>
            </a:r>
            <a:endParaRPr lang="en-US" dirty="0"/>
          </a:p>
          <a:p>
            <a:pPr lvl="1" fontAlgn="ctr"/>
            <a:r>
              <a:rPr lang="en-US" dirty="0" smtClean="0"/>
              <a:t>The modeling environment shall provide the ability </a:t>
            </a:r>
            <a:r>
              <a:rPr lang="en-US" dirty="0"/>
              <a:t>to raise </a:t>
            </a:r>
            <a:r>
              <a:rPr lang="en-US" dirty="0" smtClean="0"/>
              <a:t>an </a:t>
            </a:r>
            <a:r>
              <a:rPr lang="en-US" dirty="0"/>
              <a:t>issue across other models based on above </a:t>
            </a:r>
            <a:r>
              <a:rPr lang="en-US" dirty="0" smtClean="0"/>
              <a:t>linkages.</a:t>
            </a:r>
            <a:endParaRPr lang="en-US" sz="600" dirty="0"/>
          </a:p>
        </p:txBody>
      </p:sp>
      <p:sp>
        <p:nvSpPr>
          <p:cNvPr id="3" name="Title 2"/>
          <p:cNvSpPr>
            <a:spLocks noGrp="1"/>
          </p:cNvSpPr>
          <p:nvPr>
            <p:ph type="title"/>
          </p:nvPr>
        </p:nvSpPr>
        <p:spPr/>
        <p:txBody>
          <a:bodyPr>
            <a:noAutofit/>
          </a:bodyPr>
          <a:lstStyle/>
          <a:p>
            <a:r>
              <a:rPr lang="en-US" sz="1900" dirty="0" smtClean="0"/>
              <a:t>UC</a:t>
            </a:r>
            <a:r>
              <a:rPr lang="en-US" sz="1900" dirty="0"/>
              <a:t>: Apply Automation Scripts Across </a:t>
            </a:r>
            <a:r>
              <a:rPr lang="en-US" sz="1900" dirty="0" smtClean="0"/>
              <a:t>Modeling </a:t>
            </a:r>
            <a:r>
              <a:rPr lang="en-US" sz="1900" dirty="0"/>
              <a:t>Tools </a:t>
            </a:r>
            <a:r>
              <a:rPr lang="en-US" sz="1900" dirty="0" smtClean="0"/>
              <a:t>in Diverse Domains (2 of 2)</a:t>
            </a:r>
            <a:endParaRPr lang="en-US" sz="1900" dirty="0"/>
          </a:p>
        </p:txBody>
      </p:sp>
    </p:spTree>
    <p:extLst>
      <p:ext uri="{BB962C8B-B14F-4D97-AF65-F5344CB8AC3E}">
        <p14:creationId xmlns:p14="http://schemas.microsoft.com/office/powerpoint/2010/main" val="2639582484"/>
      </p:ext>
    </p:extLst>
  </p:cSld>
  <p:clrMapOvr>
    <a:masterClrMapping/>
  </p:clrMapOvr>
  <p:transition>
    <p:fad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36539" y="781050"/>
            <a:ext cx="8483716" cy="3394472"/>
          </a:xfrm>
        </p:spPr>
        <p:txBody>
          <a:bodyPr>
            <a:normAutofit fontScale="92500" lnSpcReduction="10000"/>
          </a:bodyPr>
          <a:lstStyle/>
          <a:p>
            <a:pPr fontAlgn="base"/>
            <a:r>
              <a:rPr lang="en-US" dirty="0" smtClean="0"/>
              <a:t>GAP: Ability to </a:t>
            </a:r>
            <a:r>
              <a:rPr lang="en-US" dirty="0"/>
              <a:t>apply automation scripts to create a design review environment of the certain aspects of the integrated system model where individual model elements were </a:t>
            </a:r>
            <a:r>
              <a:rPr lang="en-US" dirty="0" smtClean="0"/>
              <a:t>created </a:t>
            </a:r>
            <a:r>
              <a:rPr lang="en-US" dirty="0"/>
              <a:t>using different </a:t>
            </a:r>
            <a:r>
              <a:rPr lang="en-US" dirty="0" smtClean="0"/>
              <a:t>environments</a:t>
            </a:r>
          </a:p>
          <a:p>
            <a:pPr fontAlgn="base"/>
            <a:r>
              <a:rPr lang="en-US" dirty="0" smtClean="0"/>
              <a:t>GAP</a:t>
            </a:r>
            <a:r>
              <a:rPr lang="en-US" dirty="0"/>
              <a:t>: Improve ability to hold model reviews across different modeling tools/environments </a:t>
            </a:r>
            <a:endParaRPr lang="en-US" sz="600" dirty="0"/>
          </a:p>
          <a:p>
            <a:pPr fontAlgn="base"/>
            <a:r>
              <a:rPr lang="en-US" dirty="0" smtClean="0"/>
              <a:t>Actors</a:t>
            </a:r>
            <a:r>
              <a:rPr lang="en-US" dirty="0"/>
              <a:t>: All stakeholders</a:t>
            </a:r>
            <a:r>
              <a:rPr lang="en-US" dirty="0" smtClean="0"/>
              <a:t>.</a:t>
            </a:r>
          </a:p>
          <a:p>
            <a:pPr fontAlgn="base"/>
            <a:r>
              <a:rPr lang="en-US" dirty="0" smtClean="0"/>
              <a:t>Driving Requirements:</a:t>
            </a:r>
            <a:r>
              <a:rPr lang="en-US" dirty="0"/>
              <a:t> </a:t>
            </a:r>
            <a:endParaRPr lang="en-US" sz="600" dirty="0"/>
          </a:p>
          <a:p>
            <a:pPr lvl="1" fontAlgn="ctr"/>
            <a:r>
              <a:rPr lang="en-US" dirty="0"/>
              <a:t>The System Modeling Environment shall enable model based design reviews across multiple model </a:t>
            </a:r>
            <a:r>
              <a:rPr lang="en-US" dirty="0" smtClean="0"/>
              <a:t>types.</a:t>
            </a:r>
            <a:endParaRPr lang="en-US" dirty="0"/>
          </a:p>
        </p:txBody>
      </p:sp>
      <p:sp>
        <p:nvSpPr>
          <p:cNvPr id="3" name="Title 2"/>
          <p:cNvSpPr>
            <a:spLocks noGrp="1"/>
          </p:cNvSpPr>
          <p:nvPr>
            <p:ph type="title"/>
          </p:nvPr>
        </p:nvSpPr>
        <p:spPr/>
        <p:txBody>
          <a:bodyPr>
            <a:normAutofit fontScale="90000"/>
          </a:bodyPr>
          <a:lstStyle/>
          <a:p>
            <a:r>
              <a:rPr lang="en-US" dirty="0" smtClean="0"/>
              <a:t>UC: Review Models Across Different Environments </a:t>
            </a:r>
            <a:endParaRPr lang="en-US" dirty="0"/>
          </a:p>
        </p:txBody>
      </p:sp>
    </p:spTree>
    <p:extLst>
      <p:ext uri="{BB962C8B-B14F-4D97-AF65-F5344CB8AC3E}">
        <p14:creationId xmlns:p14="http://schemas.microsoft.com/office/powerpoint/2010/main" val="2572215066"/>
      </p:ext>
    </p:extLst>
  </p:cSld>
  <p:clrMapOvr>
    <a:masterClrMapping/>
  </p:clrMapOvr>
  <p:transition>
    <p:fad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fontAlgn="ctr"/>
            <a:r>
              <a:rPr lang="en-US" dirty="0" smtClean="0"/>
              <a:t>Compliance with consumption </a:t>
            </a:r>
            <a:r>
              <a:rPr lang="en-US" dirty="0"/>
              <a:t>by the different discipline standards (e.g., </a:t>
            </a:r>
            <a:r>
              <a:rPr lang="en-US" dirty="0" smtClean="0"/>
              <a:t>SysML, UML, IGES, STP, </a:t>
            </a:r>
            <a:r>
              <a:rPr lang="en-US" dirty="0"/>
              <a:t>etc..)</a:t>
            </a:r>
          </a:p>
          <a:p>
            <a:pPr fontAlgn="ctr"/>
            <a:r>
              <a:rPr lang="en-US" dirty="0"/>
              <a:t># of attributes of </a:t>
            </a:r>
            <a:r>
              <a:rPr lang="en-US" dirty="0" smtClean="0"/>
              <a:t>tool </a:t>
            </a:r>
            <a:r>
              <a:rPr lang="en-US" dirty="0"/>
              <a:t>accessible by the API or vice </a:t>
            </a:r>
            <a:r>
              <a:rPr lang="en-US" dirty="0" smtClean="0"/>
              <a:t>versa</a:t>
            </a:r>
            <a:endParaRPr lang="en-US" dirty="0"/>
          </a:p>
        </p:txBody>
      </p:sp>
      <p:sp>
        <p:nvSpPr>
          <p:cNvPr id="3" name="Title 2"/>
          <p:cNvSpPr>
            <a:spLocks noGrp="1"/>
          </p:cNvSpPr>
          <p:nvPr>
            <p:ph type="title"/>
          </p:nvPr>
        </p:nvSpPr>
        <p:spPr/>
        <p:txBody>
          <a:bodyPr>
            <a:normAutofit/>
          </a:bodyPr>
          <a:lstStyle/>
          <a:p>
            <a:r>
              <a:rPr lang="en-US" dirty="0" smtClean="0"/>
              <a:t>Standardized APIs Measures of Effectiveness</a:t>
            </a:r>
            <a:endParaRPr lang="en-US" dirty="0"/>
          </a:p>
        </p:txBody>
      </p:sp>
    </p:spTree>
    <p:extLst>
      <p:ext uri="{BB962C8B-B14F-4D97-AF65-F5344CB8AC3E}">
        <p14:creationId xmlns:p14="http://schemas.microsoft.com/office/powerpoint/2010/main" val="1910271079"/>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 – Raytheon MBSE TIG Workshop</a:t>
            </a:r>
            <a:endParaRPr lang="en-US" dirty="0"/>
          </a:p>
        </p:txBody>
      </p:sp>
      <p:sp>
        <p:nvSpPr>
          <p:cNvPr id="3" name="Content Placeholder 2"/>
          <p:cNvSpPr>
            <a:spLocks noGrp="1"/>
          </p:cNvSpPr>
          <p:nvPr>
            <p:ph idx="1"/>
          </p:nvPr>
        </p:nvSpPr>
        <p:spPr>
          <a:xfrm>
            <a:off x="236538" y="781050"/>
            <a:ext cx="4399630" cy="3394472"/>
          </a:xfrm>
        </p:spPr>
        <p:txBody>
          <a:bodyPr/>
          <a:lstStyle/>
          <a:p>
            <a:r>
              <a:rPr lang="en-US" sz="2000" dirty="0" smtClean="0"/>
              <a:t>Goal</a:t>
            </a:r>
          </a:p>
          <a:p>
            <a:pPr lvl="1"/>
            <a:r>
              <a:rPr lang="en-US" sz="1600" dirty="0" smtClean="0"/>
              <a:t>To develop a set of requirements, use cases, measures of effectiveness for the next generation system modeling environment</a:t>
            </a:r>
          </a:p>
          <a:p>
            <a:pPr lvl="1"/>
            <a:r>
              <a:rPr lang="en-US" sz="1600" dirty="0" smtClean="0"/>
              <a:t>To share these requirements with the industry working group</a:t>
            </a:r>
          </a:p>
          <a:p>
            <a:pPr lvl="1"/>
            <a:r>
              <a:rPr lang="en-US" sz="1600" dirty="0" smtClean="0"/>
              <a:t>To influence the industry inputs to the SysML v2 standards process</a:t>
            </a:r>
          </a:p>
          <a:p>
            <a:r>
              <a:rPr lang="en-US" sz="2200" dirty="0" smtClean="0"/>
              <a:t>Objective</a:t>
            </a:r>
          </a:p>
          <a:p>
            <a:pPr lvl="1"/>
            <a:r>
              <a:rPr lang="en-US" sz="1600" dirty="0" smtClean="0"/>
              <a:t>Convene several virtual meetings to brainstorm on Gaps and Requirements</a:t>
            </a:r>
          </a:p>
          <a:p>
            <a:pPr lvl="1"/>
            <a:r>
              <a:rPr lang="en-US" sz="1600" dirty="0" smtClean="0"/>
              <a:t>Convene a face to face workshop to finalize the Raytheon community inputs to the next generation SysML language standard</a:t>
            </a:r>
          </a:p>
        </p:txBody>
      </p:sp>
      <p:sp>
        <p:nvSpPr>
          <p:cNvPr id="4" name="Date Placeholder 3"/>
          <p:cNvSpPr>
            <a:spLocks noGrp="1"/>
          </p:cNvSpPr>
          <p:nvPr>
            <p:ph type="dt" sz="half" idx="10"/>
          </p:nvPr>
        </p:nvSpPr>
        <p:spPr/>
        <p:txBody>
          <a:bodyPr/>
          <a:lstStyle/>
          <a:p>
            <a:fld id="{E70C1B30-9A2A-4758-B08C-091F444130B1}" type="datetime1">
              <a:rPr lang="en-US" smtClean="0"/>
              <a:t>10/27/2016</a:t>
            </a:fld>
            <a:endParaRPr lang="en-US" dirty="0"/>
          </a:p>
        </p:txBody>
      </p:sp>
      <p:sp>
        <p:nvSpPr>
          <p:cNvPr id="5" name="Slide Number Placeholder 4"/>
          <p:cNvSpPr>
            <a:spLocks noGrp="1"/>
          </p:cNvSpPr>
          <p:nvPr>
            <p:ph type="sldNum" sz="quarter" idx="12"/>
          </p:nvPr>
        </p:nvSpPr>
        <p:spPr/>
        <p:txBody>
          <a:bodyPr/>
          <a:lstStyle/>
          <a:p>
            <a:fld id="{8D57DBB9-07C6-49AB-BFD5-E737C7E241F6}" type="slidenum">
              <a:rPr lang="en-US" smtClean="0"/>
              <a:pPr/>
              <a:t>3</a:t>
            </a:fld>
            <a:endParaRPr lang="en-US" dirty="0"/>
          </a:p>
        </p:txBody>
      </p:sp>
      <p:sp>
        <p:nvSpPr>
          <p:cNvPr id="6" name="Content Placeholder 5"/>
          <p:cNvSpPr>
            <a:spLocks noGrp="1"/>
          </p:cNvSpPr>
          <p:nvPr>
            <p:ph idx="13"/>
          </p:nvPr>
        </p:nvSpPr>
        <p:spPr/>
        <p:txBody>
          <a:bodyPr/>
          <a:lstStyle/>
          <a:p>
            <a:r>
              <a:rPr lang="en-US" dirty="0" smtClean="0"/>
              <a:t>Raytheon Topics Covered</a:t>
            </a:r>
          </a:p>
          <a:p>
            <a:pPr lvl="1"/>
            <a:r>
              <a:rPr lang="en-US" sz="1600" dirty="0" smtClean="0"/>
              <a:t>Product Line Architecture</a:t>
            </a:r>
          </a:p>
          <a:p>
            <a:pPr lvl="1"/>
            <a:r>
              <a:rPr lang="en-US" sz="1600" dirty="0" smtClean="0"/>
              <a:t>Collaboration with External Partners</a:t>
            </a:r>
          </a:p>
          <a:p>
            <a:pPr lvl="1"/>
            <a:r>
              <a:rPr lang="en-US" sz="1600" dirty="0" smtClean="0"/>
              <a:t>Standardized API</a:t>
            </a:r>
          </a:p>
          <a:p>
            <a:pPr lvl="1"/>
            <a:r>
              <a:rPr lang="en-US" sz="1600" dirty="0" smtClean="0"/>
              <a:t>Methodology Enablement</a:t>
            </a:r>
          </a:p>
          <a:p>
            <a:pPr lvl="1"/>
            <a:r>
              <a:rPr lang="en-US" sz="1600" dirty="0" smtClean="0"/>
              <a:t>Model Analytics</a:t>
            </a:r>
          </a:p>
          <a:p>
            <a:pPr lvl="1"/>
            <a:r>
              <a:rPr lang="en-US" sz="1600" dirty="0" smtClean="0"/>
              <a:t>Reporting</a:t>
            </a:r>
          </a:p>
          <a:p>
            <a:r>
              <a:rPr lang="en-US" sz="2000" dirty="0"/>
              <a:t>Approach</a:t>
            </a:r>
          </a:p>
          <a:p>
            <a:pPr lvl="1"/>
            <a:r>
              <a:rPr lang="en-US" sz="1600" dirty="0"/>
              <a:t>Capture “Gaps”  in the current SysML 1.x  language standard</a:t>
            </a:r>
          </a:p>
          <a:p>
            <a:pPr lvl="1"/>
            <a:r>
              <a:rPr lang="en-US" sz="1600" dirty="0"/>
              <a:t>Capture Requirements (“shall” statements)</a:t>
            </a:r>
          </a:p>
          <a:p>
            <a:pPr lvl="1"/>
            <a:r>
              <a:rPr lang="en-US" sz="1600" dirty="0"/>
              <a:t>Capture </a:t>
            </a:r>
            <a:r>
              <a:rPr lang="en-US" sz="1600" dirty="0" smtClean="0"/>
              <a:t>Roles &amp; Use </a:t>
            </a:r>
            <a:r>
              <a:rPr lang="en-US" sz="1600" dirty="0"/>
              <a:t>Case Scenarios</a:t>
            </a:r>
          </a:p>
          <a:p>
            <a:pPr lvl="1"/>
            <a:r>
              <a:rPr lang="en-US" sz="1600" dirty="0"/>
              <a:t>Capture Measures of Effectiveness</a:t>
            </a:r>
          </a:p>
          <a:p>
            <a:endParaRPr lang="en-US" dirty="0" smtClean="0"/>
          </a:p>
          <a:p>
            <a:pPr lvl="1"/>
            <a:endParaRPr lang="en-US" dirty="0"/>
          </a:p>
        </p:txBody>
      </p:sp>
    </p:spTree>
    <p:extLst>
      <p:ext uri="{BB962C8B-B14F-4D97-AF65-F5344CB8AC3E}">
        <p14:creationId xmlns:p14="http://schemas.microsoft.com/office/powerpoint/2010/main" val="3476629686"/>
      </p:ext>
    </p:extLst>
  </p:cSld>
  <p:clrMapOvr>
    <a:masterClrMapping/>
  </p:clrMapOvr>
  <p:transition>
    <p:fad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lgn="ctr">
              <a:buNone/>
            </a:pPr>
            <a:endParaRPr lang="en-US" dirty="0" smtClean="0"/>
          </a:p>
          <a:p>
            <a:pPr marL="0" indent="0" algn="ctr">
              <a:buNone/>
            </a:pPr>
            <a:endParaRPr lang="en-US" dirty="0"/>
          </a:p>
          <a:p>
            <a:pPr marL="0" indent="0" algn="ctr">
              <a:buNone/>
            </a:pPr>
            <a:endParaRPr lang="en-US" dirty="0" smtClean="0"/>
          </a:p>
          <a:p>
            <a:pPr marL="0" indent="0" algn="ctr">
              <a:buNone/>
            </a:pPr>
            <a:endParaRPr lang="en-US" dirty="0"/>
          </a:p>
          <a:p>
            <a:pPr marL="0" indent="0" algn="ctr">
              <a:buNone/>
            </a:pPr>
            <a:r>
              <a:rPr lang="en-US" dirty="0" smtClean="0"/>
              <a:t>Methodology Enablement</a:t>
            </a:r>
          </a:p>
          <a:p>
            <a:pPr marL="0" indent="0" algn="ctr">
              <a:buNone/>
            </a:pPr>
            <a:r>
              <a:rPr lang="en-US" dirty="0" smtClean="0"/>
              <a:t>Use Cases</a:t>
            </a:r>
            <a:endParaRPr lang="en-US" dirty="0"/>
          </a:p>
        </p:txBody>
      </p:sp>
    </p:spTree>
    <p:extLst>
      <p:ext uri="{BB962C8B-B14F-4D97-AF65-F5344CB8AC3E}">
        <p14:creationId xmlns:p14="http://schemas.microsoft.com/office/powerpoint/2010/main" val="1869738472"/>
      </p:ext>
    </p:extLst>
  </p:cSld>
  <p:clrMapOvr>
    <a:masterClrMapping/>
  </p:clrMapOvr>
  <p:transition>
    <p:fad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236538" y="158841"/>
            <a:ext cx="7472672" cy="558230"/>
          </a:xfrm>
        </p:spPr>
        <p:txBody>
          <a:bodyPr>
            <a:normAutofit/>
          </a:bodyPr>
          <a:lstStyle/>
          <a:p>
            <a:r>
              <a:rPr lang="en-US" sz="1900" dirty="0" smtClean="0"/>
              <a:t>UC</a:t>
            </a:r>
            <a:r>
              <a:rPr lang="en-US" sz="1900" dirty="0"/>
              <a:t>: Tailor </a:t>
            </a:r>
            <a:r>
              <a:rPr lang="en-US" sz="1900" dirty="0" smtClean="0"/>
              <a:t>Modeling Environment Based On User Experience </a:t>
            </a:r>
            <a:endParaRPr lang="en-US" sz="1900" dirty="0"/>
          </a:p>
        </p:txBody>
      </p:sp>
      <p:sp>
        <p:nvSpPr>
          <p:cNvPr id="7" name="Content Placeholder 6"/>
          <p:cNvSpPr>
            <a:spLocks noGrp="1"/>
          </p:cNvSpPr>
          <p:nvPr>
            <p:ph idx="1"/>
          </p:nvPr>
        </p:nvSpPr>
        <p:spPr/>
        <p:txBody>
          <a:bodyPr>
            <a:normAutofit fontScale="85000" lnSpcReduction="20000"/>
          </a:bodyPr>
          <a:lstStyle/>
          <a:p>
            <a:r>
              <a:rPr lang="en-US" sz="2200" dirty="0"/>
              <a:t>GAP: Varying levels of modeling expertise [Beginner, Expert,…]</a:t>
            </a:r>
          </a:p>
          <a:p>
            <a:r>
              <a:rPr lang="en-US" sz="2200" dirty="0"/>
              <a:t>Actors: Seasoned MBSE practitioners and Systems Engineers new to system modeling</a:t>
            </a:r>
          </a:p>
          <a:p>
            <a:r>
              <a:rPr lang="en-US" sz="2200" dirty="0"/>
              <a:t>Driving Requirements:</a:t>
            </a:r>
          </a:p>
          <a:p>
            <a:pPr lvl="1"/>
            <a:r>
              <a:rPr lang="en-US" dirty="0"/>
              <a:t>The  System Modeling Environment (SME) shall present the user with specific sets, or subsets, of tools, menu options and contextual help corresponding to the user experience level and roles defined in the specification. (Could be standardized on the 4 levels of OCSMP certification.)</a:t>
            </a:r>
          </a:p>
          <a:p>
            <a:pPr lvl="1"/>
            <a:r>
              <a:rPr lang="en-US" dirty="0" smtClean="0"/>
              <a:t>The modeling environment shall </a:t>
            </a:r>
            <a:r>
              <a:rPr lang="en-US" dirty="0"/>
              <a:t>provide a contextual menu or iconology for setting the display properties of an object, including word wrap, text formatting, color, and visibility of attributes and compartments.</a:t>
            </a:r>
          </a:p>
          <a:p>
            <a:pPr lvl="1" fontAlgn="ctr"/>
            <a:r>
              <a:rPr lang="en-US" dirty="0" smtClean="0"/>
              <a:t>The modeling environment </a:t>
            </a:r>
            <a:r>
              <a:rPr lang="en-US" dirty="0"/>
              <a:t>shall provide training vignettes (animation or videos) for performing various tasks. (e.g. similar to that provided by Microsoft Office products)</a:t>
            </a:r>
          </a:p>
          <a:p>
            <a:pPr lvl="1" fontAlgn="ctr"/>
            <a:r>
              <a:rPr lang="en-US" dirty="0" smtClean="0"/>
              <a:t>The modeling environment shall </a:t>
            </a:r>
            <a:r>
              <a:rPr lang="en-US" dirty="0"/>
              <a:t>implement a common set of shortcuts, or "hot keys". </a:t>
            </a:r>
          </a:p>
          <a:p>
            <a:pPr lvl="1" fontAlgn="ctr"/>
            <a:r>
              <a:rPr lang="en-US" dirty="0" smtClean="0"/>
              <a:t>The modeling environment shall </a:t>
            </a:r>
            <a:r>
              <a:rPr lang="en-US" dirty="0"/>
              <a:t>allow the user to record macros (generate scripts graphically).</a:t>
            </a:r>
          </a:p>
          <a:p>
            <a:pPr lvl="1"/>
            <a:endParaRPr lang="en-US" sz="1200" dirty="0"/>
          </a:p>
          <a:p>
            <a:pPr lvl="1"/>
            <a:endParaRPr lang="en-US" sz="1200" dirty="0"/>
          </a:p>
        </p:txBody>
      </p:sp>
    </p:spTree>
    <p:extLst>
      <p:ext uri="{BB962C8B-B14F-4D97-AF65-F5344CB8AC3E}">
        <p14:creationId xmlns:p14="http://schemas.microsoft.com/office/powerpoint/2010/main" val="2972620082"/>
      </p:ext>
    </p:extLst>
  </p:cSld>
  <p:clrMapOvr>
    <a:masterClrMapping/>
  </p:clrMapOvr>
  <p:transition>
    <p:fad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236538" y="121670"/>
            <a:ext cx="5420915" cy="558230"/>
          </a:xfrm>
        </p:spPr>
        <p:txBody>
          <a:bodyPr>
            <a:normAutofit fontScale="90000"/>
          </a:bodyPr>
          <a:lstStyle/>
          <a:p>
            <a:r>
              <a:rPr lang="en-US" dirty="0" smtClean="0"/>
              <a:t>UC:  Provide Methodology Enablement</a:t>
            </a:r>
            <a:endParaRPr lang="en-US" dirty="0"/>
          </a:p>
        </p:txBody>
      </p:sp>
      <p:sp>
        <p:nvSpPr>
          <p:cNvPr id="7" name="Content Placeholder 6"/>
          <p:cNvSpPr>
            <a:spLocks noGrp="1"/>
          </p:cNvSpPr>
          <p:nvPr>
            <p:ph idx="1"/>
          </p:nvPr>
        </p:nvSpPr>
        <p:spPr/>
        <p:txBody>
          <a:bodyPr/>
          <a:lstStyle/>
          <a:p>
            <a:r>
              <a:rPr lang="en-US" dirty="0" smtClean="0">
                <a:solidFill>
                  <a:srgbClr val="000000"/>
                </a:solidFill>
              </a:rPr>
              <a:t>GAP: Provide/define </a:t>
            </a:r>
            <a:r>
              <a:rPr lang="en-US" dirty="0">
                <a:solidFill>
                  <a:srgbClr val="000000"/>
                </a:solidFill>
              </a:rPr>
              <a:t>recommended </a:t>
            </a:r>
            <a:r>
              <a:rPr lang="en-US" dirty="0" smtClean="0">
                <a:solidFill>
                  <a:srgbClr val="000000"/>
                </a:solidFill>
              </a:rPr>
              <a:t>methodology(ies)</a:t>
            </a:r>
          </a:p>
          <a:p>
            <a:r>
              <a:rPr lang="en-US" dirty="0" smtClean="0"/>
              <a:t>Actor: Systems Engineer/Architect</a:t>
            </a:r>
            <a:endParaRPr lang="en-US" dirty="0"/>
          </a:p>
          <a:p>
            <a:r>
              <a:rPr lang="en-US" dirty="0" smtClean="0"/>
              <a:t>Driving Requirements:</a:t>
            </a:r>
          </a:p>
          <a:p>
            <a:pPr lvl="1" fontAlgn="ctr"/>
            <a:r>
              <a:rPr lang="en-US" dirty="0"/>
              <a:t>The SysML Specification shall present one </a:t>
            </a:r>
            <a:r>
              <a:rPr lang="en-US" dirty="0" smtClean="0"/>
              <a:t>or </a:t>
            </a:r>
            <a:r>
              <a:rPr lang="en-US" dirty="0"/>
              <a:t>more methodologies to be implemented by </a:t>
            </a:r>
            <a:r>
              <a:rPr lang="en-US" dirty="0" smtClean="0"/>
              <a:t>the modeling environment.</a:t>
            </a:r>
            <a:endParaRPr lang="en-US" dirty="0"/>
          </a:p>
          <a:p>
            <a:pPr lvl="1" fontAlgn="ctr"/>
            <a:r>
              <a:rPr lang="en-US" dirty="0"/>
              <a:t>The methodology(ies) shall define a standardized project structure, or framework, optimized for each methodology.</a:t>
            </a:r>
          </a:p>
          <a:p>
            <a:pPr lvl="1" fontAlgn="ctr"/>
            <a:r>
              <a:rPr lang="en-US" dirty="0"/>
              <a:t>Methodology project structures shall be designed to support collaboration and configuration management.</a:t>
            </a:r>
          </a:p>
          <a:p>
            <a:endParaRPr lang="en-US" dirty="0" smtClean="0"/>
          </a:p>
          <a:p>
            <a:pPr lvl="1"/>
            <a:endParaRPr lang="en-US" dirty="0" smtClean="0"/>
          </a:p>
        </p:txBody>
      </p:sp>
    </p:spTree>
    <p:extLst>
      <p:ext uri="{BB962C8B-B14F-4D97-AF65-F5344CB8AC3E}">
        <p14:creationId xmlns:p14="http://schemas.microsoft.com/office/powerpoint/2010/main" val="2532036657"/>
      </p:ext>
    </p:extLst>
  </p:cSld>
  <p:clrMapOvr>
    <a:masterClrMapping/>
  </p:clrMapOvr>
  <p:transition>
    <p:fad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376268" y="106802"/>
            <a:ext cx="7318073" cy="558230"/>
          </a:xfrm>
        </p:spPr>
        <p:txBody>
          <a:bodyPr>
            <a:normAutofit/>
          </a:bodyPr>
          <a:lstStyle/>
          <a:p>
            <a:r>
              <a:rPr lang="en-US" sz="1900" dirty="0" smtClean="0"/>
              <a:t>UC:  Provide Automated Methodology Enablement Tools</a:t>
            </a:r>
            <a:endParaRPr lang="en-US" sz="1900" dirty="0"/>
          </a:p>
        </p:txBody>
      </p:sp>
      <p:sp>
        <p:nvSpPr>
          <p:cNvPr id="7" name="Content Placeholder 6"/>
          <p:cNvSpPr>
            <a:spLocks noGrp="1"/>
          </p:cNvSpPr>
          <p:nvPr>
            <p:ph idx="1"/>
          </p:nvPr>
        </p:nvSpPr>
        <p:spPr>
          <a:xfrm>
            <a:off x="376269" y="779859"/>
            <a:ext cx="8336552" cy="4111809"/>
          </a:xfrm>
        </p:spPr>
        <p:txBody>
          <a:bodyPr>
            <a:normAutofit fontScale="77500" lnSpcReduction="20000"/>
          </a:bodyPr>
          <a:lstStyle/>
          <a:p>
            <a:r>
              <a:rPr lang="en-US" dirty="0" smtClean="0">
                <a:solidFill>
                  <a:srgbClr val="000000"/>
                </a:solidFill>
              </a:rPr>
              <a:t>GAP: Automation </a:t>
            </a:r>
            <a:r>
              <a:rPr lang="en-US" dirty="0">
                <a:solidFill>
                  <a:srgbClr val="000000"/>
                </a:solidFill>
              </a:rPr>
              <a:t>supporting (aligned with) methodology workflow.  </a:t>
            </a:r>
            <a:endParaRPr lang="en-US" dirty="0" smtClean="0">
              <a:solidFill>
                <a:srgbClr val="000000"/>
              </a:solidFill>
            </a:endParaRPr>
          </a:p>
          <a:p>
            <a:r>
              <a:rPr lang="en-US" dirty="0" smtClean="0">
                <a:solidFill>
                  <a:srgbClr val="000000"/>
                </a:solidFill>
              </a:rPr>
              <a:t>GAP: Lack </a:t>
            </a:r>
            <a:r>
              <a:rPr lang="en-US" dirty="0">
                <a:solidFill>
                  <a:srgbClr val="000000"/>
                </a:solidFill>
              </a:rPr>
              <a:t>of standard methodology overlays (as profiles, libraries, automation, etc.) </a:t>
            </a:r>
            <a:endParaRPr lang="en-US" dirty="0" smtClean="0">
              <a:solidFill>
                <a:srgbClr val="000000"/>
              </a:solidFill>
            </a:endParaRPr>
          </a:p>
          <a:p>
            <a:r>
              <a:rPr lang="en-US" dirty="0" smtClean="0">
                <a:solidFill>
                  <a:srgbClr val="000000"/>
                </a:solidFill>
              </a:rPr>
              <a:t>GAP: Lack </a:t>
            </a:r>
            <a:r>
              <a:rPr lang="en-US" dirty="0">
                <a:solidFill>
                  <a:srgbClr val="000000"/>
                </a:solidFill>
              </a:rPr>
              <a:t>of automation standards (requires extra key strokes, replication of data, etc.) </a:t>
            </a:r>
            <a:endParaRPr lang="en-US" dirty="0"/>
          </a:p>
          <a:p>
            <a:r>
              <a:rPr lang="en-US" dirty="0" smtClean="0"/>
              <a:t>Actor: Systems Engineer/Architect</a:t>
            </a:r>
          </a:p>
          <a:p>
            <a:r>
              <a:rPr lang="en-US" dirty="0" smtClean="0"/>
              <a:t>Driving Requirements:</a:t>
            </a:r>
          </a:p>
          <a:p>
            <a:pPr lvl="1" fontAlgn="ctr"/>
            <a:r>
              <a:rPr lang="en-US" dirty="0"/>
              <a:t>Standardized tool automation shall be implemented to support the methodologies presented in the SysML Specification.</a:t>
            </a:r>
          </a:p>
          <a:p>
            <a:pPr lvl="1" fontAlgn="ctr"/>
            <a:r>
              <a:rPr lang="en-US" dirty="0"/>
              <a:t>A common "core" set of automated tasks shall be </a:t>
            </a:r>
            <a:r>
              <a:rPr lang="en-US" dirty="0" smtClean="0"/>
              <a:t>provided in the modeling environment.</a:t>
            </a:r>
            <a:endParaRPr lang="en-US" dirty="0"/>
          </a:p>
          <a:p>
            <a:pPr lvl="1" fontAlgn="ctr"/>
            <a:r>
              <a:rPr lang="en-US" dirty="0"/>
              <a:t>A standardized method for extending automated toolsets shall be adopted.</a:t>
            </a:r>
          </a:p>
          <a:p>
            <a:pPr lvl="1" fontAlgn="ctr"/>
            <a:r>
              <a:rPr lang="en-US" dirty="0"/>
              <a:t>Automatic model validation shall be implemented to ensure that changes made by the user to the model structure do not cause problems with automated scripts.</a:t>
            </a:r>
          </a:p>
          <a:p>
            <a:pPr lvl="1" fontAlgn="ctr"/>
            <a:r>
              <a:rPr lang="en-US" dirty="0"/>
              <a:t>Tool automation shall support collaboration and configuration management by providing automatic "check-out", or locking for edit, of all elements that will be affected by execution of an automated task. The intent of this requirement is to prevent unpredictable or confusing behavior of automated scripts when all of the required model scope is not reserved for editing.</a:t>
            </a:r>
          </a:p>
          <a:p>
            <a:endParaRPr lang="en-US" dirty="0" smtClean="0"/>
          </a:p>
          <a:p>
            <a:pPr lvl="1"/>
            <a:endParaRPr lang="en-US" dirty="0" smtClean="0"/>
          </a:p>
        </p:txBody>
      </p:sp>
    </p:spTree>
    <p:extLst>
      <p:ext uri="{BB962C8B-B14F-4D97-AF65-F5344CB8AC3E}">
        <p14:creationId xmlns:p14="http://schemas.microsoft.com/office/powerpoint/2010/main" val="2535725547"/>
      </p:ext>
    </p:extLst>
  </p:cSld>
  <p:clrMapOvr>
    <a:masterClrMapping/>
  </p:clrMapOvr>
  <p:transition>
    <p:fade/>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fontAlgn="ctr"/>
            <a:r>
              <a:rPr lang="en-US" sz="1800" dirty="0"/>
              <a:t>Time to set up a new project.</a:t>
            </a:r>
          </a:p>
          <a:p>
            <a:pPr fontAlgn="ctr"/>
            <a:r>
              <a:rPr lang="en-US" sz="1800" dirty="0"/>
              <a:t>Number of steps to complete a modeling task.</a:t>
            </a:r>
          </a:p>
          <a:p>
            <a:pPr fontAlgn="ctr"/>
            <a:r>
              <a:rPr lang="en-US" sz="1800" dirty="0"/>
              <a:t>Percent of tasks which are automated.</a:t>
            </a:r>
          </a:p>
          <a:p>
            <a:pPr fontAlgn="ctr"/>
            <a:r>
              <a:rPr lang="en-US" sz="1800" dirty="0"/>
              <a:t>Number of different methodologies supported.</a:t>
            </a:r>
          </a:p>
          <a:p>
            <a:pPr fontAlgn="ctr"/>
            <a:r>
              <a:rPr lang="en-US" sz="1800" dirty="0"/>
              <a:t>Percentage of coverage of documentation (and depth of coverage?)</a:t>
            </a:r>
          </a:p>
          <a:p>
            <a:pPr fontAlgn="ctr"/>
            <a:r>
              <a:rPr lang="en-US" sz="1800" dirty="0"/>
              <a:t>True/False:</a:t>
            </a:r>
          </a:p>
          <a:p>
            <a:pPr lvl="1" fontAlgn="ctr"/>
            <a:r>
              <a:rPr lang="en-US" dirty="0"/>
              <a:t>Supports a methodology with automated workflow</a:t>
            </a:r>
          </a:p>
          <a:p>
            <a:pPr lvl="1" fontAlgn="ctr"/>
            <a:r>
              <a:rPr lang="en-US" dirty="0"/>
              <a:t>Implements a predefined core set of automated tasks</a:t>
            </a:r>
          </a:p>
          <a:p>
            <a:pPr lvl="1" fontAlgn="ctr"/>
            <a:r>
              <a:rPr lang="en-US" dirty="0"/>
              <a:t>Complies with standardized method of extending automated toolsets</a:t>
            </a:r>
          </a:p>
          <a:p>
            <a:pPr lvl="1" fontAlgn="ctr"/>
            <a:r>
              <a:rPr lang="en-US" dirty="0"/>
              <a:t>A standardized project structure, or framework is defined for each methodology</a:t>
            </a:r>
          </a:p>
          <a:p>
            <a:pPr lvl="1" fontAlgn="ctr"/>
            <a:r>
              <a:rPr lang="en-US" dirty="0"/>
              <a:t>Automatic validation of user changes to model structure</a:t>
            </a:r>
          </a:p>
        </p:txBody>
      </p:sp>
      <p:sp>
        <p:nvSpPr>
          <p:cNvPr id="3" name="Title 2"/>
          <p:cNvSpPr>
            <a:spLocks noGrp="1"/>
          </p:cNvSpPr>
          <p:nvPr>
            <p:ph type="title"/>
          </p:nvPr>
        </p:nvSpPr>
        <p:spPr/>
        <p:txBody>
          <a:bodyPr>
            <a:normAutofit/>
          </a:bodyPr>
          <a:lstStyle/>
          <a:p>
            <a:r>
              <a:rPr lang="en-US" sz="1900" dirty="0" smtClean="0"/>
              <a:t>Methodology Enablement Measures of Effectiveness</a:t>
            </a:r>
            <a:endParaRPr lang="en-US" sz="1900" dirty="0"/>
          </a:p>
        </p:txBody>
      </p:sp>
    </p:spTree>
    <p:extLst>
      <p:ext uri="{BB962C8B-B14F-4D97-AF65-F5344CB8AC3E}">
        <p14:creationId xmlns:p14="http://schemas.microsoft.com/office/powerpoint/2010/main" val="1582854663"/>
      </p:ext>
    </p:extLst>
  </p:cSld>
  <p:clrMapOvr>
    <a:masterClrMapping/>
  </p:clrMapOvr>
  <p:transition>
    <p:fade/>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lgn="ctr">
              <a:buNone/>
            </a:pPr>
            <a:endParaRPr lang="en-US" dirty="0" smtClean="0"/>
          </a:p>
          <a:p>
            <a:pPr marL="0" indent="0" algn="ctr">
              <a:buNone/>
            </a:pPr>
            <a:endParaRPr lang="en-US" dirty="0"/>
          </a:p>
          <a:p>
            <a:pPr marL="0" indent="0" algn="ctr">
              <a:buNone/>
            </a:pPr>
            <a:endParaRPr lang="en-US" dirty="0" smtClean="0"/>
          </a:p>
          <a:p>
            <a:pPr marL="0" indent="0" algn="ctr">
              <a:buNone/>
            </a:pPr>
            <a:endParaRPr lang="en-US" dirty="0"/>
          </a:p>
          <a:p>
            <a:pPr marL="0" indent="0" algn="ctr">
              <a:buNone/>
            </a:pPr>
            <a:r>
              <a:rPr lang="en-US" dirty="0" smtClean="0"/>
              <a:t>Model Analytics</a:t>
            </a:r>
          </a:p>
          <a:p>
            <a:pPr marL="0" indent="0" algn="ctr">
              <a:buNone/>
            </a:pPr>
            <a:r>
              <a:rPr lang="en-US" dirty="0" smtClean="0"/>
              <a:t>Use Cases</a:t>
            </a:r>
            <a:endParaRPr lang="en-US" dirty="0"/>
          </a:p>
        </p:txBody>
      </p:sp>
    </p:spTree>
    <p:extLst>
      <p:ext uri="{BB962C8B-B14F-4D97-AF65-F5344CB8AC3E}">
        <p14:creationId xmlns:p14="http://schemas.microsoft.com/office/powerpoint/2010/main" val="1937487491"/>
      </p:ext>
    </p:extLst>
  </p:cSld>
  <p:clrMapOvr>
    <a:masterClrMapping/>
  </p:clrMapOvr>
  <p:transition>
    <p:fade/>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36538" y="781049"/>
            <a:ext cx="8660719" cy="3954501"/>
          </a:xfrm>
        </p:spPr>
        <p:txBody>
          <a:bodyPr>
            <a:normAutofit fontScale="77500" lnSpcReduction="20000"/>
          </a:bodyPr>
          <a:lstStyle/>
          <a:p>
            <a:r>
              <a:rPr lang="en-US" dirty="0" smtClean="0"/>
              <a:t>GAP: </a:t>
            </a:r>
            <a:r>
              <a:rPr lang="en-US" dirty="0"/>
              <a:t>Report on the completeness of the model to show a level of "done" </a:t>
            </a:r>
            <a:endParaRPr lang="en-US" dirty="0" smtClean="0"/>
          </a:p>
          <a:p>
            <a:r>
              <a:rPr lang="en-US" dirty="0" smtClean="0"/>
              <a:t>GAP: Trade Studies and Analysis</a:t>
            </a:r>
          </a:p>
          <a:p>
            <a:r>
              <a:rPr lang="en-US" dirty="0" smtClean="0"/>
              <a:t>Actor:  Systems Engineer/Architect</a:t>
            </a:r>
          </a:p>
          <a:p>
            <a:r>
              <a:rPr lang="en-US" dirty="0" smtClean="0"/>
              <a:t>Driving Requirements:</a:t>
            </a:r>
          </a:p>
          <a:p>
            <a:pPr lvl="1" fontAlgn="ctr"/>
            <a:r>
              <a:rPr lang="en-US" dirty="0" smtClean="0"/>
              <a:t>The modeling environment </a:t>
            </a:r>
            <a:r>
              <a:rPr lang="en-US" dirty="0"/>
              <a:t>shall </a:t>
            </a:r>
            <a:r>
              <a:rPr lang="en-US" dirty="0" smtClean="0"/>
              <a:t>provide </a:t>
            </a:r>
            <a:r>
              <a:rPr lang="en-US" dirty="0"/>
              <a:t>a standard calculation and/or processing of completeness.</a:t>
            </a:r>
          </a:p>
          <a:p>
            <a:pPr lvl="2" fontAlgn="ctr"/>
            <a:r>
              <a:rPr lang="en-US" dirty="0"/>
              <a:t>This could include an evaluation of:</a:t>
            </a:r>
          </a:p>
          <a:p>
            <a:pPr lvl="3" fontAlgn="ctr"/>
            <a:r>
              <a:rPr lang="en-US" dirty="0"/>
              <a:t>Couplings/Relationships between model elements</a:t>
            </a:r>
          </a:p>
          <a:p>
            <a:pPr lvl="3" fontAlgn="ctr"/>
            <a:r>
              <a:rPr lang="en-US" dirty="0"/>
              <a:t>Fundamental principles</a:t>
            </a:r>
          </a:p>
          <a:p>
            <a:pPr lvl="3" fontAlgn="ctr"/>
            <a:r>
              <a:rPr lang="en-US" dirty="0"/>
              <a:t>Are all elements/artifacts consistent?</a:t>
            </a:r>
          </a:p>
          <a:p>
            <a:pPr lvl="1" fontAlgn="ctr"/>
            <a:r>
              <a:rPr lang="en-US" dirty="0"/>
              <a:t>The modeling environment</a:t>
            </a:r>
            <a:r>
              <a:rPr lang="en-US" dirty="0" smtClean="0"/>
              <a:t> </a:t>
            </a:r>
            <a:r>
              <a:rPr lang="en-US" dirty="0"/>
              <a:t>shall </a:t>
            </a:r>
            <a:r>
              <a:rPr lang="en-US" dirty="0" smtClean="0"/>
              <a:t>provide </a:t>
            </a:r>
            <a:r>
              <a:rPr lang="en-US" dirty="0"/>
              <a:t>an establishment of scoring or weighting to quantify completeness</a:t>
            </a:r>
          </a:p>
          <a:p>
            <a:pPr lvl="2" fontAlgn="ctr"/>
            <a:r>
              <a:rPr lang="en-US" dirty="0"/>
              <a:t>What is the denominator?</a:t>
            </a:r>
          </a:p>
          <a:p>
            <a:pPr lvl="2" fontAlgn="ctr"/>
            <a:r>
              <a:rPr lang="en-US" dirty="0"/>
              <a:t>This will evolve with program phase</a:t>
            </a:r>
          </a:p>
          <a:p>
            <a:pPr lvl="1" fontAlgn="ctr"/>
            <a:r>
              <a:rPr lang="en-US" dirty="0"/>
              <a:t>The modeling environment</a:t>
            </a:r>
            <a:r>
              <a:rPr lang="en-US" dirty="0" smtClean="0"/>
              <a:t> </a:t>
            </a:r>
            <a:r>
              <a:rPr lang="en-US" dirty="0"/>
              <a:t>shall provide</a:t>
            </a:r>
            <a:r>
              <a:rPr lang="en-US" dirty="0" smtClean="0"/>
              <a:t> </a:t>
            </a:r>
            <a:r>
              <a:rPr lang="en-US" dirty="0"/>
              <a:t>a manner to show completeness of requirements traceability</a:t>
            </a:r>
          </a:p>
          <a:p>
            <a:pPr lvl="1" fontAlgn="ctr"/>
            <a:r>
              <a:rPr lang="en-US" dirty="0"/>
              <a:t>The modeling environment</a:t>
            </a:r>
            <a:r>
              <a:rPr lang="en-US" dirty="0" smtClean="0"/>
              <a:t> </a:t>
            </a:r>
            <a:r>
              <a:rPr lang="en-US" dirty="0"/>
              <a:t>shall provide</a:t>
            </a:r>
            <a:r>
              <a:rPr lang="en-US" dirty="0" smtClean="0"/>
              <a:t> </a:t>
            </a:r>
            <a:r>
              <a:rPr lang="en-US" dirty="0"/>
              <a:t>a way for a subject matter expert to influence the determination of completeness (if customization is needed)</a:t>
            </a:r>
          </a:p>
        </p:txBody>
      </p:sp>
      <p:sp>
        <p:nvSpPr>
          <p:cNvPr id="3" name="Title 2"/>
          <p:cNvSpPr>
            <a:spLocks noGrp="1"/>
          </p:cNvSpPr>
          <p:nvPr>
            <p:ph type="title"/>
          </p:nvPr>
        </p:nvSpPr>
        <p:spPr/>
        <p:txBody>
          <a:bodyPr>
            <a:normAutofit/>
          </a:bodyPr>
          <a:lstStyle/>
          <a:p>
            <a:r>
              <a:rPr lang="en-US" dirty="0" smtClean="0"/>
              <a:t>UC: Report System Model Completeness</a:t>
            </a:r>
            <a:endParaRPr lang="en-US" dirty="0"/>
          </a:p>
        </p:txBody>
      </p:sp>
    </p:spTree>
    <p:extLst>
      <p:ext uri="{BB962C8B-B14F-4D97-AF65-F5344CB8AC3E}">
        <p14:creationId xmlns:p14="http://schemas.microsoft.com/office/powerpoint/2010/main" val="906654504"/>
      </p:ext>
    </p:extLst>
  </p:cSld>
  <p:clrMapOvr>
    <a:masterClrMapping/>
  </p:clrMapOvr>
  <p:transition>
    <p:fade/>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36538" y="781049"/>
            <a:ext cx="8660719" cy="3932199"/>
          </a:xfrm>
        </p:spPr>
        <p:txBody>
          <a:bodyPr>
            <a:normAutofit fontScale="77500" lnSpcReduction="20000"/>
          </a:bodyPr>
          <a:lstStyle/>
          <a:p>
            <a:r>
              <a:rPr lang="en-US" dirty="0" smtClean="0"/>
              <a:t>GAP: Capture </a:t>
            </a:r>
            <a:r>
              <a:rPr lang="en-US" dirty="0"/>
              <a:t>performance Analyses and their ties to the system model</a:t>
            </a:r>
          </a:p>
          <a:p>
            <a:r>
              <a:rPr lang="en-US" dirty="0" smtClean="0"/>
              <a:t>GAP: Trade Studies and Analysis</a:t>
            </a:r>
          </a:p>
          <a:p>
            <a:r>
              <a:rPr lang="en-US" dirty="0" smtClean="0"/>
              <a:t>Actor: Systems Engineer/Architect</a:t>
            </a:r>
          </a:p>
          <a:p>
            <a:r>
              <a:rPr lang="en-US" dirty="0" smtClean="0"/>
              <a:t>Driving Requirements:</a:t>
            </a:r>
          </a:p>
          <a:p>
            <a:pPr lvl="1" fontAlgn="ctr"/>
            <a:r>
              <a:rPr lang="en-US" dirty="0" smtClean="0"/>
              <a:t>The modeling environment </a:t>
            </a:r>
            <a:r>
              <a:rPr lang="en-US" dirty="0"/>
              <a:t>shall </a:t>
            </a:r>
            <a:r>
              <a:rPr lang="en-US" dirty="0" smtClean="0"/>
              <a:t>provide </a:t>
            </a:r>
            <a:r>
              <a:rPr lang="en-US" dirty="0"/>
              <a:t>a capability for tolerance (stack-up) analyses to show verification and validation at lower levels.</a:t>
            </a:r>
          </a:p>
          <a:p>
            <a:pPr lvl="1" fontAlgn="ctr"/>
            <a:r>
              <a:rPr lang="en-US" dirty="0"/>
              <a:t>The modeling environment shall provide </a:t>
            </a:r>
            <a:r>
              <a:rPr lang="en-US" dirty="0" smtClean="0"/>
              <a:t>a </a:t>
            </a:r>
            <a:r>
              <a:rPr lang="en-US" dirty="0"/>
              <a:t>capability for constraint/parametric analyses to show verification and validation at lower levels.</a:t>
            </a:r>
          </a:p>
          <a:p>
            <a:pPr lvl="1" fontAlgn="ctr"/>
            <a:r>
              <a:rPr lang="en-US" dirty="0"/>
              <a:t>These capabilities shall be automated</a:t>
            </a:r>
          </a:p>
          <a:p>
            <a:pPr lvl="2" fontAlgn="ctr"/>
            <a:r>
              <a:rPr lang="en-US" dirty="0"/>
              <a:t>What semantics are needed?</a:t>
            </a:r>
          </a:p>
          <a:p>
            <a:pPr lvl="1" fontAlgn="ctr"/>
            <a:r>
              <a:rPr lang="en-US" dirty="0"/>
              <a:t>These capabilities shall incorporate probabilities into models for these analyses to deliver increased value.</a:t>
            </a:r>
          </a:p>
          <a:p>
            <a:pPr lvl="1" fontAlgn="ctr"/>
            <a:r>
              <a:rPr lang="en-US" dirty="0"/>
              <a:t>The modeling environment shall provide </a:t>
            </a:r>
            <a:r>
              <a:rPr lang="en-US" dirty="0" smtClean="0"/>
              <a:t>optimization </a:t>
            </a:r>
            <a:r>
              <a:rPr lang="en-US" dirty="0"/>
              <a:t>parameters </a:t>
            </a:r>
            <a:r>
              <a:rPr lang="en-US" dirty="0" smtClean="0"/>
              <a:t>(e.g. </a:t>
            </a:r>
            <a:r>
              <a:rPr lang="en-US" dirty="0"/>
              <a:t>cost, performance, </a:t>
            </a:r>
            <a:r>
              <a:rPr lang="en-US" dirty="0" smtClean="0"/>
              <a:t>complexity)</a:t>
            </a:r>
            <a:endParaRPr lang="en-US" dirty="0"/>
          </a:p>
          <a:p>
            <a:pPr lvl="1" fontAlgn="ctr"/>
            <a:r>
              <a:rPr lang="en-US" dirty="0"/>
              <a:t>The modeling environment shall provide </a:t>
            </a:r>
            <a:r>
              <a:rPr lang="en-US" dirty="0" smtClean="0"/>
              <a:t>a </a:t>
            </a:r>
            <a:r>
              <a:rPr lang="en-US" dirty="0"/>
              <a:t>capability to display predicted (flow-up) performance and specified (flor-down) performance for a given (instance?  Configuration?) of the model.</a:t>
            </a:r>
          </a:p>
          <a:p>
            <a:pPr lvl="1" fontAlgn="ctr"/>
            <a:r>
              <a:rPr lang="en-US" dirty="0"/>
              <a:t>The modeling environment shall provide </a:t>
            </a:r>
            <a:r>
              <a:rPr lang="en-US" dirty="0" smtClean="0"/>
              <a:t>a </a:t>
            </a:r>
            <a:r>
              <a:rPr lang="en-US" dirty="0"/>
              <a:t>capability for governance hooks to track trade study excursion analyses.</a:t>
            </a:r>
          </a:p>
          <a:p>
            <a:pPr lvl="2" fontAlgn="ctr"/>
            <a:r>
              <a:rPr lang="en-US" dirty="0"/>
              <a:t>These are analyses performed in other models/tools)</a:t>
            </a:r>
          </a:p>
          <a:p>
            <a:endParaRPr lang="en-US" dirty="0" smtClean="0"/>
          </a:p>
        </p:txBody>
      </p:sp>
      <p:sp>
        <p:nvSpPr>
          <p:cNvPr id="3" name="Title 2"/>
          <p:cNvSpPr>
            <a:spLocks noGrp="1"/>
          </p:cNvSpPr>
          <p:nvPr>
            <p:ph type="title"/>
          </p:nvPr>
        </p:nvSpPr>
        <p:spPr/>
        <p:txBody>
          <a:bodyPr>
            <a:normAutofit/>
          </a:bodyPr>
          <a:lstStyle/>
          <a:p>
            <a:r>
              <a:rPr lang="en-US" dirty="0" smtClean="0"/>
              <a:t>UC</a:t>
            </a:r>
            <a:r>
              <a:rPr lang="en-US" dirty="0"/>
              <a:t>: Capture </a:t>
            </a:r>
            <a:r>
              <a:rPr lang="en-US" dirty="0" smtClean="0"/>
              <a:t>System Performance Analyses</a:t>
            </a:r>
            <a:endParaRPr lang="en-US" dirty="0"/>
          </a:p>
        </p:txBody>
      </p:sp>
    </p:spTree>
    <p:extLst>
      <p:ext uri="{BB962C8B-B14F-4D97-AF65-F5344CB8AC3E}">
        <p14:creationId xmlns:p14="http://schemas.microsoft.com/office/powerpoint/2010/main" val="3841366377"/>
      </p:ext>
    </p:extLst>
  </p:cSld>
  <p:clrMapOvr>
    <a:masterClrMapping/>
  </p:clrMapOvr>
  <p:transition>
    <p:fade/>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36538" y="781050"/>
            <a:ext cx="8660719" cy="3776082"/>
          </a:xfrm>
        </p:spPr>
        <p:txBody>
          <a:bodyPr>
            <a:normAutofit fontScale="92500" lnSpcReduction="20000"/>
          </a:bodyPr>
          <a:lstStyle/>
          <a:p>
            <a:r>
              <a:rPr lang="en-US" dirty="0"/>
              <a:t>GAP: Extend SysML type relationships into other domains for impact analysis and analytics</a:t>
            </a:r>
            <a:endParaRPr lang="en-US" dirty="0" smtClean="0"/>
          </a:p>
          <a:p>
            <a:r>
              <a:rPr lang="en-US" dirty="0" smtClean="0"/>
              <a:t>GAP: Trade </a:t>
            </a:r>
            <a:r>
              <a:rPr lang="en-US" dirty="0"/>
              <a:t>Studies and Analysis</a:t>
            </a:r>
          </a:p>
          <a:p>
            <a:r>
              <a:rPr lang="en-US" dirty="0"/>
              <a:t>Actor: Systems Engineer/Architect</a:t>
            </a:r>
          </a:p>
          <a:p>
            <a:r>
              <a:rPr lang="en-US" dirty="0"/>
              <a:t>Driving Requirements</a:t>
            </a:r>
            <a:r>
              <a:rPr lang="en-US" dirty="0" smtClean="0"/>
              <a:t>:</a:t>
            </a:r>
          </a:p>
          <a:p>
            <a:pPr lvl="1" fontAlgn="ctr"/>
            <a:r>
              <a:rPr lang="en-US" dirty="0"/>
              <a:t>There shall be SysML constructs that address Verification and Validation concepts in the language.</a:t>
            </a:r>
          </a:p>
          <a:p>
            <a:pPr lvl="2" fontAlgn="ctr"/>
            <a:r>
              <a:rPr lang="en-US" dirty="0"/>
              <a:t>This should not require stereotypes that are unique to a model or project/program, etc. but are standardized in the language for consistency across the environment and in cross business use.</a:t>
            </a:r>
          </a:p>
          <a:p>
            <a:pPr lvl="1" fontAlgn="ctr"/>
            <a:r>
              <a:rPr lang="en-US" dirty="0"/>
              <a:t>There shall be SysML constructs that address common analytical and performance metrics to be connected to model reporting and analyses.</a:t>
            </a:r>
          </a:p>
          <a:p>
            <a:pPr lvl="2" fontAlgn="ctr"/>
            <a:r>
              <a:rPr lang="en-US" dirty="0"/>
              <a:t>Examples: value types and constraints for cost, reliability, availability, risk, </a:t>
            </a:r>
            <a:r>
              <a:rPr lang="en-US" dirty="0" smtClean="0"/>
              <a:t>complexity</a:t>
            </a:r>
            <a:endParaRPr lang="en-US" dirty="0"/>
          </a:p>
        </p:txBody>
      </p:sp>
      <p:sp>
        <p:nvSpPr>
          <p:cNvPr id="3" name="Title 2"/>
          <p:cNvSpPr>
            <a:spLocks noGrp="1"/>
          </p:cNvSpPr>
          <p:nvPr>
            <p:ph type="title"/>
          </p:nvPr>
        </p:nvSpPr>
        <p:spPr/>
        <p:txBody>
          <a:bodyPr>
            <a:noAutofit/>
          </a:bodyPr>
          <a:lstStyle/>
          <a:p>
            <a:r>
              <a:rPr lang="en-US" sz="2000" dirty="0"/>
              <a:t>UC:  Extend SysML For Impact Analysis And Analytics</a:t>
            </a:r>
          </a:p>
        </p:txBody>
      </p:sp>
    </p:spTree>
    <p:extLst>
      <p:ext uri="{BB962C8B-B14F-4D97-AF65-F5344CB8AC3E}">
        <p14:creationId xmlns:p14="http://schemas.microsoft.com/office/powerpoint/2010/main" val="3623511153"/>
      </p:ext>
    </p:extLst>
  </p:cSld>
  <p:clrMapOvr>
    <a:masterClrMapping/>
  </p:clrMapOvr>
  <p:transition>
    <p:fade/>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000" dirty="0"/>
              <a:t>GAP: Execute SysML based models outside of the SysML tool with an execution engine that allows simulation with other domain models </a:t>
            </a:r>
            <a:r>
              <a:rPr lang="en-US" sz="2000" dirty="0" smtClean="0"/>
              <a:t>(i.e. FMI, </a:t>
            </a:r>
            <a:r>
              <a:rPr lang="en-US" sz="2000" dirty="0"/>
              <a:t>Proprietary implementations/tools (Model </a:t>
            </a:r>
            <a:r>
              <a:rPr lang="en-US" sz="2000" dirty="0" smtClean="0"/>
              <a:t>Center, Syndeia))</a:t>
            </a:r>
          </a:p>
          <a:p>
            <a:r>
              <a:rPr lang="en-US" sz="2000" dirty="0" smtClean="0"/>
              <a:t>Actor</a:t>
            </a:r>
            <a:r>
              <a:rPr lang="en-US" sz="2000" dirty="0"/>
              <a:t>: Systems Engineer/Architect</a:t>
            </a:r>
          </a:p>
          <a:p>
            <a:r>
              <a:rPr lang="en-US" sz="2000" dirty="0"/>
              <a:t>Driving Requirements</a:t>
            </a:r>
            <a:r>
              <a:rPr lang="en-US" sz="2000" dirty="0" smtClean="0"/>
              <a:t>:</a:t>
            </a:r>
          </a:p>
          <a:p>
            <a:pPr lvl="1"/>
            <a:r>
              <a:rPr lang="en-US" dirty="0"/>
              <a:t>There shall be synchronization between the SysML and FMI standards.</a:t>
            </a:r>
            <a:endParaRPr lang="en-US" dirty="0" smtClean="0"/>
          </a:p>
        </p:txBody>
      </p:sp>
      <p:sp>
        <p:nvSpPr>
          <p:cNvPr id="3" name="Title 2"/>
          <p:cNvSpPr>
            <a:spLocks noGrp="1"/>
          </p:cNvSpPr>
          <p:nvPr>
            <p:ph type="title"/>
          </p:nvPr>
        </p:nvSpPr>
        <p:spPr/>
        <p:txBody>
          <a:bodyPr>
            <a:noAutofit/>
          </a:bodyPr>
          <a:lstStyle/>
          <a:p>
            <a:r>
              <a:rPr lang="en-US" sz="2000" dirty="0"/>
              <a:t>UC: Model Simulation Standards Compatibility</a:t>
            </a:r>
          </a:p>
        </p:txBody>
      </p:sp>
    </p:spTree>
    <p:extLst>
      <p:ext uri="{BB962C8B-B14F-4D97-AF65-F5344CB8AC3E}">
        <p14:creationId xmlns:p14="http://schemas.microsoft.com/office/powerpoint/2010/main" val="1073628478"/>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lgn="ctr">
              <a:buNone/>
            </a:pPr>
            <a:endParaRPr lang="en-US" dirty="0" smtClean="0"/>
          </a:p>
          <a:p>
            <a:pPr marL="0" indent="0" algn="ctr">
              <a:buNone/>
            </a:pPr>
            <a:endParaRPr lang="en-US" dirty="0"/>
          </a:p>
          <a:p>
            <a:pPr marL="0" indent="0" algn="ctr">
              <a:buNone/>
            </a:pPr>
            <a:endParaRPr lang="en-US" dirty="0" smtClean="0"/>
          </a:p>
          <a:p>
            <a:pPr marL="0" indent="0" algn="ctr">
              <a:buNone/>
            </a:pPr>
            <a:endParaRPr lang="en-US" dirty="0"/>
          </a:p>
          <a:p>
            <a:pPr marL="0" indent="0" algn="ctr">
              <a:buNone/>
            </a:pPr>
            <a:r>
              <a:rPr lang="en-US" dirty="0" smtClean="0"/>
              <a:t>Product Line Architecture</a:t>
            </a:r>
          </a:p>
          <a:p>
            <a:pPr marL="0" indent="0" algn="ctr">
              <a:buNone/>
            </a:pPr>
            <a:r>
              <a:rPr lang="en-US" dirty="0" smtClean="0"/>
              <a:t>Use Cases</a:t>
            </a:r>
            <a:endParaRPr lang="en-US" dirty="0"/>
          </a:p>
        </p:txBody>
      </p:sp>
    </p:spTree>
    <p:extLst>
      <p:ext uri="{BB962C8B-B14F-4D97-AF65-F5344CB8AC3E}">
        <p14:creationId xmlns:p14="http://schemas.microsoft.com/office/powerpoint/2010/main" val="2051316055"/>
      </p:ext>
    </p:extLst>
  </p:cSld>
  <p:clrMapOvr>
    <a:masterClrMapping/>
  </p:clrMapOvr>
  <p:transition>
    <p:fade/>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fontAlgn="ctr"/>
            <a:r>
              <a:rPr lang="en-US" sz="2000" dirty="0" smtClean="0"/>
              <a:t>GAP: The </a:t>
            </a:r>
            <a:r>
              <a:rPr lang="en-US" sz="2000" dirty="0"/>
              <a:t>relationship between high level system (logic) modeling and mathematical </a:t>
            </a:r>
            <a:r>
              <a:rPr lang="en-US" sz="2000" dirty="0" smtClean="0"/>
              <a:t>model</a:t>
            </a:r>
          </a:p>
          <a:p>
            <a:pPr fontAlgn="ctr"/>
            <a:r>
              <a:rPr lang="en-US" sz="2000" dirty="0" smtClean="0"/>
              <a:t>GAP: Synchronize </a:t>
            </a:r>
            <a:r>
              <a:rPr lang="en-US" sz="2000" dirty="0"/>
              <a:t>use of Parametric Diagrams with (external) mathematical models to maintain consistency of relationships established in SysML across the </a:t>
            </a:r>
            <a:r>
              <a:rPr lang="en-US" sz="2000" dirty="0" smtClean="0"/>
              <a:t>models</a:t>
            </a:r>
          </a:p>
          <a:p>
            <a:pPr fontAlgn="ctr"/>
            <a:r>
              <a:rPr lang="en-US" sz="2000" dirty="0"/>
              <a:t>Actor: Systems </a:t>
            </a:r>
            <a:r>
              <a:rPr lang="en-US" sz="2000" dirty="0" smtClean="0"/>
              <a:t>Engineer/Architect</a:t>
            </a:r>
          </a:p>
          <a:p>
            <a:pPr fontAlgn="ctr"/>
            <a:r>
              <a:rPr lang="en-US" sz="2000" dirty="0" smtClean="0"/>
              <a:t>Driving </a:t>
            </a:r>
            <a:r>
              <a:rPr lang="en-US" sz="2000" dirty="0"/>
              <a:t>Requirements:</a:t>
            </a:r>
          </a:p>
          <a:p>
            <a:pPr lvl="1" fontAlgn="ctr"/>
            <a:r>
              <a:rPr lang="en-US" dirty="0"/>
              <a:t>The modeling environment shall provide </a:t>
            </a:r>
            <a:r>
              <a:rPr lang="en-US" dirty="0" smtClean="0"/>
              <a:t>a </a:t>
            </a:r>
            <a:r>
              <a:rPr lang="en-US" dirty="0"/>
              <a:t>means to show if a requirement is being violated/contradicted and vice versa to the external </a:t>
            </a:r>
            <a:r>
              <a:rPr lang="en-US" dirty="0" smtClean="0"/>
              <a:t>link</a:t>
            </a:r>
            <a:endParaRPr lang="en-US" dirty="0"/>
          </a:p>
        </p:txBody>
      </p:sp>
      <p:sp>
        <p:nvSpPr>
          <p:cNvPr id="3" name="Title 2"/>
          <p:cNvSpPr>
            <a:spLocks noGrp="1"/>
          </p:cNvSpPr>
          <p:nvPr>
            <p:ph type="title"/>
          </p:nvPr>
        </p:nvSpPr>
        <p:spPr/>
        <p:txBody>
          <a:bodyPr>
            <a:noAutofit/>
          </a:bodyPr>
          <a:lstStyle/>
          <a:p>
            <a:r>
              <a:rPr lang="en-US" sz="1900" dirty="0" smtClean="0"/>
              <a:t>UC:  Synchronize Parametric Diagrams With External Mathematical Models</a:t>
            </a:r>
            <a:endParaRPr lang="en-US" sz="1900" dirty="0"/>
          </a:p>
        </p:txBody>
      </p:sp>
    </p:spTree>
    <p:extLst>
      <p:ext uri="{BB962C8B-B14F-4D97-AF65-F5344CB8AC3E}">
        <p14:creationId xmlns:p14="http://schemas.microsoft.com/office/powerpoint/2010/main" val="2514306344"/>
      </p:ext>
    </p:extLst>
  </p:cSld>
  <p:clrMapOvr>
    <a:masterClrMapping/>
  </p:clrMapOvr>
  <p:transition>
    <p:fade/>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36538" y="781049"/>
            <a:ext cx="8660719" cy="3761213"/>
          </a:xfrm>
        </p:spPr>
        <p:txBody>
          <a:bodyPr/>
          <a:lstStyle/>
          <a:p>
            <a:pPr fontAlgn="ctr"/>
            <a:r>
              <a:rPr lang="en-US" sz="2000" dirty="0"/>
              <a:t>GAP: </a:t>
            </a:r>
            <a:r>
              <a:rPr lang="en-US" sz="2000" dirty="0" smtClean="0"/>
              <a:t>How </a:t>
            </a:r>
            <a:r>
              <a:rPr lang="en-US" sz="2000" dirty="0"/>
              <a:t>can the models (SysML and total digital system models) and the associated analytics on the models be better understood and represented through </a:t>
            </a:r>
            <a:r>
              <a:rPr lang="en-US" sz="2000" dirty="0" smtClean="0"/>
              <a:t>visualization</a:t>
            </a:r>
          </a:p>
          <a:p>
            <a:pPr fontAlgn="ctr"/>
            <a:r>
              <a:rPr lang="en-US" sz="2000" dirty="0"/>
              <a:t>Actor: Systems </a:t>
            </a:r>
            <a:r>
              <a:rPr lang="en-US" sz="2000" dirty="0" smtClean="0"/>
              <a:t>Engineer/Architect</a:t>
            </a:r>
          </a:p>
          <a:p>
            <a:pPr fontAlgn="ctr"/>
            <a:r>
              <a:rPr lang="en-US" sz="2000" dirty="0"/>
              <a:t>D</a:t>
            </a:r>
            <a:r>
              <a:rPr lang="en-US" sz="2000" dirty="0" smtClean="0"/>
              <a:t>riving </a:t>
            </a:r>
            <a:r>
              <a:rPr lang="en-US" sz="2000" dirty="0"/>
              <a:t>Requirements:</a:t>
            </a:r>
          </a:p>
          <a:p>
            <a:pPr lvl="1" fontAlgn="ctr"/>
            <a:r>
              <a:rPr lang="en-US" sz="1600" dirty="0"/>
              <a:t>There shall be a measurement of "-ilities" included in the standard.</a:t>
            </a:r>
          </a:p>
          <a:p>
            <a:pPr lvl="1" fontAlgn="ctr"/>
            <a:r>
              <a:rPr lang="en-US" sz="1600" dirty="0"/>
              <a:t>There shall be a capability to visualize the "-ilities" in the standard.</a:t>
            </a:r>
          </a:p>
          <a:p>
            <a:pPr lvl="2" fontAlgn="ctr"/>
            <a:r>
              <a:rPr lang="en-US" sz="1600" dirty="0"/>
              <a:t>This includes cost/CAIV, reliability, availability, etc.</a:t>
            </a:r>
          </a:p>
          <a:p>
            <a:pPr lvl="1" fontAlgn="ctr"/>
            <a:r>
              <a:rPr lang="en-US" sz="1600" dirty="0"/>
              <a:t>There shall be a standard layout/formatting of models so that layout and colors are consistent between tools.</a:t>
            </a:r>
          </a:p>
          <a:p>
            <a:pPr lvl="2" fontAlgn="ctr"/>
            <a:r>
              <a:rPr lang="en-US" sz="1600" dirty="0"/>
              <a:t>Cross cutting with API</a:t>
            </a:r>
          </a:p>
          <a:p>
            <a:pPr lvl="1" fontAlgn="ctr"/>
            <a:r>
              <a:rPr lang="en-US" sz="1600" dirty="0"/>
              <a:t>There shall be a standard approach for "attached figures/files" as part of the transfer between tools</a:t>
            </a:r>
          </a:p>
        </p:txBody>
      </p:sp>
      <p:sp>
        <p:nvSpPr>
          <p:cNvPr id="3" name="Title 2"/>
          <p:cNvSpPr>
            <a:spLocks noGrp="1"/>
          </p:cNvSpPr>
          <p:nvPr>
            <p:ph type="title"/>
          </p:nvPr>
        </p:nvSpPr>
        <p:spPr/>
        <p:txBody>
          <a:bodyPr>
            <a:normAutofit/>
          </a:bodyPr>
          <a:lstStyle/>
          <a:p>
            <a:r>
              <a:rPr lang="en-US" dirty="0" smtClean="0"/>
              <a:t>UC: </a:t>
            </a:r>
            <a:r>
              <a:rPr lang="en-US" dirty="0"/>
              <a:t>Visualization </a:t>
            </a:r>
            <a:r>
              <a:rPr lang="en-US" dirty="0" smtClean="0"/>
              <a:t>Of Analyses And Analytics</a:t>
            </a:r>
            <a:endParaRPr lang="en-US" dirty="0"/>
          </a:p>
        </p:txBody>
      </p:sp>
    </p:spTree>
    <p:extLst>
      <p:ext uri="{BB962C8B-B14F-4D97-AF65-F5344CB8AC3E}">
        <p14:creationId xmlns:p14="http://schemas.microsoft.com/office/powerpoint/2010/main" val="2837070622"/>
      </p:ext>
    </p:extLst>
  </p:cSld>
  <p:clrMapOvr>
    <a:masterClrMapping/>
  </p:clrMapOvr>
  <p:transition>
    <p:fade/>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fontAlgn="ctr"/>
            <a:r>
              <a:rPr lang="en-US" dirty="0" smtClean="0"/>
              <a:t>GAP</a:t>
            </a:r>
            <a:r>
              <a:rPr lang="en-US" dirty="0"/>
              <a:t>: Model </a:t>
            </a:r>
            <a:r>
              <a:rPr lang="en-US" dirty="0" smtClean="0"/>
              <a:t>Quality</a:t>
            </a:r>
          </a:p>
          <a:p>
            <a:pPr fontAlgn="ctr"/>
            <a:r>
              <a:rPr lang="en-US" dirty="0" smtClean="0"/>
              <a:t>GAP: How to represent </a:t>
            </a:r>
            <a:r>
              <a:rPr lang="en-US" dirty="0"/>
              <a:t>MOEs represented in the </a:t>
            </a:r>
            <a:r>
              <a:rPr lang="en-US" dirty="0" smtClean="0"/>
              <a:t>model</a:t>
            </a:r>
          </a:p>
          <a:p>
            <a:pPr fontAlgn="ctr"/>
            <a:r>
              <a:rPr lang="en-US" dirty="0"/>
              <a:t>Actor: Systems </a:t>
            </a:r>
            <a:r>
              <a:rPr lang="en-US" dirty="0" smtClean="0"/>
              <a:t>Engineer/Architect</a:t>
            </a:r>
          </a:p>
          <a:p>
            <a:pPr fontAlgn="ctr"/>
            <a:r>
              <a:rPr lang="en-US" dirty="0" smtClean="0"/>
              <a:t>Driving </a:t>
            </a:r>
            <a:r>
              <a:rPr lang="en-US" dirty="0"/>
              <a:t>Requirements:</a:t>
            </a:r>
          </a:p>
          <a:p>
            <a:pPr lvl="1" fontAlgn="ctr"/>
            <a:r>
              <a:rPr lang="en-US" dirty="0"/>
              <a:t>There shall be a standard implementation for representing MOEs (KPPs, TPMs, other measures) in the language.</a:t>
            </a:r>
          </a:p>
          <a:p>
            <a:pPr lvl="2" fontAlgn="ctr"/>
            <a:r>
              <a:rPr lang="en-US" dirty="0"/>
              <a:t>Such as matrix </a:t>
            </a:r>
            <a:r>
              <a:rPr lang="en-US" dirty="0" smtClean="0"/>
              <a:t>views</a:t>
            </a:r>
            <a:endParaRPr lang="en-US" dirty="0"/>
          </a:p>
        </p:txBody>
      </p:sp>
      <p:sp>
        <p:nvSpPr>
          <p:cNvPr id="3" name="Title 2"/>
          <p:cNvSpPr>
            <a:spLocks noGrp="1"/>
          </p:cNvSpPr>
          <p:nvPr>
            <p:ph type="title"/>
          </p:nvPr>
        </p:nvSpPr>
        <p:spPr/>
        <p:txBody>
          <a:bodyPr>
            <a:normAutofit/>
          </a:bodyPr>
          <a:lstStyle/>
          <a:p>
            <a:r>
              <a:rPr lang="en-US" dirty="0" smtClean="0"/>
              <a:t>UC:  Represent MOEs</a:t>
            </a:r>
            <a:endParaRPr lang="en-US" dirty="0"/>
          </a:p>
        </p:txBody>
      </p:sp>
    </p:spTree>
    <p:extLst>
      <p:ext uri="{BB962C8B-B14F-4D97-AF65-F5344CB8AC3E}">
        <p14:creationId xmlns:p14="http://schemas.microsoft.com/office/powerpoint/2010/main" val="2677476129"/>
      </p:ext>
    </p:extLst>
  </p:cSld>
  <p:clrMapOvr>
    <a:masterClrMapping/>
  </p:clrMapOvr>
  <p:transition>
    <p:fade/>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fontAlgn="ctr"/>
            <a:r>
              <a:rPr lang="en-US" dirty="0" smtClean="0"/>
              <a:t>GAP</a:t>
            </a:r>
            <a:r>
              <a:rPr lang="en-US" dirty="0"/>
              <a:t>: Model </a:t>
            </a:r>
            <a:r>
              <a:rPr lang="en-US" dirty="0" smtClean="0"/>
              <a:t>Quality</a:t>
            </a:r>
          </a:p>
          <a:p>
            <a:pPr fontAlgn="ctr"/>
            <a:r>
              <a:rPr lang="en-US" dirty="0" smtClean="0"/>
              <a:t>GAP: Notify model users of consistency check results on the models </a:t>
            </a:r>
          </a:p>
          <a:p>
            <a:pPr fontAlgn="ctr"/>
            <a:r>
              <a:rPr lang="en-US" dirty="0" smtClean="0"/>
              <a:t>GAP: </a:t>
            </a:r>
            <a:r>
              <a:rPr lang="en-US" dirty="0"/>
              <a:t>C</a:t>
            </a:r>
            <a:r>
              <a:rPr lang="en-US" dirty="0" smtClean="0"/>
              <a:t>onsistency check models done </a:t>
            </a:r>
            <a:r>
              <a:rPr lang="en-US" dirty="0"/>
              <a:t>for SysML relationships established to model elements outside of the SysML model (other engineering domains</a:t>
            </a:r>
            <a:r>
              <a:rPr lang="en-US" dirty="0" smtClean="0"/>
              <a:t>)</a:t>
            </a:r>
          </a:p>
          <a:p>
            <a:pPr fontAlgn="ctr"/>
            <a:r>
              <a:rPr lang="en-US" dirty="0" smtClean="0"/>
              <a:t>Actor</a:t>
            </a:r>
            <a:r>
              <a:rPr lang="en-US" dirty="0"/>
              <a:t>: Systems </a:t>
            </a:r>
            <a:r>
              <a:rPr lang="en-US" dirty="0" smtClean="0"/>
              <a:t>Engineer/Architect</a:t>
            </a:r>
          </a:p>
          <a:p>
            <a:pPr fontAlgn="ctr"/>
            <a:r>
              <a:rPr lang="en-US" dirty="0" smtClean="0"/>
              <a:t>Driving </a:t>
            </a:r>
            <a:r>
              <a:rPr lang="en-US" dirty="0"/>
              <a:t>Requirements:</a:t>
            </a:r>
          </a:p>
          <a:p>
            <a:pPr lvl="1" fontAlgn="ctr"/>
            <a:r>
              <a:rPr lang="en-US" dirty="0"/>
              <a:t>There shall be synchronization between SysML compliant tools and OSLC.</a:t>
            </a:r>
          </a:p>
          <a:p>
            <a:pPr lvl="2" fontAlgn="ctr"/>
            <a:r>
              <a:rPr lang="en-US" dirty="0"/>
              <a:t>Tools shall implement both standards to be compliant.</a:t>
            </a:r>
          </a:p>
        </p:txBody>
      </p:sp>
      <p:sp>
        <p:nvSpPr>
          <p:cNvPr id="3" name="Title 2"/>
          <p:cNvSpPr>
            <a:spLocks noGrp="1"/>
          </p:cNvSpPr>
          <p:nvPr>
            <p:ph type="title"/>
          </p:nvPr>
        </p:nvSpPr>
        <p:spPr/>
        <p:txBody>
          <a:bodyPr>
            <a:normAutofit/>
          </a:bodyPr>
          <a:lstStyle/>
          <a:p>
            <a:r>
              <a:rPr lang="en-US" dirty="0" smtClean="0"/>
              <a:t>UC:  Perform Consistency Check On Models</a:t>
            </a:r>
            <a:endParaRPr lang="en-US" dirty="0"/>
          </a:p>
        </p:txBody>
      </p:sp>
    </p:spTree>
    <p:extLst>
      <p:ext uri="{BB962C8B-B14F-4D97-AF65-F5344CB8AC3E}">
        <p14:creationId xmlns:p14="http://schemas.microsoft.com/office/powerpoint/2010/main" val="2910432109"/>
      </p:ext>
    </p:extLst>
  </p:cSld>
  <p:clrMapOvr>
    <a:masterClrMapping/>
  </p:clrMapOvr>
  <p:transition>
    <p:fade/>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fontAlgn="ctr"/>
            <a:r>
              <a:rPr lang="en-US" dirty="0" smtClean="0"/>
              <a:t>GAP: The </a:t>
            </a:r>
            <a:r>
              <a:rPr lang="en-US" dirty="0"/>
              <a:t>ability to extract related portions of the system for subsystem analysis while maintaining connectivity to limiting factors that are not involved in the analysis, but impact </a:t>
            </a:r>
            <a:r>
              <a:rPr lang="en-US" dirty="0" smtClean="0"/>
              <a:t>possibilities</a:t>
            </a:r>
          </a:p>
          <a:p>
            <a:pPr fontAlgn="ctr"/>
            <a:r>
              <a:rPr lang="en-US" dirty="0"/>
              <a:t>Actor: Systems </a:t>
            </a:r>
            <a:r>
              <a:rPr lang="en-US" dirty="0" smtClean="0"/>
              <a:t>Engineer/Architect</a:t>
            </a:r>
            <a:endParaRPr lang="en-US" dirty="0"/>
          </a:p>
          <a:p>
            <a:pPr fontAlgn="ctr"/>
            <a:r>
              <a:rPr lang="en-US" dirty="0"/>
              <a:t>Driving Requirements:</a:t>
            </a:r>
          </a:p>
          <a:p>
            <a:pPr lvl="1" fontAlgn="ctr"/>
            <a:r>
              <a:rPr lang="en-US" dirty="0"/>
              <a:t>There shall be a </a:t>
            </a:r>
            <a:r>
              <a:rPr lang="en-US" dirty="0" smtClean="0"/>
              <a:t>standard </a:t>
            </a:r>
            <a:r>
              <a:rPr lang="en-US" dirty="0"/>
              <a:t>for model </a:t>
            </a:r>
            <a:r>
              <a:rPr lang="en-US" dirty="0" smtClean="0"/>
              <a:t>analysis configuration </a:t>
            </a:r>
            <a:r>
              <a:rPr lang="en-US" dirty="0"/>
              <a:t>control.</a:t>
            </a:r>
          </a:p>
          <a:p>
            <a:pPr lvl="2" fontAlgn="ctr"/>
            <a:r>
              <a:rPr lang="en-US" dirty="0"/>
              <a:t>This needs to be communicated, and multiple options may be necessary in the standard</a:t>
            </a:r>
          </a:p>
          <a:p>
            <a:pPr marL="0" indent="0" fontAlgn="ctr">
              <a:buNone/>
            </a:pPr>
            <a:endParaRPr lang="en-US" dirty="0" smtClean="0"/>
          </a:p>
        </p:txBody>
      </p:sp>
      <p:sp>
        <p:nvSpPr>
          <p:cNvPr id="3" name="Title 2"/>
          <p:cNvSpPr>
            <a:spLocks noGrp="1"/>
          </p:cNvSpPr>
          <p:nvPr>
            <p:ph type="title"/>
          </p:nvPr>
        </p:nvSpPr>
        <p:spPr/>
        <p:txBody>
          <a:bodyPr>
            <a:normAutofit/>
          </a:bodyPr>
          <a:lstStyle/>
          <a:p>
            <a:r>
              <a:rPr lang="en-US" dirty="0" smtClean="0"/>
              <a:t>UC:  </a:t>
            </a:r>
            <a:r>
              <a:rPr lang="en-US" dirty="0"/>
              <a:t>Execute Scenario Analysis</a:t>
            </a:r>
          </a:p>
        </p:txBody>
      </p:sp>
    </p:spTree>
    <p:extLst>
      <p:ext uri="{BB962C8B-B14F-4D97-AF65-F5344CB8AC3E}">
        <p14:creationId xmlns:p14="http://schemas.microsoft.com/office/powerpoint/2010/main" val="3575811068"/>
      </p:ext>
    </p:extLst>
  </p:cSld>
  <p:clrMapOvr>
    <a:masterClrMapping/>
  </p:clrMapOvr>
  <p:transition>
    <p:fade/>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36538" y="781049"/>
            <a:ext cx="8660719" cy="3761213"/>
          </a:xfrm>
        </p:spPr>
        <p:txBody>
          <a:bodyPr>
            <a:normAutofit fontScale="85000" lnSpcReduction="10000"/>
          </a:bodyPr>
          <a:lstStyle/>
          <a:p>
            <a:pPr fontAlgn="ctr"/>
            <a:r>
              <a:rPr lang="en-US" dirty="0"/>
              <a:t>Completeness</a:t>
            </a:r>
          </a:p>
          <a:p>
            <a:pPr lvl="1" fontAlgn="ctr"/>
            <a:r>
              <a:rPr lang="en-US" dirty="0"/>
              <a:t>Relationships established</a:t>
            </a:r>
          </a:p>
          <a:p>
            <a:pPr lvl="1" fontAlgn="ctr"/>
            <a:r>
              <a:rPr lang="en-US" dirty="0"/>
              <a:t>Consistency of elements/artifacts</a:t>
            </a:r>
          </a:p>
          <a:p>
            <a:pPr lvl="1" fontAlgn="ctr"/>
            <a:r>
              <a:rPr lang="en-US" dirty="0"/>
              <a:t>Inclusion of optimization/performance parameters</a:t>
            </a:r>
          </a:p>
          <a:p>
            <a:pPr lvl="1" fontAlgn="ctr"/>
            <a:r>
              <a:rPr lang="en-US" dirty="0"/>
              <a:t>Something else determined by a subject matter expert</a:t>
            </a:r>
          </a:p>
          <a:p>
            <a:pPr fontAlgn="ctr"/>
            <a:r>
              <a:rPr lang="en-US" dirty="0"/>
              <a:t>Compliance</a:t>
            </a:r>
          </a:p>
          <a:p>
            <a:pPr lvl="1" fontAlgn="ctr"/>
            <a:r>
              <a:rPr lang="en-US" dirty="0"/>
              <a:t>Number of requirements/parametric constraints that are violated in current implementation/execution</a:t>
            </a:r>
          </a:p>
          <a:p>
            <a:pPr fontAlgn="ctr"/>
            <a:r>
              <a:rPr lang="en-US" dirty="0"/>
              <a:t>"-ilities"</a:t>
            </a:r>
          </a:p>
          <a:p>
            <a:pPr lvl="1" fontAlgn="ctr"/>
            <a:r>
              <a:rPr lang="en-US" dirty="0"/>
              <a:t>A way to quantify the different additional attributes of the system</a:t>
            </a:r>
          </a:p>
          <a:p>
            <a:pPr fontAlgn="ctr"/>
            <a:r>
              <a:rPr lang="en-US" dirty="0"/>
              <a:t>True/False:</a:t>
            </a:r>
          </a:p>
          <a:p>
            <a:pPr lvl="1" fontAlgn="ctr"/>
            <a:r>
              <a:rPr lang="en-US" dirty="0"/>
              <a:t>Implements probabilistic assessment in execution and analyses</a:t>
            </a:r>
          </a:p>
          <a:p>
            <a:pPr lvl="1" fontAlgn="ctr"/>
            <a:r>
              <a:rPr lang="en-US" dirty="0"/>
              <a:t> Includes V&amp;V concepts in the standard language</a:t>
            </a:r>
          </a:p>
          <a:p>
            <a:pPr lvl="1" fontAlgn="ctr"/>
            <a:r>
              <a:rPr lang="en-US" dirty="0"/>
              <a:t>Synchronized with </a:t>
            </a:r>
            <a:r>
              <a:rPr lang="en-US" dirty="0" smtClean="0"/>
              <a:t>FMI</a:t>
            </a:r>
            <a:endParaRPr lang="en-US" dirty="0"/>
          </a:p>
        </p:txBody>
      </p:sp>
      <p:sp>
        <p:nvSpPr>
          <p:cNvPr id="3" name="Title 2"/>
          <p:cNvSpPr>
            <a:spLocks noGrp="1"/>
          </p:cNvSpPr>
          <p:nvPr>
            <p:ph type="title"/>
          </p:nvPr>
        </p:nvSpPr>
        <p:spPr/>
        <p:txBody>
          <a:bodyPr>
            <a:normAutofit/>
          </a:bodyPr>
          <a:lstStyle/>
          <a:p>
            <a:r>
              <a:rPr lang="en-US" dirty="0" smtClean="0"/>
              <a:t>Model Analytics Measures of Effectiveness</a:t>
            </a:r>
            <a:endParaRPr lang="en-US" dirty="0"/>
          </a:p>
        </p:txBody>
      </p:sp>
    </p:spTree>
    <p:extLst>
      <p:ext uri="{BB962C8B-B14F-4D97-AF65-F5344CB8AC3E}">
        <p14:creationId xmlns:p14="http://schemas.microsoft.com/office/powerpoint/2010/main" val="3872933862"/>
      </p:ext>
    </p:extLst>
  </p:cSld>
  <p:clrMapOvr>
    <a:masterClrMapping/>
  </p:clrMapOvr>
  <p:transition>
    <p:fade/>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lgn="ctr">
              <a:buNone/>
            </a:pPr>
            <a:endParaRPr lang="en-US" dirty="0" smtClean="0"/>
          </a:p>
          <a:p>
            <a:pPr marL="0" indent="0" algn="ctr">
              <a:buNone/>
            </a:pPr>
            <a:endParaRPr lang="en-US" dirty="0"/>
          </a:p>
          <a:p>
            <a:pPr marL="0" indent="0" algn="ctr">
              <a:buNone/>
            </a:pPr>
            <a:endParaRPr lang="en-US" dirty="0" smtClean="0"/>
          </a:p>
          <a:p>
            <a:pPr marL="0" indent="0" algn="ctr">
              <a:buNone/>
            </a:pPr>
            <a:endParaRPr lang="en-US" dirty="0"/>
          </a:p>
          <a:p>
            <a:pPr marL="0" indent="0" algn="ctr">
              <a:buNone/>
            </a:pPr>
            <a:r>
              <a:rPr lang="en-US" dirty="0" smtClean="0"/>
              <a:t>Reporting</a:t>
            </a:r>
          </a:p>
          <a:p>
            <a:pPr marL="0" indent="0" algn="ctr">
              <a:buNone/>
            </a:pPr>
            <a:r>
              <a:rPr lang="en-US" dirty="0" smtClean="0"/>
              <a:t>Use Cases</a:t>
            </a:r>
            <a:endParaRPr lang="en-US" dirty="0"/>
          </a:p>
        </p:txBody>
      </p:sp>
    </p:spTree>
    <p:extLst>
      <p:ext uri="{BB962C8B-B14F-4D97-AF65-F5344CB8AC3E}">
        <p14:creationId xmlns:p14="http://schemas.microsoft.com/office/powerpoint/2010/main" val="2601660978"/>
      </p:ext>
    </p:extLst>
  </p:cSld>
  <p:clrMapOvr>
    <a:masterClrMapping/>
  </p:clrMapOvr>
  <p:transition>
    <p:fade/>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fontAlgn="base"/>
            <a:r>
              <a:rPr lang="en-US" sz="2000" dirty="0"/>
              <a:t>GAP: Ability for stakeholders and distributed team members to access the information in the model </a:t>
            </a:r>
          </a:p>
          <a:p>
            <a:pPr fontAlgn="base"/>
            <a:r>
              <a:rPr lang="en-US" sz="2000" dirty="0" smtClean="0"/>
              <a:t>Driving Requirements:</a:t>
            </a:r>
            <a:r>
              <a:rPr lang="en-US" sz="2000" dirty="0"/>
              <a:t> </a:t>
            </a:r>
          </a:p>
          <a:p>
            <a:pPr lvl="1" fontAlgn="base"/>
            <a:r>
              <a:rPr lang="en-US" sz="1600" dirty="0"/>
              <a:t>The System Modeling Environment (SME) shall provide easy to use mechanisms to distribute model information in a human readable format. </a:t>
            </a:r>
          </a:p>
          <a:p>
            <a:pPr lvl="1" fontAlgn="base"/>
            <a:r>
              <a:rPr lang="en-US" sz="1600" dirty="0"/>
              <a:t>The SME shall provide flexible, updatable and easy to use templates to generate human readable content. </a:t>
            </a:r>
          </a:p>
          <a:p>
            <a:pPr lvl="1" fontAlgn="base"/>
            <a:r>
              <a:rPr lang="en-US" sz="1600" dirty="0"/>
              <a:t>The SME shall provide WYSIWYG mechanisms to simplify the distribution of model information based on user definable viewpoints and views. </a:t>
            </a:r>
          </a:p>
          <a:p>
            <a:pPr lvl="1" fontAlgn="base"/>
            <a:r>
              <a:rPr lang="en-US" sz="1600" dirty="0"/>
              <a:t>The SME shall provide mechanisms to control access to distributed model information.</a:t>
            </a:r>
            <a:r>
              <a:rPr lang="en-US" dirty="0"/>
              <a:t> </a:t>
            </a:r>
            <a:endParaRPr lang="en-US" sz="600" dirty="0"/>
          </a:p>
          <a:p>
            <a:pPr marL="0" indent="0" fontAlgn="ctr">
              <a:buNone/>
            </a:pPr>
            <a:endParaRPr lang="en-US" dirty="0" smtClean="0"/>
          </a:p>
        </p:txBody>
      </p:sp>
      <p:sp>
        <p:nvSpPr>
          <p:cNvPr id="3" name="Title 2"/>
          <p:cNvSpPr>
            <a:spLocks noGrp="1"/>
          </p:cNvSpPr>
          <p:nvPr>
            <p:ph type="title"/>
          </p:nvPr>
        </p:nvSpPr>
        <p:spPr>
          <a:xfrm>
            <a:off x="236541" y="161238"/>
            <a:ext cx="7509839" cy="514350"/>
          </a:xfrm>
        </p:spPr>
        <p:txBody>
          <a:bodyPr>
            <a:noAutofit/>
          </a:bodyPr>
          <a:lstStyle/>
          <a:p>
            <a:r>
              <a:rPr lang="en-US" sz="1900" dirty="0" smtClean="0"/>
              <a:t>UC:</a:t>
            </a:r>
            <a:r>
              <a:rPr lang="en-US" sz="1900" dirty="0"/>
              <a:t> Distribute </a:t>
            </a:r>
            <a:r>
              <a:rPr lang="en-US" sz="1900" dirty="0" smtClean="0"/>
              <a:t>Model Information In A Human Readable Format</a:t>
            </a:r>
            <a:endParaRPr lang="en-US" sz="1900" dirty="0"/>
          </a:p>
        </p:txBody>
      </p:sp>
    </p:spTree>
    <p:extLst>
      <p:ext uri="{BB962C8B-B14F-4D97-AF65-F5344CB8AC3E}">
        <p14:creationId xmlns:p14="http://schemas.microsoft.com/office/powerpoint/2010/main" val="1913424909"/>
      </p:ext>
    </p:extLst>
  </p:cSld>
  <p:clrMapOvr>
    <a:masterClrMapping/>
  </p:clrMapOvr>
  <p:transition>
    <p:fade/>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fontAlgn="base"/>
            <a:r>
              <a:rPr lang="en-US" dirty="0"/>
              <a:t>GAP: Ability to be able to interactively view the model  </a:t>
            </a:r>
            <a:endParaRPr lang="en-US" sz="600" dirty="0"/>
          </a:p>
          <a:p>
            <a:pPr fontAlgn="base"/>
            <a:r>
              <a:rPr lang="en-US" dirty="0" smtClean="0"/>
              <a:t>Driving Requirements:</a:t>
            </a:r>
            <a:r>
              <a:rPr lang="en-US" dirty="0"/>
              <a:t> </a:t>
            </a:r>
            <a:endParaRPr lang="en-US" sz="600" dirty="0"/>
          </a:p>
          <a:p>
            <a:pPr lvl="1" fontAlgn="base"/>
            <a:r>
              <a:rPr lang="en-US" dirty="0"/>
              <a:t>The SME shall provide an interactive viewing mechanism for model browsing to include  </a:t>
            </a:r>
            <a:endParaRPr lang="en-US" sz="600" dirty="0"/>
          </a:p>
          <a:p>
            <a:pPr lvl="2" fontAlgn="base"/>
            <a:r>
              <a:rPr lang="en-US" dirty="0"/>
              <a:t>Text and graphic hyperlinking across the model information </a:t>
            </a:r>
            <a:endParaRPr lang="en-US" sz="600" dirty="0"/>
          </a:p>
          <a:p>
            <a:pPr lvl="2" fontAlgn="base"/>
            <a:r>
              <a:rPr lang="en-US" dirty="0"/>
              <a:t>Structured graphic viewing to allow easy to use pan, zoom and filtering features while maintaining human readable content  </a:t>
            </a:r>
            <a:endParaRPr lang="en-US" sz="600" dirty="0"/>
          </a:p>
          <a:p>
            <a:pPr marL="0" indent="0" fontAlgn="ctr">
              <a:buNone/>
            </a:pPr>
            <a:endParaRPr lang="en-US" dirty="0" smtClean="0"/>
          </a:p>
        </p:txBody>
      </p:sp>
      <p:sp>
        <p:nvSpPr>
          <p:cNvPr id="3" name="Title 2"/>
          <p:cNvSpPr>
            <a:spLocks noGrp="1"/>
          </p:cNvSpPr>
          <p:nvPr>
            <p:ph type="title"/>
          </p:nvPr>
        </p:nvSpPr>
        <p:spPr/>
        <p:txBody>
          <a:bodyPr>
            <a:normAutofit/>
          </a:bodyPr>
          <a:lstStyle/>
          <a:p>
            <a:r>
              <a:rPr lang="en-US" dirty="0" smtClean="0"/>
              <a:t>UC:</a:t>
            </a:r>
            <a:r>
              <a:rPr lang="en-US" dirty="0"/>
              <a:t> Interactively </a:t>
            </a:r>
            <a:r>
              <a:rPr lang="en-US" dirty="0" smtClean="0"/>
              <a:t>View Model Information</a:t>
            </a:r>
            <a:endParaRPr lang="en-US" dirty="0"/>
          </a:p>
        </p:txBody>
      </p:sp>
    </p:spTree>
    <p:extLst>
      <p:ext uri="{BB962C8B-B14F-4D97-AF65-F5344CB8AC3E}">
        <p14:creationId xmlns:p14="http://schemas.microsoft.com/office/powerpoint/2010/main" val="1171002972"/>
      </p:ext>
    </p:extLst>
  </p:cSld>
  <p:clrMapOvr>
    <a:masterClrMapping/>
  </p:clrMapOvr>
  <p:transition>
    <p:fade/>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fontAlgn="base"/>
            <a:r>
              <a:rPr lang="en-US" sz="2000" dirty="0"/>
              <a:t>GAP: Easier / standardized report/document generation </a:t>
            </a:r>
          </a:p>
          <a:p>
            <a:pPr fontAlgn="base"/>
            <a:r>
              <a:rPr lang="en-US" sz="2000" dirty="0"/>
              <a:t>GAP:  Ability to easily create a WYSIWYG (what you see is what you get) report template as a more intuitive way to create and generate reports based on the model content </a:t>
            </a:r>
          </a:p>
          <a:p>
            <a:pPr fontAlgn="base"/>
            <a:r>
              <a:rPr lang="en-US" sz="2000" dirty="0"/>
              <a:t>GAP: </a:t>
            </a:r>
            <a:r>
              <a:rPr lang="en-US" sz="2000" dirty="0" smtClean="0"/>
              <a:t>Easily </a:t>
            </a:r>
            <a:r>
              <a:rPr lang="en-US" sz="2000" dirty="0"/>
              <a:t>create a report template based on an intuitive rendering of the final report content </a:t>
            </a:r>
          </a:p>
          <a:p>
            <a:pPr fontAlgn="base"/>
            <a:r>
              <a:rPr lang="en-US" sz="2000" dirty="0" smtClean="0"/>
              <a:t>Driving Requirements:</a:t>
            </a:r>
            <a:r>
              <a:rPr lang="en-US" sz="2000" dirty="0"/>
              <a:t> </a:t>
            </a:r>
          </a:p>
          <a:p>
            <a:pPr lvl="1" fontAlgn="base"/>
            <a:r>
              <a:rPr lang="en-US" sz="1600" dirty="0"/>
              <a:t>The SME shall provide easy to use and standardized report generation mechanisms </a:t>
            </a:r>
          </a:p>
          <a:p>
            <a:pPr lvl="1" fontAlgn="base"/>
            <a:r>
              <a:rPr lang="en-US" sz="1600" dirty="0"/>
              <a:t>The SME shall provide intuitive to use WYSIWYG (what you see is what you get) report template mechanisms</a:t>
            </a:r>
            <a:r>
              <a:rPr lang="en-US" dirty="0"/>
              <a:t>  </a:t>
            </a:r>
            <a:endParaRPr lang="en-US" sz="600" dirty="0"/>
          </a:p>
          <a:p>
            <a:pPr marL="0" indent="0" fontAlgn="ctr">
              <a:buNone/>
            </a:pPr>
            <a:endParaRPr lang="en-US" dirty="0" smtClean="0"/>
          </a:p>
        </p:txBody>
      </p:sp>
      <p:sp>
        <p:nvSpPr>
          <p:cNvPr id="3" name="Title 2"/>
          <p:cNvSpPr>
            <a:spLocks noGrp="1"/>
          </p:cNvSpPr>
          <p:nvPr>
            <p:ph type="title"/>
          </p:nvPr>
        </p:nvSpPr>
        <p:spPr/>
        <p:txBody>
          <a:bodyPr>
            <a:normAutofit/>
          </a:bodyPr>
          <a:lstStyle/>
          <a:p>
            <a:r>
              <a:rPr lang="en-US" dirty="0" smtClean="0"/>
              <a:t>UC:</a:t>
            </a:r>
            <a:r>
              <a:rPr lang="en-US" dirty="0"/>
              <a:t> C</a:t>
            </a:r>
            <a:r>
              <a:rPr lang="en-US" dirty="0" smtClean="0"/>
              <a:t>reate </a:t>
            </a:r>
            <a:r>
              <a:rPr lang="en-US" dirty="0"/>
              <a:t>R</a:t>
            </a:r>
            <a:r>
              <a:rPr lang="en-US" dirty="0" smtClean="0"/>
              <a:t>eport Template </a:t>
            </a:r>
            <a:r>
              <a:rPr lang="en-US" dirty="0"/>
              <a:t> </a:t>
            </a:r>
          </a:p>
        </p:txBody>
      </p:sp>
    </p:spTree>
    <p:extLst>
      <p:ext uri="{BB962C8B-B14F-4D97-AF65-F5344CB8AC3E}">
        <p14:creationId xmlns:p14="http://schemas.microsoft.com/office/powerpoint/2010/main" val="4264151771"/>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36541" y="779859"/>
            <a:ext cx="8439108" cy="4096941"/>
          </a:xfrm>
        </p:spPr>
        <p:txBody>
          <a:bodyPr>
            <a:normAutofit fontScale="85000" lnSpcReduction="20000"/>
          </a:bodyPr>
          <a:lstStyle/>
          <a:p>
            <a:r>
              <a:rPr lang="en-US" dirty="0" smtClean="0"/>
              <a:t>GAP</a:t>
            </a:r>
            <a:r>
              <a:rPr lang="en-US" dirty="0"/>
              <a:t>: Ability to indicate and visualize model </a:t>
            </a:r>
            <a:r>
              <a:rPr lang="en-US" dirty="0" smtClean="0"/>
              <a:t>variants</a:t>
            </a:r>
            <a:endParaRPr lang="en-US" dirty="0"/>
          </a:p>
          <a:p>
            <a:r>
              <a:rPr lang="en-US" dirty="0" smtClean="0"/>
              <a:t>Actor: Systems/Software/Test Engineering, Architect</a:t>
            </a:r>
          </a:p>
          <a:p>
            <a:pPr fontAlgn="ctr"/>
            <a:r>
              <a:rPr lang="en-US" dirty="0"/>
              <a:t>Driving </a:t>
            </a:r>
            <a:r>
              <a:rPr lang="en-US" dirty="0" smtClean="0"/>
              <a:t>Requirements:  </a:t>
            </a:r>
            <a:endParaRPr lang="en-US" dirty="0"/>
          </a:p>
          <a:p>
            <a:pPr lvl="1" fontAlgn="ctr"/>
            <a:r>
              <a:rPr lang="en-US" dirty="0"/>
              <a:t>The modeling language shall provide standardization of product line terminology as it applies to modeling environments and notation.</a:t>
            </a:r>
          </a:p>
          <a:p>
            <a:pPr lvl="1" fontAlgn="ctr"/>
            <a:r>
              <a:rPr lang="en-US" dirty="0"/>
              <a:t>The modeling language shall provide a stereotype to identify variant model elements and views.</a:t>
            </a:r>
          </a:p>
          <a:p>
            <a:pPr lvl="1" fontAlgn="ctr"/>
            <a:r>
              <a:rPr lang="en-US" dirty="0"/>
              <a:t>The model </a:t>
            </a:r>
            <a:r>
              <a:rPr lang="en-US" dirty="0" smtClean="0"/>
              <a:t>shall </a:t>
            </a:r>
            <a:r>
              <a:rPr lang="en-US" dirty="0"/>
              <a:t>provide the capability to define and visualize variation points, variant model elements, and views</a:t>
            </a:r>
            <a:r>
              <a:rPr lang="en-US" dirty="0" smtClean="0"/>
              <a:t>.</a:t>
            </a:r>
          </a:p>
          <a:p>
            <a:pPr lvl="1" fontAlgn="ctr"/>
            <a:r>
              <a:rPr lang="en-US" dirty="0"/>
              <a:t>The modeling environment shall provide the capability to have variants based on structural and dynamic/behavioral characteristics.</a:t>
            </a:r>
          </a:p>
          <a:p>
            <a:pPr lvl="1" fontAlgn="ctr"/>
            <a:r>
              <a:rPr lang="en-US" dirty="0"/>
              <a:t>The modeling environment shall provide the capability to identify and model a catalog of variant features.</a:t>
            </a:r>
          </a:p>
          <a:p>
            <a:pPr lvl="1" fontAlgn="ctr"/>
            <a:r>
              <a:rPr lang="en-US" dirty="0"/>
              <a:t>The modeling environment shall provide helper tools to automatically identify and indicate variant model elements associated with a defined variant model element (e.g. if a block is defined as a variant, then the model will automatically identify any ports, value properties, operations,  relationships, swim lanes, object lifelines, etc. as variants).</a:t>
            </a:r>
          </a:p>
          <a:p>
            <a:pPr lvl="2"/>
            <a:endParaRPr lang="en-US" dirty="0" smtClean="0"/>
          </a:p>
        </p:txBody>
      </p:sp>
      <p:sp>
        <p:nvSpPr>
          <p:cNvPr id="3" name="Title 2"/>
          <p:cNvSpPr>
            <a:spLocks noGrp="1"/>
          </p:cNvSpPr>
          <p:nvPr>
            <p:ph type="title"/>
          </p:nvPr>
        </p:nvSpPr>
        <p:spPr/>
        <p:txBody>
          <a:bodyPr>
            <a:normAutofit/>
          </a:bodyPr>
          <a:lstStyle/>
          <a:p>
            <a:r>
              <a:rPr lang="en-US" dirty="0" smtClean="0"/>
              <a:t>UC</a:t>
            </a:r>
            <a:r>
              <a:rPr lang="en-US" dirty="0"/>
              <a:t>: Indicate Model </a:t>
            </a:r>
            <a:r>
              <a:rPr lang="en-US" dirty="0" smtClean="0"/>
              <a:t>Variations (1 of 2)</a:t>
            </a:r>
            <a:endParaRPr lang="en-US" dirty="0"/>
          </a:p>
        </p:txBody>
      </p:sp>
    </p:spTree>
    <p:extLst>
      <p:ext uri="{BB962C8B-B14F-4D97-AF65-F5344CB8AC3E}">
        <p14:creationId xmlns:p14="http://schemas.microsoft.com/office/powerpoint/2010/main" val="4214671987"/>
      </p:ext>
    </p:extLst>
  </p:cSld>
  <p:clrMapOvr>
    <a:masterClrMapping/>
  </p:clrMapOvr>
  <p:transition>
    <p:fade/>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pPr fontAlgn="base"/>
            <a:r>
              <a:rPr lang="en-US" dirty="0"/>
              <a:t>GAP: standards for visualization -- how do we make our models presentable for external stakeholders </a:t>
            </a:r>
            <a:endParaRPr lang="en-US" sz="600" dirty="0"/>
          </a:p>
          <a:p>
            <a:pPr fontAlgn="base"/>
            <a:r>
              <a:rPr lang="en-US" dirty="0"/>
              <a:t>GAP:   Ability to synch up the contents of reports with the model, such that, as the model changes the corresponding report content changes </a:t>
            </a:r>
            <a:endParaRPr lang="en-US" sz="600" dirty="0"/>
          </a:p>
          <a:p>
            <a:pPr fontAlgn="base"/>
            <a:r>
              <a:rPr lang="en-US" dirty="0"/>
              <a:t>GAP:  Distributed team members and subcontractor to be able to interactively view the model, rather than just print outs of the diagrams  </a:t>
            </a:r>
            <a:endParaRPr lang="en-US" sz="600" dirty="0"/>
          </a:p>
          <a:p>
            <a:pPr fontAlgn="base"/>
            <a:r>
              <a:rPr lang="en-US" dirty="0" smtClean="0"/>
              <a:t>Driving </a:t>
            </a:r>
            <a:r>
              <a:rPr lang="en-US" dirty="0"/>
              <a:t>Requirements </a:t>
            </a:r>
            <a:endParaRPr lang="en-US" sz="600" dirty="0"/>
          </a:p>
          <a:p>
            <a:pPr lvl="1" fontAlgn="base"/>
            <a:r>
              <a:rPr lang="en-US" dirty="0"/>
              <a:t>The SME shall provide mechanisms to support visualization standards for external stakeholders including Managers, Customers, other disciplines who may require "non-system engineering" oriented renderings of the system model information </a:t>
            </a:r>
            <a:endParaRPr lang="en-US" sz="600" dirty="0"/>
          </a:p>
          <a:p>
            <a:pPr lvl="1" fontAlgn="base"/>
            <a:r>
              <a:rPr lang="en-US" dirty="0"/>
              <a:t>The SME shall provide mechanisms to maintain consistency between the system model and the external rendering of the model (e.g. if the model changes, the rendering changes or if the rendering is changed by an authorized stakeholder the system model is also changed. </a:t>
            </a:r>
            <a:endParaRPr lang="en-US" sz="600" dirty="0"/>
          </a:p>
          <a:p>
            <a:pPr lvl="1" fontAlgn="base"/>
            <a:r>
              <a:rPr lang="en-US" dirty="0"/>
              <a:t>The SME shall provide change management mechanisms to manage the system model changes based on a wider range of external stakeholders  </a:t>
            </a:r>
            <a:endParaRPr lang="en-US" sz="600" dirty="0"/>
          </a:p>
          <a:p>
            <a:pPr marL="0" indent="0" fontAlgn="ctr">
              <a:buNone/>
            </a:pPr>
            <a:endParaRPr lang="en-US" dirty="0" smtClean="0"/>
          </a:p>
        </p:txBody>
      </p:sp>
      <p:sp>
        <p:nvSpPr>
          <p:cNvPr id="3" name="Title 2"/>
          <p:cNvSpPr>
            <a:spLocks noGrp="1"/>
          </p:cNvSpPr>
          <p:nvPr>
            <p:ph type="title"/>
          </p:nvPr>
        </p:nvSpPr>
        <p:spPr/>
        <p:txBody>
          <a:bodyPr>
            <a:normAutofit fontScale="90000"/>
          </a:bodyPr>
          <a:lstStyle/>
          <a:p>
            <a:r>
              <a:rPr lang="en-US" sz="2100" dirty="0" smtClean="0"/>
              <a:t>UC:</a:t>
            </a:r>
            <a:r>
              <a:rPr lang="en-US" sz="2100" dirty="0"/>
              <a:t> Interactively </a:t>
            </a:r>
            <a:r>
              <a:rPr lang="en-US" sz="2100" dirty="0" smtClean="0"/>
              <a:t>View </a:t>
            </a:r>
            <a:r>
              <a:rPr lang="en-US" sz="2100" dirty="0"/>
              <a:t>M</a:t>
            </a:r>
            <a:r>
              <a:rPr lang="en-US" sz="2100" dirty="0" smtClean="0"/>
              <a:t>odel Content Across Geographically Distributed Team </a:t>
            </a:r>
            <a:r>
              <a:rPr lang="en-US" dirty="0"/>
              <a:t> </a:t>
            </a:r>
          </a:p>
        </p:txBody>
      </p:sp>
    </p:spTree>
    <p:extLst>
      <p:ext uri="{BB962C8B-B14F-4D97-AF65-F5344CB8AC3E}">
        <p14:creationId xmlns:p14="http://schemas.microsoft.com/office/powerpoint/2010/main" val="2265329774"/>
      </p:ext>
    </p:extLst>
  </p:cSld>
  <p:clrMapOvr>
    <a:masterClrMapping/>
  </p:clrMapOvr>
  <p:transition>
    <p:fade/>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pPr fontAlgn="base"/>
            <a:r>
              <a:rPr lang="en-US" dirty="0"/>
              <a:t>GAP:  Lack of reporting mechanisms to show differences between versions and variants of models </a:t>
            </a:r>
            <a:endParaRPr lang="en-US" sz="600" dirty="0"/>
          </a:p>
          <a:p>
            <a:pPr fontAlgn="base"/>
            <a:r>
              <a:rPr lang="en-US" dirty="0"/>
              <a:t>GAP: Lack of reporting mechanisms to capture dependencies between models </a:t>
            </a:r>
            <a:endParaRPr lang="en-US" sz="600" dirty="0"/>
          </a:p>
          <a:p>
            <a:pPr fontAlgn="base"/>
            <a:r>
              <a:rPr lang="en-US" dirty="0" smtClean="0"/>
              <a:t>Driving Requirements:</a:t>
            </a:r>
            <a:endParaRPr lang="en-US" sz="600" dirty="0"/>
          </a:p>
          <a:p>
            <a:pPr lvl="1" fontAlgn="base"/>
            <a:r>
              <a:rPr lang="en-US" dirty="0"/>
              <a:t>The SME shall provide mechanisms to visualize model dependencies. </a:t>
            </a:r>
            <a:endParaRPr lang="en-US" sz="600" dirty="0"/>
          </a:p>
          <a:p>
            <a:pPr lvl="1" fontAlgn="base"/>
            <a:r>
              <a:rPr lang="en-US" dirty="0"/>
              <a:t>The SME shall provide mechanisms to generate reports on model dependencies </a:t>
            </a:r>
            <a:endParaRPr lang="en-US" sz="600" dirty="0"/>
          </a:p>
          <a:p>
            <a:pPr lvl="1" fontAlgn="base"/>
            <a:r>
              <a:rPr lang="en-US" dirty="0"/>
              <a:t>The SME shall provide mechanisms to visualize model version differences </a:t>
            </a:r>
            <a:endParaRPr lang="en-US" sz="600" dirty="0"/>
          </a:p>
          <a:p>
            <a:pPr lvl="1" fontAlgn="base"/>
            <a:r>
              <a:rPr lang="en-US" dirty="0"/>
              <a:t>The SME shall provide mechanisms to generate reports on model version differences </a:t>
            </a:r>
            <a:endParaRPr lang="en-US" sz="600" dirty="0"/>
          </a:p>
          <a:p>
            <a:pPr lvl="1" fontAlgn="base"/>
            <a:r>
              <a:rPr lang="en-US" dirty="0"/>
              <a:t>The SME shall provide mechanisms to visualize variants within models </a:t>
            </a:r>
            <a:endParaRPr lang="en-US" sz="600" dirty="0"/>
          </a:p>
          <a:p>
            <a:pPr lvl="1" fontAlgn="base"/>
            <a:r>
              <a:rPr lang="en-US" dirty="0"/>
              <a:t>The SME shall provide mechanisms to generate report on variants within models. </a:t>
            </a:r>
            <a:endParaRPr lang="en-US" sz="600" dirty="0"/>
          </a:p>
          <a:p>
            <a:pPr marL="0" indent="0" fontAlgn="ctr">
              <a:buNone/>
            </a:pPr>
            <a:endParaRPr lang="en-US" dirty="0" smtClean="0"/>
          </a:p>
        </p:txBody>
      </p:sp>
      <p:sp>
        <p:nvSpPr>
          <p:cNvPr id="3" name="Title 2"/>
          <p:cNvSpPr>
            <a:spLocks noGrp="1"/>
          </p:cNvSpPr>
          <p:nvPr>
            <p:ph type="title"/>
          </p:nvPr>
        </p:nvSpPr>
        <p:spPr>
          <a:xfrm>
            <a:off x="236541" y="161238"/>
            <a:ext cx="7487537" cy="514350"/>
          </a:xfrm>
        </p:spPr>
        <p:txBody>
          <a:bodyPr>
            <a:normAutofit fontScale="90000"/>
          </a:bodyPr>
          <a:lstStyle/>
          <a:p>
            <a:r>
              <a:rPr lang="en-US" sz="2100" dirty="0" smtClean="0"/>
              <a:t>UC:</a:t>
            </a:r>
            <a:r>
              <a:rPr lang="en-US" sz="2100" dirty="0"/>
              <a:t> Generate </a:t>
            </a:r>
            <a:r>
              <a:rPr lang="en-US" sz="2100" dirty="0" smtClean="0"/>
              <a:t>Reports For Model Dependencies And Version Differences </a:t>
            </a:r>
            <a:r>
              <a:rPr lang="en-US" dirty="0"/>
              <a:t> </a:t>
            </a:r>
          </a:p>
        </p:txBody>
      </p:sp>
    </p:spTree>
    <p:extLst>
      <p:ext uri="{BB962C8B-B14F-4D97-AF65-F5344CB8AC3E}">
        <p14:creationId xmlns:p14="http://schemas.microsoft.com/office/powerpoint/2010/main" val="930252836"/>
      </p:ext>
    </p:extLst>
  </p:cSld>
  <p:clrMapOvr>
    <a:masterClrMapping/>
  </p:clrMapOvr>
  <p:transition>
    <p:fade/>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36538" y="781050"/>
            <a:ext cx="8660719" cy="3902462"/>
          </a:xfrm>
        </p:spPr>
        <p:txBody>
          <a:bodyPr>
            <a:normAutofit fontScale="77500" lnSpcReduction="20000"/>
          </a:bodyPr>
          <a:lstStyle/>
          <a:p>
            <a:pPr fontAlgn="ctr"/>
            <a:r>
              <a:rPr lang="en-US" dirty="0"/>
              <a:t>Ease of Use:  </a:t>
            </a:r>
          </a:p>
          <a:p>
            <a:pPr lvl="1" fontAlgn="ctr"/>
            <a:r>
              <a:rPr lang="en-US" dirty="0"/>
              <a:t>Steps to complete a modeling task (reduce/minimize)</a:t>
            </a:r>
          </a:p>
          <a:p>
            <a:pPr lvl="1" fontAlgn="ctr"/>
            <a:r>
              <a:rPr lang="en-US" dirty="0"/>
              <a:t>Learning Curve:  Assumes maturity levels….how long to get from one level to another</a:t>
            </a:r>
          </a:p>
          <a:p>
            <a:pPr lvl="1" fontAlgn="ctr"/>
            <a:r>
              <a:rPr lang="en-US" dirty="0"/>
              <a:t>Complexity:  Length of time to generate first report (reduce/minimize)</a:t>
            </a:r>
          </a:p>
          <a:p>
            <a:pPr lvl="1" fontAlgn="ctr"/>
            <a:r>
              <a:rPr lang="en-US" dirty="0"/>
              <a:t>Productivity</a:t>
            </a:r>
          </a:p>
          <a:p>
            <a:pPr lvl="1" fontAlgn="ctr"/>
            <a:r>
              <a:rPr lang="en-US" dirty="0"/>
              <a:t>Ease of viewing</a:t>
            </a:r>
          </a:p>
          <a:p>
            <a:pPr lvl="2" fontAlgn="ctr"/>
            <a:r>
              <a:rPr lang="en-US" dirty="0"/>
              <a:t>Presenting/delivering to a customer</a:t>
            </a:r>
          </a:p>
          <a:p>
            <a:pPr lvl="2" fontAlgn="ctr"/>
            <a:r>
              <a:rPr lang="en-US" dirty="0"/>
              <a:t>Presenting/delivering to Engineering Leadership Team</a:t>
            </a:r>
          </a:p>
          <a:p>
            <a:pPr fontAlgn="ctr"/>
            <a:r>
              <a:rPr lang="en-US" dirty="0"/>
              <a:t>Level of Automation:  </a:t>
            </a:r>
          </a:p>
          <a:p>
            <a:pPr lvl="1" fontAlgn="ctr"/>
            <a:r>
              <a:rPr lang="en-US" dirty="0"/>
              <a:t>From zero (all manual tasks)  to </a:t>
            </a:r>
          </a:p>
          <a:p>
            <a:pPr lvl="1" fontAlgn="ctr"/>
            <a:r>
              <a:rPr lang="en-US" dirty="0"/>
              <a:t>Full automation (easy button click) for report generation tasks</a:t>
            </a:r>
          </a:p>
          <a:p>
            <a:pPr fontAlgn="ctr"/>
            <a:r>
              <a:rPr lang="en-US" dirty="0"/>
              <a:t>Report complexity </a:t>
            </a:r>
          </a:p>
          <a:p>
            <a:pPr fontAlgn="ctr"/>
            <a:r>
              <a:rPr lang="en-US" dirty="0"/>
              <a:t>Report Quality</a:t>
            </a:r>
          </a:p>
          <a:p>
            <a:pPr fontAlgn="ctr"/>
            <a:r>
              <a:rPr lang="en-US" dirty="0"/>
              <a:t>Cost to generate report (time, resources)</a:t>
            </a:r>
          </a:p>
          <a:p>
            <a:pPr fontAlgn="ctr"/>
            <a:r>
              <a:rPr lang="en-US" dirty="0"/>
              <a:t>Schedule: Time to setup and generate report</a:t>
            </a:r>
          </a:p>
          <a:p>
            <a:pPr fontAlgn="ctr"/>
            <a:r>
              <a:rPr lang="en-US" dirty="0"/>
              <a:t>Metrics for what CDRLs can be created / completed at the current point in time</a:t>
            </a:r>
          </a:p>
        </p:txBody>
      </p:sp>
      <p:sp>
        <p:nvSpPr>
          <p:cNvPr id="3" name="Title 2"/>
          <p:cNvSpPr>
            <a:spLocks noGrp="1"/>
          </p:cNvSpPr>
          <p:nvPr>
            <p:ph type="title"/>
          </p:nvPr>
        </p:nvSpPr>
        <p:spPr/>
        <p:txBody>
          <a:bodyPr>
            <a:normAutofit/>
          </a:bodyPr>
          <a:lstStyle/>
          <a:p>
            <a:r>
              <a:rPr lang="en-US" dirty="0" smtClean="0"/>
              <a:t>Reporting Measures of Effectiveness</a:t>
            </a:r>
            <a:endParaRPr lang="en-US" dirty="0"/>
          </a:p>
        </p:txBody>
      </p:sp>
    </p:spTree>
    <p:extLst>
      <p:ext uri="{BB962C8B-B14F-4D97-AF65-F5344CB8AC3E}">
        <p14:creationId xmlns:p14="http://schemas.microsoft.com/office/powerpoint/2010/main" val="4181149502"/>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89932" y="779859"/>
            <a:ext cx="8437755" cy="4192191"/>
          </a:xfrm>
        </p:spPr>
        <p:txBody>
          <a:bodyPr>
            <a:normAutofit fontScale="92500" lnSpcReduction="20000"/>
          </a:bodyPr>
          <a:lstStyle/>
          <a:p>
            <a:pPr fontAlgn="ctr"/>
            <a:r>
              <a:rPr lang="en-US" dirty="0" smtClean="0"/>
              <a:t>Driving Requirements (cont):  </a:t>
            </a:r>
            <a:endParaRPr lang="en-US" dirty="0"/>
          </a:p>
          <a:p>
            <a:pPr lvl="1" fontAlgn="ctr"/>
            <a:r>
              <a:rPr lang="en-US" dirty="0" smtClean="0"/>
              <a:t>If </a:t>
            </a:r>
            <a:r>
              <a:rPr lang="en-US" dirty="0"/>
              <a:t>a variant model element is deleted, the modeling environment shall delete any associated variant model elements. For example if a block is variant then the associated parts, relationships, value properties, and ports would also be variant and need to be deleted</a:t>
            </a:r>
            <a:r>
              <a:rPr lang="en-US" dirty="0" smtClean="0"/>
              <a:t>.</a:t>
            </a:r>
          </a:p>
          <a:p>
            <a:pPr lvl="1" fontAlgn="ctr"/>
            <a:r>
              <a:rPr lang="en-US" dirty="0"/>
              <a:t>The modeling environment shall provide the capability to organize variants (e.g. configurations of a missile or test equipment)</a:t>
            </a:r>
          </a:p>
          <a:p>
            <a:pPr lvl="1" fontAlgn="ctr"/>
            <a:r>
              <a:rPr lang="en-US" dirty="0"/>
              <a:t>The modeling environment shall provide the capability to define user defined rules associated with variant features such as required features, features that cannot co-exist, features that have security or regulatory constraints.</a:t>
            </a:r>
          </a:p>
          <a:p>
            <a:pPr lvl="1" fontAlgn="ctr"/>
            <a:r>
              <a:rPr lang="en-US" dirty="0"/>
              <a:t>The modeling environment shall execute the user defined rules when building product configurations.</a:t>
            </a:r>
          </a:p>
          <a:p>
            <a:pPr lvl="1" fontAlgn="ctr"/>
            <a:r>
              <a:rPr lang="en-US" dirty="0"/>
              <a:t>The modeling environment shall provide the capability to define used defined rules associated with variant model elements (e.g. identify a model element as COTS would not allow a port to be defined as a variant)</a:t>
            </a:r>
          </a:p>
          <a:p>
            <a:pPr lvl="1" fontAlgn="ctr"/>
            <a:r>
              <a:rPr lang="en-US" dirty="0"/>
              <a:t>The modeling environment shall execute the user defined rules when creating or modifying model elements.</a:t>
            </a:r>
          </a:p>
          <a:p>
            <a:pPr lvl="1" fontAlgn="ctr"/>
            <a:endParaRPr lang="en-US" dirty="0"/>
          </a:p>
          <a:p>
            <a:pPr lvl="2" fontAlgn="ctr"/>
            <a:endParaRPr lang="en-US" dirty="0"/>
          </a:p>
          <a:p>
            <a:pPr lvl="2"/>
            <a:endParaRPr lang="en-US" dirty="0" smtClean="0"/>
          </a:p>
        </p:txBody>
      </p:sp>
      <p:sp>
        <p:nvSpPr>
          <p:cNvPr id="3" name="Title 2"/>
          <p:cNvSpPr>
            <a:spLocks noGrp="1"/>
          </p:cNvSpPr>
          <p:nvPr>
            <p:ph type="title"/>
          </p:nvPr>
        </p:nvSpPr>
        <p:spPr/>
        <p:txBody>
          <a:bodyPr>
            <a:normAutofit/>
          </a:bodyPr>
          <a:lstStyle/>
          <a:p>
            <a:r>
              <a:rPr lang="en-US" dirty="0" smtClean="0"/>
              <a:t>UC</a:t>
            </a:r>
            <a:r>
              <a:rPr lang="en-US" dirty="0"/>
              <a:t>: Indicate Model </a:t>
            </a:r>
            <a:r>
              <a:rPr lang="en-US" dirty="0" smtClean="0"/>
              <a:t>Variations (2 of 2)</a:t>
            </a:r>
            <a:endParaRPr lang="en-US" dirty="0"/>
          </a:p>
        </p:txBody>
      </p:sp>
    </p:spTree>
    <p:extLst>
      <p:ext uri="{BB962C8B-B14F-4D97-AF65-F5344CB8AC3E}">
        <p14:creationId xmlns:p14="http://schemas.microsoft.com/office/powerpoint/2010/main" val="1344578362"/>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36541" y="779860"/>
            <a:ext cx="8453976" cy="3985022"/>
          </a:xfrm>
        </p:spPr>
        <p:txBody>
          <a:bodyPr>
            <a:normAutofit fontScale="92500" lnSpcReduction="20000"/>
          </a:bodyPr>
          <a:lstStyle/>
          <a:p>
            <a:r>
              <a:rPr lang="en-US" dirty="0" smtClean="0"/>
              <a:t>GAP</a:t>
            </a:r>
            <a:r>
              <a:rPr lang="en-US" dirty="0"/>
              <a:t>: Ability to structure a model into reusable elements and behaviors that can be shared across multiple models without clone and own techniques	</a:t>
            </a:r>
            <a:endParaRPr lang="en-US" dirty="0" smtClean="0"/>
          </a:p>
          <a:p>
            <a:r>
              <a:rPr lang="en-US" dirty="0" smtClean="0"/>
              <a:t>Actor: </a:t>
            </a:r>
            <a:r>
              <a:rPr lang="en-US" dirty="0"/>
              <a:t>Systems/Software/Test </a:t>
            </a:r>
            <a:r>
              <a:rPr lang="en-US" dirty="0" smtClean="0"/>
              <a:t>Engineering, Architect</a:t>
            </a:r>
          </a:p>
          <a:p>
            <a:r>
              <a:rPr lang="en-US" dirty="0" smtClean="0"/>
              <a:t>Driving Requirements:</a:t>
            </a:r>
            <a:endParaRPr lang="en-US" dirty="0"/>
          </a:p>
          <a:p>
            <a:pPr lvl="1" fontAlgn="ctr"/>
            <a:r>
              <a:rPr lang="en-US" dirty="0" smtClean="0"/>
              <a:t>The </a:t>
            </a:r>
            <a:r>
              <a:rPr lang="en-US" dirty="0"/>
              <a:t>modeling environment shall provide the capability to integrate a referenced model element with no linkage limitation due to read only access</a:t>
            </a:r>
            <a:r>
              <a:rPr lang="en-US" dirty="0" smtClean="0"/>
              <a:t>.</a:t>
            </a:r>
          </a:p>
          <a:p>
            <a:pPr lvl="1" fontAlgn="ctr"/>
            <a:r>
              <a:rPr lang="en-US" dirty="0"/>
              <a:t>The modeling environment shall provide the capability to view model elements from different models.</a:t>
            </a:r>
          </a:p>
          <a:p>
            <a:pPr lvl="1" fontAlgn="ctr"/>
            <a:r>
              <a:rPr lang="en-US" dirty="0"/>
              <a:t>The modeling environment shall provide the capability to identify reusable model elements by comparing the usage of model elements across individual models.</a:t>
            </a:r>
          </a:p>
          <a:p>
            <a:pPr lvl="1" fontAlgn="ctr"/>
            <a:r>
              <a:rPr lang="en-US" dirty="0"/>
              <a:t>The modeling environment shall provide the capability to build a catalog of reusable capabilities.</a:t>
            </a:r>
          </a:p>
          <a:p>
            <a:pPr lvl="1" fontAlgn="ctr"/>
            <a:r>
              <a:rPr lang="en-US" dirty="0"/>
              <a:t>The modeling environment shall provide the capability to reuse components from a  repository (classified and unclassified) within a model.</a:t>
            </a:r>
          </a:p>
          <a:p>
            <a:pPr lvl="1" fontAlgn="ctr"/>
            <a:endParaRPr lang="en-US" dirty="0"/>
          </a:p>
        </p:txBody>
      </p:sp>
      <p:sp>
        <p:nvSpPr>
          <p:cNvPr id="3" name="Title 2"/>
          <p:cNvSpPr>
            <a:spLocks noGrp="1"/>
          </p:cNvSpPr>
          <p:nvPr>
            <p:ph type="title"/>
          </p:nvPr>
        </p:nvSpPr>
        <p:spPr/>
        <p:txBody>
          <a:bodyPr>
            <a:normAutofit/>
          </a:bodyPr>
          <a:lstStyle/>
          <a:p>
            <a:r>
              <a:rPr lang="en-US" dirty="0"/>
              <a:t>UC</a:t>
            </a:r>
            <a:r>
              <a:rPr lang="en-US" dirty="0" smtClean="0"/>
              <a:t>: Manage </a:t>
            </a:r>
            <a:r>
              <a:rPr lang="en-US" dirty="0"/>
              <a:t>Reusable Model </a:t>
            </a:r>
            <a:r>
              <a:rPr lang="en-US" dirty="0" smtClean="0"/>
              <a:t>Elements</a:t>
            </a:r>
            <a:endParaRPr lang="en-US" dirty="0"/>
          </a:p>
        </p:txBody>
      </p:sp>
    </p:spTree>
    <p:extLst>
      <p:ext uri="{BB962C8B-B14F-4D97-AF65-F5344CB8AC3E}">
        <p14:creationId xmlns:p14="http://schemas.microsoft.com/office/powerpoint/2010/main" val="693436067"/>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36541" y="788483"/>
            <a:ext cx="8483713" cy="3820687"/>
          </a:xfrm>
        </p:spPr>
        <p:txBody>
          <a:bodyPr>
            <a:normAutofit fontScale="92500" lnSpcReduction="10000"/>
          </a:bodyPr>
          <a:lstStyle/>
          <a:p>
            <a:r>
              <a:rPr lang="en-US" dirty="0" smtClean="0"/>
              <a:t>GAP</a:t>
            </a:r>
            <a:r>
              <a:rPr lang="en-US" dirty="0"/>
              <a:t>: Ability to define a product based on a set of common and variant model elements and behaviors</a:t>
            </a:r>
          </a:p>
          <a:p>
            <a:r>
              <a:rPr lang="en-US" dirty="0"/>
              <a:t>GAP: Ability to maintain product </a:t>
            </a:r>
            <a:r>
              <a:rPr lang="en-US" dirty="0" smtClean="0"/>
              <a:t>definitions</a:t>
            </a:r>
          </a:p>
          <a:p>
            <a:r>
              <a:rPr lang="en-US" dirty="0" smtClean="0"/>
              <a:t>Actor: Systems/Software/Test Engineering, Architect</a:t>
            </a:r>
          </a:p>
          <a:p>
            <a:r>
              <a:rPr lang="en-US" dirty="0" smtClean="0"/>
              <a:t>Driving Requirements:</a:t>
            </a:r>
          </a:p>
          <a:p>
            <a:pPr lvl="1" fontAlgn="ctr"/>
            <a:r>
              <a:rPr lang="en-US" dirty="0"/>
              <a:t>The modeling environment shall provide the capability to define product model configurations through user identification of a combination of common and variant model elements and their views from the core model.</a:t>
            </a:r>
          </a:p>
          <a:p>
            <a:pPr lvl="1" fontAlgn="ctr"/>
            <a:r>
              <a:rPr lang="en-US" dirty="0"/>
              <a:t>The modeling environment shall provide the capability to manage (add, delete, or modify)   product model configurations for unique products.</a:t>
            </a:r>
          </a:p>
          <a:p>
            <a:pPr lvl="1" fontAlgn="ctr"/>
            <a:r>
              <a:rPr lang="en-US" dirty="0"/>
              <a:t>The modeling environment shall provide the capability to easily view product variation combinations to define products known and those that could be defined for future marketing opportunities.</a:t>
            </a:r>
          </a:p>
          <a:p>
            <a:endParaRPr lang="en-US" dirty="0" smtClean="0"/>
          </a:p>
        </p:txBody>
      </p:sp>
      <p:sp>
        <p:nvSpPr>
          <p:cNvPr id="3" name="Title 2"/>
          <p:cNvSpPr>
            <a:spLocks noGrp="1"/>
          </p:cNvSpPr>
          <p:nvPr>
            <p:ph type="title"/>
          </p:nvPr>
        </p:nvSpPr>
        <p:spPr/>
        <p:txBody>
          <a:bodyPr>
            <a:normAutofit/>
          </a:bodyPr>
          <a:lstStyle/>
          <a:p>
            <a:r>
              <a:rPr lang="en-US" dirty="0" smtClean="0"/>
              <a:t>UC</a:t>
            </a:r>
            <a:r>
              <a:rPr lang="en-US" dirty="0"/>
              <a:t>:  Manage Product Unique System </a:t>
            </a:r>
            <a:r>
              <a:rPr lang="en-US" dirty="0" smtClean="0"/>
              <a:t>Solution</a:t>
            </a:r>
            <a:endParaRPr lang="en-US" dirty="0"/>
          </a:p>
        </p:txBody>
      </p:sp>
    </p:spTree>
    <p:extLst>
      <p:ext uri="{BB962C8B-B14F-4D97-AF65-F5344CB8AC3E}">
        <p14:creationId xmlns:p14="http://schemas.microsoft.com/office/powerpoint/2010/main" val="552741326"/>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36541" y="779859"/>
            <a:ext cx="8468844" cy="4035029"/>
          </a:xfrm>
        </p:spPr>
        <p:txBody>
          <a:bodyPr>
            <a:normAutofit fontScale="85000" lnSpcReduction="20000"/>
          </a:bodyPr>
          <a:lstStyle/>
          <a:p>
            <a:r>
              <a:rPr lang="en-US" dirty="0" smtClean="0"/>
              <a:t>GAP</a:t>
            </a:r>
            <a:r>
              <a:rPr lang="en-US" dirty="0"/>
              <a:t>: Ability to generate a product model from a defined product set of common and variant model elements and </a:t>
            </a:r>
            <a:r>
              <a:rPr lang="en-US" dirty="0" smtClean="0"/>
              <a:t>behaviors</a:t>
            </a:r>
            <a:endParaRPr lang="en-US" dirty="0"/>
          </a:p>
          <a:p>
            <a:r>
              <a:rPr lang="en-US" dirty="0" smtClean="0"/>
              <a:t>Actor: </a:t>
            </a:r>
            <a:r>
              <a:rPr lang="en-US" dirty="0"/>
              <a:t>Systems/Software/Test </a:t>
            </a:r>
            <a:r>
              <a:rPr lang="en-US" dirty="0" smtClean="0"/>
              <a:t>Engineering, Architect</a:t>
            </a:r>
          </a:p>
          <a:p>
            <a:r>
              <a:rPr lang="en-US" dirty="0" smtClean="0"/>
              <a:t>Driving Requirements:</a:t>
            </a:r>
            <a:endParaRPr lang="en-US" dirty="0"/>
          </a:p>
          <a:p>
            <a:pPr lvl="1" fontAlgn="ctr"/>
            <a:r>
              <a:rPr lang="en-US" dirty="0"/>
              <a:t>The modeling environment shall provide the capability to configure a product solution model based on the product model configuration definition with all variation identification removed. </a:t>
            </a:r>
          </a:p>
          <a:p>
            <a:pPr lvl="1" fontAlgn="ctr"/>
            <a:r>
              <a:rPr lang="en-US" dirty="0"/>
              <a:t>The modeling environment shall provide the capability to regenerate a configured product at any time.</a:t>
            </a:r>
          </a:p>
          <a:p>
            <a:pPr lvl="1" fontAlgn="ctr"/>
            <a:r>
              <a:rPr lang="en-US" dirty="0"/>
              <a:t>The modeling environment shall provide the capability to merge program specific modifications with product line modifications.</a:t>
            </a:r>
          </a:p>
          <a:p>
            <a:pPr lvl="1" fontAlgn="ctr"/>
            <a:r>
              <a:rPr lang="en-US" dirty="0"/>
              <a:t>The modeling environment shall provide the capability to include program specific modifications into the superset as variations.</a:t>
            </a:r>
          </a:p>
          <a:p>
            <a:pPr lvl="1" fontAlgn="ctr"/>
            <a:r>
              <a:rPr lang="en-US" dirty="0"/>
              <a:t>The modeling environment shall provide the capability to  limit the ability to modify variations outside of the core superset.</a:t>
            </a:r>
          </a:p>
          <a:p>
            <a:pPr lvl="1" fontAlgn="ctr"/>
            <a:r>
              <a:rPr lang="en-US" dirty="0"/>
              <a:t>The modeling environment shall provide the capability to load or remove modular portions of the model.</a:t>
            </a:r>
          </a:p>
          <a:p>
            <a:pPr lvl="1" fontAlgn="ctr"/>
            <a:r>
              <a:rPr lang="en-US" dirty="0"/>
              <a:t>The modeling environment shall provide the capability to configure for security (e.g. Select DISA Security Technical Implementation Guides (STIG)s</a:t>
            </a:r>
            <a:r>
              <a:rPr lang="en-US" dirty="0" smtClean="0"/>
              <a:t>)</a:t>
            </a:r>
            <a:endParaRPr lang="en-US" dirty="0"/>
          </a:p>
        </p:txBody>
      </p:sp>
      <p:sp>
        <p:nvSpPr>
          <p:cNvPr id="3" name="Title 2"/>
          <p:cNvSpPr>
            <a:spLocks noGrp="1"/>
          </p:cNvSpPr>
          <p:nvPr>
            <p:ph type="title"/>
          </p:nvPr>
        </p:nvSpPr>
        <p:spPr/>
        <p:txBody>
          <a:bodyPr>
            <a:normAutofit/>
          </a:bodyPr>
          <a:lstStyle/>
          <a:p>
            <a:r>
              <a:rPr lang="en-US" dirty="0" smtClean="0"/>
              <a:t>UC</a:t>
            </a:r>
            <a:r>
              <a:rPr lang="en-US" dirty="0"/>
              <a:t>: Configure Product Solution </a:t>
            </a:r>
            <a:r>
              <a:rPr lang="en-US" dirty="0" smtClean="0"/>
              <a:t>Model</a:t>
            </a:r>
            <a:endParaRPr lang="en-US" dirty="0"/>
          </a:p>
        </p:txBody>
      </p:sp>
    </p:spTree>
    <p:extLst>
      <p:ext uri="{BB962C8B-B14F-4D97-AF65-F5344CB8AC3E}">
        <p14:creationId xmlns:p14="http://schemas.microsoft.com/office/powerpoint/2010/main" val="483046235"/>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Corp_Template_External">
  <a:themeElements>
    <a:clrScheme name="Raytheon">
      <a:dk1>
        <a:srgbClr val="000000"/>
      </a:dk1>
      <a:lt1>
        <a:srgbClr val="FFFFFF"/>
      </a:lt1>
      <a:dk2>
        <a:srgbClr val="000000"/>
      </a:dk2>
      <a:lt2>
        <a:srgbClr val="B5B5B5"/>
      </a:lt2>
      <a:accent1>
        <a:srgbClr val="95A289"/>
      </a:accent1>
      <a:accent2>
        <a:srgbClr val="DAD9AD"/>
      </a:accent2>
      <a:accent3>
        <a:srgbClr val="7C96A1"/>
      </a:accent3>
      <a:accent4>
        <a:srgbClr val="CE1126"/>
      </a:accent4>
      <a:accent5>
        <a:srgbClr val="AC9F89"/>
      </a:accent5>
      <a:accent6>
        <a:srgbClr val="666465"/>
      </a:accent6>
      <a:hlink>
        <a:srgbClr val="7C96A1"/>
      </a:hlink>
      <a:folHlink>
        <a:srgbClr val="666465"/>
      </a:folHlink>
    </a:clrScheme>
    <a:fontScheme name="Raytheon 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B5B5B5"/>
        </a:solidFill>
        <a:ln w="12700" algn="ctr">
          <a:noFill/>
          <a:miter lim="800000"/>
          <a:headEnd/>
          <a:tailEnd/>
        </a:ln>
      </a:spPr>
      <a:bodyPr wrap="none" anchor="ctr"/>
      <a:lstStyle>
        <a:defPPr>
          <a:defRPr dirty="0" err="1" smtClean="0"/>
        </a:defPPr>
      </a:lstStyle>
    </a:spDef>
    <a:lnDef>
      <a:spPr>
        <a:ln w="12700">
          <a:solidFill>
            <a:srgbClr val="B5B5B5"/>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sz="2400" dirty="0" smtClean="0">
            <a:latin typeface="Arial" pitchFamily="34" charset="0"/>
            <a:cs typeface="Arial" pitchFamily="34" charset="0"/>
          </a:defRPr>
        </a:defPPr>
      </a:lstStyle>
    </a:txDef>
  </a:objectDefaults>
  <a:extraClrSchemeLst/>
  <a:extLst>
    <a:ext uri="{05A4C25C-085E-4340-85A3-A5531E510DB2}">
      <thm15:themeFamily xmlns:thm15="http://schemas.microsoft.com/office/thememl/2012/main" name="Corp_External_Template2016_16x9" id="{69A1D52C-DA7F-47B8-8DB2-918B5C480E83}" vid="{215DED4F-E773-4FC7-A79B-EBB15D5F655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NextGen SME Requirements Raytheon</Template>
  <TotalTime>56</TotalTime>
  <Words>4389</Words>
  <Application>Microsoft Office PowerPoint</Application>
  <PresentationFormat>On-screen Show (16:9)</PresentationFormat>
  <Paragraphs>462</Paragraphs>
  <Slides>52</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52</vt:i4>
      </vt:variant>
    </vt:vector>
  </HeadingPairs>
  <TitlesOfParts>
    <vt:vector size="55" baseType="lpstr">
      <vt:lpstr>Arial</vt:lpstr>
      <vt:lpstr>Wingdings</vt:lpstr>
      <vt:lpstr>Corp_Template_External</vt:lpstr>
      <vt:lpstr>Raytheon Input To NextGen SME Requirements</vt:lpstr>
      <vt:lpstr>Introduction – Context </vt:lpstr>
      <vt:lpstr>Introduction – Raytheon MBSE TIG Workshop</vt:lpstr>
      <vt:lpstr>PowerPoint Presentation</vt:lpstr>
      <vt:lpstr>UC: Indicate Model Variations (1 of 2)</vt:lpstr>
      <vt:lpstr>UC: Indicate Model Variations (2 of 2)</vt:lpstr>
      <vt:lpstr>UC: Manage Reusable Model Elements</vt:lpstr>
      <vt:lpstr>UC:  Manage Product Unique System Solution</vt:lpstr>
      <vt:lpstr>UC: Configure Product Solution Model</vt:lpstr>
      <vt:lpstr>UC: Merge Unclassified With Classified Model Data (1 of 2)</vt:lpstr>
      <vt:lpstr>UC: Merge Unclassified with Classified Model Data (2 of 2)</vt:lpstr>
      <vt:lpstr>UC: Exchange Model Variant Information</vt:lpstr>
      <vt:lpstr>UC: Report PLA Metrics</vt:lpstr>
      <vt:lpstr>PLA Measures of Effectiveness</vt:lpstr>
      <vt:lpstr>PowerPoint Presentation</vt:lpstr>
      <vt:lpstr>Systems Modeling Environment -     Collaboration with external "partners"</vt:lpstr>
      <vt:lpstr>UC: Protect Information While Sharing And Creating Model (1 of 2)</vt:lpstr>
      <vt:lpstr>UC: Protect Information While Sharing And Creating Model (2 of 2)</vt:lpstr>
      <vt:lpstr>UC: Manage configuration Over Time And Across Stakeholders (1of 2)</vt:lpstr>
      <vt:lpstr>UC: Manage configuration Over Time And Across Stakeholders (2 of 2)</vt:lpstr>
      <vt:lpstr>UC: Collaborative review with stakeholders</vt:lpstr>
      <vt:lpstr>Collaboration With External Partners  Measures of Effectiveness</vt:lpstr>
      <vt:lpstr>PowerPoint Presentation</vt:lpstr>
      <vt:lpstr>UC:  Integrate System Models with Suppliers</vt:lpstr>
      <vt:lpstr>UC: Apply Automation Scripts Across SysML Modeling Tools  </vt:lpstr>
      <vt:lpstr>UC: Apply Automation Scripts Across Modeling Tools in Diverse Domains (1 of 2)</vt:lpstr>
      <vt:lpstr>UC: Apply Automation Scripts Across Modeling Tools in Diverse Domains (2 of 2)</vt:lpstr>
      <vt:lpstr>UC: Review Models Across Different Environments </vt:lpstr>
      <vt:lpstr>Standardized APIs Measures of Effectiveness</vt:lpstr>
      <vt:lpstr>PowerPoint Presentation</vt:lpstr>
      <vt:lpstr>UC: Tailor Modeling Environment Based On User Experience </vt:lpstr>
      <vt:lpstr>UC:  Provide Methodology Enablement</vt:lpstr>
      <vt:lpstr>UC:  Provide Automated Methodology Enablement Tools</vt:lpstr>
      <vt:lpstr>Methodology Enablement Measures of Effectiveness</vt:lpstr>
      <vt:lpstr>PowerPoint Presentation</vt:lpstr>
      <vt:lpstr>UC: Report System Model Completeness</vt:lpstr>
      <vt:lpstr>UC: Capture System Performance Analyses</vt:lpstr>
      <vt:lpstr>UC:  Extend SysML For Impact Analysis And Analytics</vt:lpstr>
      <vt:lpstr>UC: Model Simulation Standards Compatibility</vt:lpstr>
      <vt:lpstr>UC:  Synchronize Parametric Diagrams With External Mathematical Models</vt:lpstr>
      <vt:lpstr>UC: Visualization Of Analyses And Analytics</vt:lpstr>
      <vt:lpstr>UC:  Represent MOEs</vt:lpstr>
      <vt:lpstr>UC:  Perform Consistency Check On Models</vt:lpstr>
      <vt:lpstr>UC:  Execute Scenario Analysis</vt:lpstr>
      <vt:lpstr>Model Analytics Measures of Effectiveness</vt:lpstr>
      <vt:lpstr>PowerPoint Presentation</vt:lpstr>
      <vt:lpstr>UC: Distribute Model Information In A Human Readable Format</vt:lpstr>
      <vt:lpstr>UC: Interactively View Model Information</vt:lpstr>
      <vt:lpstr>UC: Create Report Template  </vt:lpstr>
      <vt:lpstr>UC: Interactively View Model Content Across Geographically Distributed Team  </vt:lpstr>
      <vt:lpstr>UC: Generate Reports For Model Dependencies And Version Differences  </vt:lpstr>
      <vt:lpstr>Reporting Measures of Effectiveness</vt:lpstr>
    </vt:vector>
  </TitlesOfParts>
  <Company>Raytheon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Event Name</dc:subject>
  <dc:creator>BOBBI J YOUNG</dc:creator>
  <cp:keywords>Raytheon;RaytheonMarkings</cp:keywords>
  <dc:description>Template: Mark Johnson, Silver Fox Productions
Formatting:
Event Date:
Event Location:
Audience Type: Internal</dc:description>
  <cp:lastModifiedBy>BOBBI J YOUNG</cp:lastModifiedBy>
  <cp:revision>12</cp:revision>
  <dcterms:created xsi:type="dcterms:W3CDTF">2016-10-25T20:32:40Z</dcterms:created>
  <dcterms:modified xsi:type="dcterms:W3CDTF">2016-10-27T15:41:44Z</dcterms:modified>
</cp:coreProperties>
</file>