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7" r:id="rId3"/>
  </p:sldMasterIdLst>
  <p:notesMasterIdLst>
    <p:notesMasterId r:id="rId21"/>
  </p:notesMasterIdLst>
  <p:sldIdLst>
    <p:sldId id="259" r:id="rId4"/>
    <p:sldId id="266" r:id="rId5"/>
    <p:sldId id="263" r:id="rId6"/>
    <p:sldId id="268" r:id="rId7"/>
    <p:sldId id="269" r:id="rId8"/>
    <p:sldId id="270" r:id="rId9"/>
    <p:sldId id="272" r:id="rId10"/>
    <p:sldId id="271" r:id="rId11"/>
    <p:sldId id="258" r:id="rId12"/>
    <p:sldId id="261" r:id="rId13"/>
    <p:sldId id="262" r:id="rId14"/>
    <p:sldId id="273" r:id="rId15"/>
    <p:sldId id="274" r:id="rId16"/>
    <p:sldId id="260" r:id="rId17"/>
    <p:sldId id="264" r:id="rId18"/>
    <p:sldId id="265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ck Steiner" initials="R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65" d="100"/>
          <a:sy n="165" d="100"/>
        </p:scale>
        <p:origin x="-7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slide" Target="slides/slide17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commentAuthors" Target="commentAuthors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1-31T15:21:43.969" idx="1">
    <p:pos x="10" y="10"/>
    <p:text>Add an example of archetype vs. requirement.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DF0EA-31BE-9B42-A66B-38D63BEA06C6}" type="datetimeFigureOut">
              <a:rPr lang="en-US" smtClean="0"/>
              <a:t>1/31/17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26596-2A4E-DE42-B67D-B48A05FDD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65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E64EE2-FE46-D541-8DFD-B006544E029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01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5" name="Picture 7" descr="INCOSE logo_rgb_3_x_s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260" y="228600"/>
            <a:ext cx="1452028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OMG-SysML-final-sm-c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152400"/>
            <a:ext cx="1492250" cy="931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275778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95375"/>
            <a:ext cx="8534400" cy="4787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06924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8192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62055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77875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9035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9083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1251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37481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1593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89291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95375"/>
            <a:ext cx="8534400" cy="478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5394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098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80624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33301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7024688" cy="831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09537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56552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1003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92041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49006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01591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99803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96917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4795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2524594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72045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13765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64622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97570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71603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7024688" cy="831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09537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56552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29800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720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3605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8888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944923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68726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3498268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theme" Target="../theme/theme3.xml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skygazer consult logo light.psd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329"/>
          <a:stretch/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883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xmlns:p14="http://schemas.microsoft.com/office/powerpoint/2010/main">
    <p:fade/>
  </p:transition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95375"/>
            <a:ext cx="85344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051" name="Line 4"/>
          <p:cNvSpPr>
            <a:spLocks noChangeShapeType="1"/>
          </p:cNvSpPr>
          <p:nvPr/>
        </p:nvSpPr>
        <p:spPr bwMode="auto">
          <a:xfrm>
            <a:off x="0" y="957263"/>
            <a:ext cx="913765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01600"/>
            <a:ext cx="70246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65975" y="6630988"/>
            <a:ext cx="11874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defRPr sz="1000">
                <a:ea typeface="+mn-ea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4" name="Rectangle 27"/>
          <p:cNvSpPr>
            <a:spLocks noChangeArrowheads="1"/>
          </p:cNvSpPr>
          <p:nvPr/>
        </p:nvSpPr>
        <p:spPr bwMode="auto">
          <a:xfrm>
            <a:off x="8499475" y="6630988"/>
            <a:ext cx="6445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Page </a:t>
            </a:r>
            <a:fld id="{1AE61611-6BF3-0742-A5F4-4B28E2FF612B}" type="slidenum"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5" name="Line 28"/>
          <p:cNvSpPr>
            <a:spLocks noChangeShapeType="1"/>
          </p:cNvSpPr>
          <p:nvPr/>
        </p:nvSpPr>
        <p:spPr bwMode="auto">
          <a:xfrm>
            <a:off x="8428038" y="6608763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056" name="Picture 1" descr="skygazer consult logo.2.ps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9850"/>
            <a:ext cx="158591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288401" y="6640601"/>
            <a:ext cx="5812678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5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© 2014, Rick Steiner/</a:t>
            </a:r>
            <a:r>
              <a:rPr lang="en-US" sz="500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Skygazer</a:t>
            </a:r>
            <a:r>
              <a:rPr lang="en-US" sz="5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Consulting. Unpublished Work. All other rights UC San Diego Extension Online Learning Course: Systems Engineering with OMG SysML™</a:t>
            </a:r>
            <a:endParaRPr lang="en-US" sz="5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12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 xmlns:p14="http://schemas.microsoft.com/office/powerpoint/2010/main">
    <p:fade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95375"/>
            <a:ext cx="85344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0" y="957263"/>
            <a:ext cx="913765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01600"/>
            <a:ext cx="70246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65975" y="6630988"/>
            <a:ext cx="11874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defRPr sz="1000">
                <a:ea typeface="+mn-ea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Rectangle 27"/>
          <p:cNvSpPr>
            <a:spLocks noChangeArrowheads="1"/>
          </p:cNvSpPr>
          <p:nvPr/>
        </p:nvSpPr>
        <p:spPr bwMode="auto">
          <a:xfrm>
            <a:off x="8499475" y="6630988"/>
            <a:ext cx="6445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Page </a:t>
            </a:r>
            <a:fld id="{702B7C6F-6004-C343-8874-EE9B8542F292}" type="slidenum"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1" name="Line 28"/>
          <p:cNvSpPr>
            <a:spLocks noChangeShapeType="1"/>
          </p:cNvSpPr>
          <p:nvPr/>
        </p:nvSpPr>
        <p:spPr bwMode="auto">
          <a:xfrm>
            <a:off x="8428038" y="6608763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32" name="Picture 1" descr="skygazer consult logo.2.ps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9850"/>
            <a:ext cx="158591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311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ransition xmlns:p14="http://schemas.microsoft.com/office/powerpoint/2010/main">
    <p:fade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Development: </a:t>
            </a:r>
            <a:br>
              <a:rPr lang="en-US" dirty="0" smtClean="0"/>
            </a:br>
            <a:r>
              <a:rPr lang="en-US" dirty="0" smtClean="0"/>
              <a:t>the Pachinko Ball analogy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383590" y="5247598"/>
            <a:ext cx="8534400" cy="947045"/>
          </a:xfrm>
        </p:spPr>
        <p:txBody>
          <a:bodyPr/>
          <a:lstStyle/>
          <a:p>
            <a:r>
              <a:rPr lang="en-US" sz="2000" dirty="0" smtClean="0"/>
              <a:t>Note the importance of considering </a:t>
            </a:r>
            <a:r>
              <a:rPr lang="en-US" sz="2000" b="1" i="1" dirty="0" smtClean="0">
                <a:solidFill>
                  <a:srgbClr val="0000FF"/>
                </a:solidFill>
              </a:rPr>
              <a:t>Specification</a:t>
            </a:r>
            <a:r>
              <a:rPr lang="en-US" sz="2000" dirty="0" smtClean="0"/>
              <a:t>, </a:t>
            </a:r>
            <a:r>
              <a:rPr lang="en-US" sz="2000" b="1" i="1" dirty="0" smtClean="0">
                <a:solidFill>
                  <a:srgbClr val="0000FF"/>
                </a:solidFill>
              </a:rPr>
              <a:t>Realization</a:t>
            </a:r>
            <a:r>
              <a:rPr lang="en-US" sz="2000" dirty="0" smtClean="0"/>
              <a:t>, and </a:t>
            </a:r>
            <a:r>
              <a:rPr lang="en-US" sz="2000" b="1" i="1" dirty="0" smtClean="0">
                <a:solidFill>
                  <a:srgbClr val="0000FF"/>
                </a:solidFill>
              </a:rPr>
              <a:t>Level of Abstraction </a:t>
            </a:r>
            <a:r>
              <a:rPr lang="en-US" sz="2000" dirty="0" smtClean="0"/>
              <a:t>as concepts</a:t>
            </a:r>
          </a:p>
          <a:p>
            <a:r>
              <a:rPr lang="en-US" sz="2000" dirty="0" smtClean="0"/>
              <a:t>Requirements specify realizations, which in turn elaborate designs</a:t>
            </a:r>
          </a:p>
          <a:p>
            <a:r>
              <a:rPr lang="en-US" sz="2000" dirty="0" smtClean="0"/>
              <a:t>These designs in turn influence the requirements at a more concrete level</a:t>
            </a: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1029158"/>
            <a:ext cx="887730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303804"/>
      </p:ext>
    </p:extLst>
  </p:cSld>
  <p:clrMapOvr>
    <a:masterClrMapping/>
  </p:clrMapOvr>
  <p:transition xmlns:p14="http://schemas.microsoft.com/office/powerpoint/2010/main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Thoughts:</a:t>
            </a:r>
            <a:br>
              <a:rPr lang="en-US" dirty="0" smtClean="0"/>
            </a:br>
            <a:r>
              <a:rPr lang="en-US" dirty="0" smtClean="0"/>
              <a:t>Requirements vs. Archetypes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must be properties (with context)</a:t>
            </a:r>
          </a:p>
          <a:p>
            <a:r>
              <a:rPr lang="en-US" dirty="0" smtClean="0"/>
              <a:t>Non-properties are requirement archetypes</a:t>
            </a:r>
          </a:p>
          <a:p>
            <a:r>
              <a:rPr lang="en-US" dirty="0" smtClean="0"/>
              <a:t>What about properties of archetypes? Decomposition?</a:t>
            </a:r>
            <a:endParaRPr lang="en-US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51" y="2570489"/>
            <a:ext cx="7052885" cy="4210502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3608972" y="2360757"/>
            <a:ext cx="2347037" cy="419463"/>
          </a:xfrm>
          <a:prstGeom prst="wedgeRoundRectCallout">
            <a:avLst>
              <a:gd name="adj1" fmla="val -45206"/>
              <a:gd name="adj2" fmla="val 284670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“Real” Requirement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6481500" y="2441577"/>
            <a:ext cx="1695975" cy="419463"/>
          </a:xfrm>
          <a:prstGeom prst="wedgeRoundRectCallout">
            <a:avLst>
              <a:gd name="adj1" fmla="val -41781"/>
              <a:gd name="adj2" fmla="val 219521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Archetype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355781" y="5567853"/>
            <a:ext cx="1695975" cy="419463"/>
          </a:xfrm>
          <a:prstGeom prst="wedgeRoundRectCallout">
            <a:avLst>
              <a:gd name="adj1" fmla="val 110352"/>
              <a:gd name="adj2" fmla="val 106469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Archetype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904469" y="3445952"/>
            <a:ext cx="2009449" cy="419463"/>
          </a:xfrm>
          <a:prstGeom prst="wedgeRoundRectCallout">
            <a:avLst>
              <a:gd name="adj1" fmla="val -52043"/>
              <a:gd name="adj2" fmla="val 181198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? Decomposition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3985" y="3006027"/>
            <a:ext cx="1695975" cy="586737"/>
          </a:xfrm>
          <a:prstGeom prst="wedgeRoundRectCallout">
            <a:avLst>
              <a:gd name="adj1" fmla="val 91394"/>
              <a:gd name="adj2" fmla="val 207142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Inherited Requirement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835908"/>
      </p:ext>
    </p:extLst>
  </p:cSld>
  <p:clrMapOvr>
    <a:masterClrMapping/>
  </p:clrMapOvr>
  <p:transition xmlns:p14="http://schemas.microsoft.com/office/powerpoint/2010/main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alignment:</a:t>
            </a:r>
            <a:br>
              <a:rPr lang="en-US" dirty="0" smtClean="0"/>
            </a:br>
            <a:r>
              <a:rPr lang="en-US" dirty="0" smtClean="0"/>
              <a:t>Requirements vs. Archetypes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 Groups provide vehicle for applying Archetypes as Requirements</a:t>
            </a:r>
            <a:endParaRPr lang="en-US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51" y="2570489"/>
            <a:ext cx="7052885" cy="4210502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1518663" y="1964440"/>
            <a:ext cx="2347037" cy="419463"/>
          </a:xfrm>
          <a:prstGeom prst="wedgeRoundRectCallout">
            <a:avLst>
              <a:gd name="adj1" fmla="val 39346"/>
              <a:gd name="adj2" fmla="val 377180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“Real” Requirement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6481500" y="2441577"/>
            <a:ext cx="1695975" cy="419463"/>
          </a:xfrm>
          <a:prstGeom prst="wedgeRoundRectCallout">
            <a:avLst>
              <a:gd name="adj1" fmla="val -41781"/>
              <a:gd name="adj2" fmla="val 219521"/>
              <a:gd name="adj3" fmla="val 16667"/>
            </a:avLst>
          </a:prstGeom>
          <a:solidFill>
            <a:srgbClr val="CCFFCC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Group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355781" y="5567853"/>
            <a:ext cx="1695975" cy="419463"/>
          </a:xfrm>
          <a:prstGeom prst="wedgeRoundRectCallout">
            <a:avLst>
              <a:gd name="adj1" fmla="val 110352"/>
              <a:gd name="adj2" fmla="val 106469"/>
              <a:gd name="adj3" fmla="val 16667"/>
            </a:avLst>
          </a:prstGeom>
          <a:solidFill>
            <a:srgbClr val="CCFFCC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Group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904469" y="3445952"/>
            <a:ext cx="2009449" cy="419463"/>
          </a:xfrm>
          <a:prstGeom prst="wedgeRoundRectCallout">
            <a:avLst>
              <a:gd name="adj1" fmla="val -52043"/>
              <a:gd name="adj2" fmla="val 181198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Decomposition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3985" y="3006027"/>
            <a:ext cx="1695975" cy="586737"/>
          </a:xfrm>
          <a:prstGeom prst="wedgeRoundRectCallout">
            <a:avLst>
              <a:gd name="adj1" fmla="val 91394"/>
              <a:gd name="adj2" fmla="val 207142"/>
              <a:gd name="adj3" fmla="val 16667"/>
            </a:avLst>
          </a:prstGeom>
          <a:solidFill>
            <a:srgbClr val="FD9CF9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Inherited Requirement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13918" y="1560991"/>
            <a:ext cx="2615570" cy="613181"/>
          </a:xfrm>
          <a:prstGeom prst="wedgeRoundRectCallout">
            <a:avLst>
              <a:gd name="adj1" fmla="val -53502"/>
              <a:gd name="adj2" fmla="val 308373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“Conforms” or “Satisfy” relationship?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835908"/>
      </p:ext>
    </p:extLst>
  </p:cSld>
  <p:clrMapOvr>
    <a:masterClrMapping/>
  </p:clrMapOvr>
  <p:transition xmlns:p14="http://schemas.microsoft.com/office/powerpoint/2010/main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Issues/</a:t>
            </a:r>
            <a:r>
              <a:rPr lang="en-US" dirty="0" err="1" smtClean="0"/>
              <a:t>followup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want «</a:t>
            </a:r>
            <a:r>
              <a:rPr lang="en-US" dirty="0" err="1" smtClean="0"/>
              <a:t>RequirementArchetype</a:t>
            </a:r>
            <a:r>
              <a:rPr lang="en-US" dirty="0" smtClean="0"/>
              <a:t>» direct relationship to realized element  («satisfy» in concept model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Archetypes are not requirements</a:t>
            </a:r>
            <a:r>
              <a:rPr lang="mr-IN" dirty="0" smtClean="0"/>
              <a:t>…</a:t>
            </a:r>
            <a:r>
              <a:rPr lang="en-US" dirty="0" smtClean="0"/>
              <a:t> requirements count as usages only</a:t>
            </a:r>
            <a:endParaRPr lang="en-US" dirty="0" smtClean="0"/>
          </a:p>
          <a:p>
            <a:r>
              <a:rPr lang="en-US" dirty="0" smtClean="0"/>
              <a:t>Calculus of requirement counting</a:t>
            </a:r>
          </a:p>
          <a:p>
            <a:pPr lvl="1"/>
            <a:r>
              <a:rPr lang="en-US" dirty="0" smtClean="0"/>
              <a:t>Do inherited requirements count, or not? </a:t>
            </a:r>
          </a:p>
          <a:p>
            <a:pPr lvl="1"/>
            <a:r>
              <a:rPr lang="en-US" dirty="0" smtClean="0"/>
              <a:t>What about requirement for redundancy?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351016"/>
      </p:ext>
    </p:extLst>
  </p:cSld>
  <p:clrMapOvr>
    <a:masterClrMapping/>
  </p:clrMapOvr>
  <p:transition xmlns:p14="http://schemas.microsoft.com/office/powerpoint/2010/main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smtClean="0"/>
              <a:t>Non</a:t>
            </a:r>
            <a:r>
              <a:rPr lang="en-US" dirty="0" smtClean="0"/>
              <a:t>-</a:t>
            </a:r>
            <a:r>
              <a:rPr lang="en-US" dirty="0" smtClean="0"/>
              <a:t>Crossing” Concepts </a:t>
            </a:r>
            <a:br>
              <a:rPr lang="en-US" dirty="0" smtClean="0"/>
            </a:br>
            <a:r>
              <a:rPr lang="en-US" dirty="0" smtClean="0"/>
              <a:t>(Specification vs. Realization)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Some hierarchies exist solely </a:t>
            </a:r>
            <a:r>
              <a:rPr lang="en-US" sz="2000" b="1" i="1" dirty="0"/>
              <a:t>“within” </a:t>
            </a:r>
            <a:r>
              <a:rPr lang="en-US" sz="2000" dirty="0"/>
              <a:t>the Specification or Realization space </a:t>
            </a:r>
          </a:p>
          <a:p>
            <a:pPr lvl="1"/>
            <a:r>
              <a:rPr lang="en-US" sz="1800" b="1" i="1" dirty="0">
                <a:solidFill>
                  <a:srgbClr val="FF0000"/>
                </a:solidFill>
              </a:rPr>
              <a:t>Grouping</a:t>
            </a:r>
            <a:r>
              <a:rPr lang="en-US" sz="1800" b="1" i="1" dirty="0"/>
              <a:t> </a:t>
            </a:r>
            <a:r>
              <a:rPr lang="en-US" sz="1800" dirty="0"/>
              <a:t>(previously referred to as </a:t>
            </a:r>
            <a:r>
              <a:rPr lang="en-US" sz="1800" dirty="0">
                <a:solidFill>
                  <a:srgbClr val="FF0000"/>
                </a:solidFill>
              </a:rPr>
              <a:t>containment</a:t>
            </a:r>
            <a:r>
              <a:rPr lang="en-US" sz="1800" dirty="0"/>
              <a:t>, with some exceptions, see below)</a:t>
            </a:r>
          </a:p>
          <a:p>
            <a:pPr lvl="1"/>
            <a:r>
              <a:rPr lang="en-US" sz="1800" b="1" i="1" dirty="0"/>
              <a:t>Refine</a:t>
            </a:r>
            <a:r>
              <a:rPr lang="en-US" sz="1800" dirty="0"/>
              <a:t> relationships should stay in the specification space</a:t>
            </a:r>
          </a:p>
          <a:p>
            <a:pPr lvl="1"/>
            <a:r>
              <a:rPr lang="en-US" sz="1800" b="1" i="1" dirty="0"/>
              <a:t>Compose/Decompose</a:t>
            </a:r>
            <a:r>
              <a:rPr lang="en-US" sz="1800" dirty="0"/>
              <a:t> (definition/usage or part/whole); reuse of requirements.  </a:t>
            </a:r>
            <a:r>
              <a:rPr lang="en-US" sz="1800" dirty="0">
                <a:solidFill>
                  <a:srgbClr val="FF0000"/>
                </a:solidFill>
              </a:rPr>
              <a:t>This may use Grouping + Refine to accomplish, but is a separate concept</a:t>
            </a:r>
          </a:p>
          <a:p>
            <a:r>
              <a:rPr lang="en-US" sz="2000" dirty="0"/>
              <a:t>Some hierarchies </a:t>
            </a:r>
            <a:r>
              <a:rPr lang="en-US" sz="2000" b="1" i="1" dirty="0"/>
              <a:t>appear</a:t>
            </a:r>
            <a:r>
              <a:rPr lang="en-US" sz="2000" dirty="0"/>
              <a:t> to exist solely in Specification space, but actually rely on Realization (</a:t>
            </a:r>
            <a:r>
              <a:rPr lang="en-US" sz="2000" b="1" i="1" dirty="0"/>
              <a:t>“crossing”</a:t>
            </a:r>
            <a:r>
              <a:rPr lang="en-US" sz="2000" dirty="0"/>
              <a:t>)</a:t>
            </a:r>
          </a:p>
          <a:p>
            <a:pPr lvl="1"/>
            <a:r>
              <a:rPr lang="en-US" sz="1800" b="1" i="1" dirty="0"/>
              <a:t>Derive -</a:t>
            </a:r>
            <a:r>
              <a:rPr lang="en-US" sz="1800" dirty="0"/>
              <a:t> derived requirements rely on solution structural or functional breakdown.  There are actually multiple relationships in play.</a:t>
            </a:r>
          </a:p>
          <a:p>
            <a:pPr lvl="1"/>
            <a:r>
              <a:rPr lang="en-US" sz="1800" b="1" i="1" dirty="0">
                <a:solidFill>
                  <a:srgbClr val="FF0000"/>
                </a:solidFill>
              </a:rPr>
              <a:t>Grouping</a:t>
            </a:r>
            <a:r>
              <a:rPr lang="en-US" sz="1800" b="1" i="1" dirty="0"/>
              <a:t> </a:t>
            </a:r>
            <a:r>
              <a:rPr lang="en-US" sz="1800" dirty="0"/>
              <a:t>(previously </a:t>
            </a:r>
            <a:r>
              <a:rPr lang="en-US" sz="1800" dirty="0">
                <a:solidFill>
                  <a:srgbClr val="FF0000"/>
                </a:solidFill>
              </a:rPr>
              <a:t>containment</a:t>
            </a:r>
            <a:r>
              <a:rPr lang="en-US" sz="1800" dirty="0"/>
              <a:t>)</a:t>
            </a:r>
            <a:r>
              <a:rPr lang="en-US" sz="1800" b="1" i="1" dirty="0"/>
              <a:t> </a:t>
            </a:r>
            <a:r>
              <a:rPr lang="en-US" sz="1800" dirty="0"/>
              <a:t>The </a:t>
            </a:r>
            <a:r>
              <a:rPr lang="en-US" sz="1800" b="1" dirty="0"/>
              <a:t>spec tree </a:t>
            </a:r>
            <a:r>
              <a:rPr lang="en-US" sz="1800" dirty="0"/>
              <a:t>is predicated to some degree on the abstract </a:t>
            </a:r>
            <a:r>
              <a:rPr lang="en-US" sz="1800" b="1" dirty="0"/>
              <a:t>system architecture</a:t>
            </a:r>
            <a:r>
              <a:rPr lang="en-US" sz="1800" dirty="0"/>
              <a:t>.  It is usually a hierarchy of subsystems, thus reflecting Realization.  Again, multiple relationships involved.</a:t>
            </a:r>
          </a:p>
          <a:p>
            <a:pPr lvl="1"/>
            <a:r>
              <a:rPr lang="en-US" sz="1800" b="1" i="1" dirty="0"/>
              <a:t>Allocation</a:t>
            </a:r>
            <a:r>
              <a:rPr lang="en-US" sz="1800" dirty="0"/>
              <a:t> of requirements to specs is similar to spec tree above.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165543"/>
      </p:ext>
    </p:extLst>
  </p:cSld>
  <p:clrMapOvr>
    <a:masterClrMapping/>
  </p:clrMapOvr>
  <p:transition xmlns:p14="http://schemas.microsoft.com/office/powerpoint/2010/main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NEED TO UPDATE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“</a:t>
            </a:r>
            <a:r>
              <a:rPr lang="en-US" dirty="0" smtClean="0"/>
              <a:t>Crossing” concepts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Requirements </a:t>
            </a:r>
            <a:r>
              <a:rPr lang="en-US" sz="2000" b="1" i="1" dirty="0" smtClean="0"/>
              <a:t>specify</a:t>
            </a:r>
            <a:r>
              <a:rPr lang="en-US" sz="2000" dirty="0" smtClean="0"/>
              <a:t> realizations </a:t>
            </a:r>
            <a:r>
              <a:rPr lang="en-US" sz="2000" dirty="0" smtClean="0"/>
              <a:t>(«</a:t>
            </a:r>
            <a:r>
              <a:rPr lang="en-US" sz="2000" dirty="0" smtClean="0">
                <a:solidFill>
                  <a:srgbClr val="008000"/>
                </a:solidFill>
              </a:rPr>
              <a:t>satisfy</a:t>
            </a:r>
            <a:r>
              <a:rPr lang="en-US" sz="2000" dirty="0"/>
              <a:t>»</a:t>
            </a:r>
            <a:r>
              <a:rPr lang="en-US" sz="2000" dirty="0" smtClean="0"/>
              <a:t> </a:t>
            </a:r>
            <a:r>
              <a:rPr lang="en-US" sz="2000" dirty="0" smtClean="0"/>
              <a:t>in SysML). The SECM </a:t>
            </a:r>
            <a:r>
              <a:rPr lang="en-US" sz="2000" dirty="0" smtClean="0"/>
              <a:t>«</a:t>
            </a:r>
            <a:r>
              <a:rPr lang="en-US" sz="2000" dirty="0" smtClean="0">
                <a:solidFill>
                  <a:srgbClr val="008000"/>
                </a:solidFill>
              </a:rPr>
              <a:t>conforms</a:t>
            </a:r>
            <a:r>
              <a:rPr lang="en-US" sz="2000" dirty="0"/>
              <a:t>»</a:t>
            </a:r>
            <a:r>
              <a:rPr lang="en-US" sz="2000" dirty="0" smtClean="0"/>
              <a:t> </a:t>
            </a:r>
            <a:r>
              <a:rPr lang="en-US" sz="2000" dirty="0" smtClean="0"/>
              <a:t>is really the same relationship applied to groups of requirements.  </a:t>
            </a:r>
          </a:p>
          <a:p>
            <a:pPr lvl="1"/>
            <a:r>
              <a:rPr lang="en-US" sz="1600" dirty="0" smtClean="0"/>
              <a:t>This could be implemented by typed Requirement Property </a:t>
            </a:r>
          </a:p>
          <a:p>
            <a:r>
              <a:rPr lang="en-US" sz="2000" dirty="0" smtClean="0"/>
              <a:t>Certain design decisions (realizations) are </a:t>
            </a:r>
            <a:r>
              <a:rPr lang="en-US" sz="2000" b="1" i="1" dirty="0" smtClean="0"/>
              <a:t>codified</a:t>
            </a:r>
            <a:r>
              <a:rPr lang="en-US" sz="2000" dirty="0" smtClean="0"/>
              <a:t> into lower level requirements.  </a:t>
            </a:r>
          </a:p>
          <a:p>
            <a:pPr lvl="1"/>
            <a:r>
              <a:rPr lang="en-US" sz="1600" dirty="0" smtClean="0"/>
              <a:t>This may also be implemented by Requirement Property (</a:t>
            </a:r>
            <a:r>
              <a:rPr lang="en-US" sz="1600" dirty="0" err="1" smtClean="0"/>
              <a:t>untyped</a:t>
            </a:r>
            <a:r>
              <a:rPr lang="en-US" sz="1600" dirty="0" smtClean="0"/>
              <a:t> first, then development of archetype)</a:t>
            </a:r>
          </a:p>
          <a:p>
            <a:r>
              <a:rPr lang="en-US" sz="2000" b="1" i="1" dirty="0" smtClean="0"/>
              <a:t>Allocation</a:t>
            </a:r>
            <a:r>
              <a:rPr lang="en-US" sz="2000" dirty="0" smtClean="0"/>
              <a:t> of requirement property values to value properties/values</a:t>
            </a:r>
          </a:p>
          <a:p>
            <a:pPr lvl="1"/>
            <a:r>
              <a:rPr lang="en-US" sz="1800" dirty="0" smtClean="0"/>
              <a:t>Budgeting, flow-down</a:t>
            </a:r>
          </a:p>
          <a:p>
            <a:pPr lvl="1"/>
            <a:r>
              <a:rPr lang="en-US" sz="1800" dirty="0" smtClean="0"/>
              <a:t>Estimating, roll-up </a:t>
            </a:r>
          </a:p>
          <a:p>
            <a:pPr lvl="1"/>
            <a:r>
              <a:rPr lang="en-US" sz="1800" dirty="0" smtClean="0"/>
              <a:t>Property allocation could possibly be implemented as a group of value bindings</a:t>
            </a:r>
          </a:p>
          <a:p>
            <a:r>
              <a:rPr lang="en-US" sz="2000" b="1" i="1" dirty="0" smtClean="0"/>
              <a:t>Verify</a:t>
            </a:r>
            <a:r>
              <a:rPr lang="en-US" sz="2000" dirty="0" smtClean="0"/>
              <a:t>: the Verification Context is orthogonal to specification and realization, and verification relationships reach into both. </a:t>
            </a:r>
          </a:p>
          <a:p>
            <a:r>
              <a:rPr lang="en-US" sz="2000" b="1" i="1" dirty="0" smtClean="0"/>
              <a:t>Trace</a:t>
            </a:r>
            <a:r>
              <a:rPr lang="en-US" sz="2000" dirty="0" smtClean="0"/>
              <a:t>: weak concept of equivalence between model elements.  Most likely (but not necessarily) a “crossing” relationship.</a:t>
            </a:r>
          </a:p>
          <a:p>
            <a:r>
              <a:rPr lang="en-US" sz="2000" b="1" i="1" dirty="0" smtClean="0"/>
              <a:t>Rationale</a:t>
            </a:r>
            <a:r>
              <a:rPr lang="en-US" sz="2000" dirty="0" smtClean="0"/>
              <a:t>: may be redundant with specify/codify.  Might possibly be used as a “within” relationship</a:t>
            </a:r>
            <a:r>
              <a:rPr lang="mr-IN" sz="2000" dirty="0" smtClean="0"/>
              <a:t>…</a:t>
            </a:r>
            <a:r>
              <a:rPr lang="en-US" sz="2000" dirty="0" smtClean="0"/>
              <a:t> need scenario.</a:t>
            </a:r>
          </a:p>
        </p:txBody>
      </p:sp>
    </p:spTree>
    <p:extLst>
      <p:ext uri="{BB962C8B-B14F-4D97-AF65-F5344CB8AC3E}">
        <p14:creationId xmlns:p14="http://schemas.microsoft.com/office/powerpoint/2010/main" val="8772530"/>
      </p:ext>
    </p:extLst>
  </p:cSld>
  <p:clrMapOvr>
    <a:masterClrMapping/>
  </p:clrMapOvr>
  <p:transition xmlns:p14="http://schemas.microsoft.com/office/powerpoint/2010/main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NEED TO UPDATE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Recommendations 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i="1" dirty="0" smtClean="0"/>
              <a:t>Compose</a:t>
            </a:r>
            <a:r>
              <a:rPr lang="en-US" sz="2000" dirty="0" smtClean="0"/>
              <a:t> is unclear.  The SE concept needs no be clarified.</a:t>
            </a:r>
          </a:p>
          <a:p>
            <a:pPr lvl="1"/>
            <a:r>
              <a:rPr lang="en-US" sz="1600" dirty="0" smtClean="0"/>
              <a:t>The restricted definition of </a:t>
            </a:r>
            <a:r>
              <a:rPr lang="en-US" sz="1600" b="1" i="1" dirty="0" smtClean="0"/>
              <a:t>Decompose</a:t>
            </a:r>
            <a:r>
              <a:rPr lang="en-US" sz="1600" dirty="0" smtClean="0"/>
              <a:t> doesn’t seem to adequately address the SE concept, as it only applies to requirement groups.</a:t>
            </a:r>
          </a:p>
          <a:p>
            <a:r>
              <a:rPr lang="en-US" sz="2000" dirty="0" smtClean="0"/>
              <a:t>(satisfy) </a:t>
            </a:r>
            <a:r>
              <a:rPr lang="en-US" sz="2000" b="1" i="1" dirty="0" smtClean="0"/>
              <a:t>Specify/Comply </a:t>
            </a:r>
            <a:r>
              <a:rPr lang="en-US" sz="2000" dirty="0" smtClean="0"/>
              <a:t>is good.  They are the same relationship.</a:t>
            </a:r>
          </a:p>
          <a:p>
            <a:pPr lvl="1"/>
            <a:r>
              <a:rPr lang="en-US" sz="1800" dirty="0" smtClean="0"/>
              <a:t>Need a complimentary relationship in the other direction: </a:t>
            </a:r>
            <a:r>
              <a:rPr lang="en-US" sz="1800" b="1" i="1" dirty="0" smtClean="0"/>
              <a:t>Codify</a:t>
            </a:r>
            <a:endParaRPr lang="en-US" sz="1800" dirty="0" smtClean="0"/>
          </a:p>
          <a:p>
            <a:r>
              <a:rPr lang="en-US" sz="2000" b="1" i="1" dirty="0" smtClean="0"/>
              <a:t>Derive</a:t>
            </a:r>
            <a:r>
              <a:rPr lang="en-US" sz="2000" dirty="0" smtClean="0"/>
              <a:t> is a multi-part relationship, dependent on Specify/Codify.</a:t>
            </a:r>
          </a:p>
          <a:p>
            <a:r>
              <a:rPr lang="en-US" sz="2000" b="1" i="1" dirty="0" smtClean="0"/>
              <a:t>Refine</a:t>
            </a:r>
            <a:r>
              <a:rPr lang="en-US" sz="2000" dirty="0" smtClean="0"/>
              <a:t> relationships must stay in the specification/problem space, otherwise they will redundant with other relationships.</a:t>
            </a:r>
          </a:p>
          <a:p>
            <a:r>
              <a:rPr lang="en-US" sz="2000" b="1" i="1" dirty="0" smtClean="0"/>
              <a:t>Verify</a:t>
            </a:r>
            <a:r>
              <a:rPr lang="en-US" sz="2000" dirty="0" smtClean="0"/>
              <a:t> (and Evaluates, etc.) also may have multi-part implications, potentially based on value bindings. </a:t>
            </a:r>
          </a:p>
          <a:p>
            <a:r>
              <a:rPr lang="en-US" sz="2000" dirty="0" err="1" smtClean="0"/>
              <a:t>Reqt</a:t>
            </a:r>
            <a:r>
              <a:rPr lang="en-US" sz="2000" dirty="0" smtClean="0"/>
              <a:t> property </a:t>
            </a:r>
            <a:r>
              <a:rPr lang="en-US" sz="2000" b="1" i="1" dirty="0" smtClean="0"/>
              <a:t>Allocation</a:t>
            </a:r>
            <a:r>
              <a:rPr lang="en-US" sz="2000" dirty="0" smtClean="0"/>
              <a:t> may also be related to (or redundant with) value bindings.</a:t>
            </a:r>
          </a:p>
          <a:p>
            <a:r>
              <a:rPr lang="en-US" sz="2000" dirty="0" smtClean="0"/>
              <a:t>The SE concept for using </a:t>
            </a:r>
            <a:r>
              <a:rPr lang="en-US" sz="2000" b="1" i="1" dirty="0" smtClean="0"/>
              <a:t>Trace</a:t>
            </a:r>
            <a:r>
              <a:rPr lang="en-US" sz="2000" dirty="0" smtClean="0"/>
              <a:t> needs to be fleshed out.  Is it simply generic linked data? </a:t>
            </a:r>
            <a:r>
              <a:rPr lang="en-US" sz="2000" dirty="0" smtClean="0">
                <a:solidFill>
                  <a:srgbClr val="FF0000"/>
                </a:solidFill>
              </a:rPr>
              <a:t>Avoid poorly defined relationships in </a:t>
            </a:r>
            <a:r>
              <a:rPr lang="en-US" sz="2000" dirty="0" err="1" smtClean="0">
                <a:solidFill>
                  <a:srgbClr val="FF0000"/>
                </a:solidFill>
              </a:rPr>
              <a:t>SysML</a:t>
            </a:r>
            <a:r>
              <a:rPr lang="en-US" sz="2000" dirty="0" smtClean="0">
                <a:solidFill>
                  <a:srgbClr val="FF0000"/>
                </a:solidFill>
              </a:rPr>
              <a:t> 2!</a:t>
            </a:r>
          </a:p>
          <a:p>
            <a:r>
              <a:rPr lang="en-US" sz="2000" b="1" i="1" dirty="0" smtClean="0"/>
              <a:t>Rationale</a:t>
            </a:r>
            <a:r>
              <a:rPr lang="en-US" sz="2000" dirty="0" smtClean="0"/>
              <a:t> as a relationship (instead of a comment) is unclear as a concept.  It is not unique to requirements.  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18198530"/>
      </p:ext>
    </p:extLst>
  </p:cSld>
  <p:clrMapOvr>
    <a:masterClrMapping/>
  </p:clrMapOvr>
  <p:transition xmlns:p14="http://schemas.microsoft.com/office/powerpoint/2010/main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NEED TO UPDATE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Recommendations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special relationship may be needed that cross </a:t>
            </a:r>
            <a:r>
              <a:rPr lang="en-US" b="1" i="1" dirty="0" smtClean="0"/>
              <a:t>Levels of Abstraction</a:t>
            </a:r>
            <a:r>
              <a:rPr lang="en-US" dirty="0" smtClean="0"/>
              <a:t>.  Perhaps some kind of mapping.  This should be elaborated.</a:t>
            </a:r>
          </a:p>
          <a:p>
            <a:pPr lvl="1"/>
            <a:r>
              <a:rPr lang="en-US" dirty="0" smtClean="0"/>
              <a:t>Abstraction is used broadly across all aspects of SE, not just requirements.</a:t>
            </a:r>
          </a:p>
          <a:p>
            <a:pPr lvl="1"/>
            <a:r>
              <a:rPr lang="en-US" dirty="0" smtClean="0"/>
              <a:t>E.g. form/function segregation within a level of abstraction, but not across levels.</a:t>
            </a:r>
          </a:p>
          <a:p>
            <a:r>
              <a:rPr lang="en-US" dirty="0" smtClean="0"/>
              <a:t>If requirements can be hierarchical, then the same relationships that apply to requirements can be applied to groups of requirements.  Don’t need separate «conforms» and «satisfy»</a:t>
            </a:r>
          </a:p>
          <a:p>
            <a:pPr lvl="1"/>
            <a:r>
              <a:rPr lang="en-US" dirty="0" smtClean="0"/>
              <a:t>Don’t even WANT to link «</a:t>
            </a:r>
            <a:r>
              <a:rPr lang="en-US" dirty="0" err="1" smtClean="0"/>
              <a:t>requirementArchetype</a:t>
            </a:r>
            <a:r>
              <a:rPr lang="en-US" dirty="0" smtClean="0"/>
              <a:t>» with realizing element!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3833"/>
      </p:ext>
    </p:extLst>
  </p:cSld>
  <p:clrMapOvr>
    <a:masterClrMapping/>
  </p:clrMapOvr>
  <p:transition xmlns:p14="http://schemas.microsoft.com/office/powerpoint/2010/main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 Definitions</a:t>
            </a:r>
          </a:p>
          <a:p>
            <a:r>
              <a:rPr lang="en-US" dirty="0" smtClean="0"/>
              <a:t>Build example of Requirement vs. Archetype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786906"/>
      </p:ext>
    </p:extLst>
  </p:cSld>
  <p:clrMapOvr>
    <a:masterClrMapping/>
  </p:clrMapOvr>
  <p:transition xmlns:p14="http://schemas.microsoft.com/office/powerpoint/2010/main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Crossing + Within Example: </a:t>
            </a:r>
            <a:br>
              <a:rPr lang="en-US" dirty="0" smtClean="0"/>
            </a:br>
            <a:r>
              <a:rPr lang="en-US" dirty="0" smtClean="0"/>
              <a:t>Requirement Derivation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1422400"/>
            <a:ext cx="8864600" cy="4000500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5693027"/>
            <a:ext cx="8534400" cy="846721"/>
          </a:xfrm>
        </p:spPr>
        <p:txBody>
          <a:bodyPr/>
          <a:lstStyle/>
          <a:p>
            <a:r>
              <a:rPr lang="en-US" dirty="0" smtClean="0"/>
              <a:t>Note that 4</a:t>
            </a:r>
            <a:r>
              <a:rPr lang="en-US" baseline="0" dirty="0" smtClean="0"/>
              <a:t> relationships are required to support derivation of a single requirement.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2391829" y="4901818"/>
            <a:ext cx="2556117" cy="772687"/>
          </a:xfrm>
          <a:prstGeom prst="wedgeRoundRectCallout">
            <a:avLst>
              <a:gd name="adj1" fmla="val 38510"/>
              <a:gd name="adj2" fmla="val -131183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4"/>
                </a:solidFill>
              </a:rPr>
              <a:t>Codification of a design into requirements</a:t>
            </a:r>
            <a:endParaRPr lang="en-US" sz="1600" dirty="0">
              <a:solidFill>
                <a:schemeClr val="accent4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391829" y="3607876"/>
            <a:ext cx="3312165" cy="404843"/>
          </a:xfrm>
          <a:prstGeom prst="wedgeRoundRectCallout">
            <a:avLst>
              <a:gd name="adj1" fmla="val 16941"/>
              <a:gd name="adj2" fmla="val -187822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4"/>
                </a:solidFill>
              </a:rPr>
              <a:t>Requirement specifies a design</a:t>
            </a:r>
            <a:endParaRPr lang="en-US" sz="1600" dirty="0">
              <a:solidFill>
                <a:schemeClr val="accent4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914778" y="4920340"/>
            <a:ext cx="1554758" cy="772687"/>
          </a:xfrm>
          <a:prstGeom prst="wedgeRoundRectCallout">
            <a:avLst>
              <a:gd name="adj1" fmla="val 6163"/>
              <a:gd name="adj2" fmla="val -156293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4"/>
                </a:solidFill>
              </a:rPr>
              <a:t>Design detail is elaborated</a:t>
            </a:r>
            <a:endParaRPr lang="en-US" sz="16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399547"/>
      </p:ext>
    </p:extLst>
  </p:cSld>
  <p:clrMapOvr>
    <a:masterClrMapping/>
  </p:clrMapOvr>
  <p:transition xmlns:p14="http://schemas.microsoft.com/office/powerpoint/2010/main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Distinguishing Archetype from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95374"/>
            <a:ext cx="8534400" cy="5081905"/>
          </a:xfrm>
        </p:spPr>
        <p:txBody>
          <a:bodyPr/>
          <a:lstStyle/>
          <a:p>
            <a:r>
              <a:rPr lang="en-US" sz="2000" b="1" dirty="0" smtClean="0"/>
              <a:t>Requirement </a:t>
            </a:r>
            <a:r>
              <a:rPr lang="en-US" sz="2000" b="1" dirty="0" smtClean="0">
                <a:solidFill>
                  <a:srgbClr val="0000FF"/>
                </a:solidFill>
              </a:rPr>
              <a:t>Archetype</a:t>
            </a:r>
            <a:r>
              <a:rPr lang="en-US" sz="2000" b="1" dirty="0" smtClean="0"/>
              <a:t> </a:t>
            </a:r>
            <a:r>
              <a:rPr lang="mr-IN" sz="2000" dirty="0" smtClean="0"/>
              <a:t>–</a:t>
            </a:r>
            <a:r>
              <a:rPr lang="en-US" sz="2000" dirty="0" smtClean="0"/>
              <a:t> A constraint or statement that could be (but is not yet) applied to a realized element or system.  </a:t>
            </a:r>
          </a:p>
          <a:p>
            <a:pPr lvl="1"/>
            <a:r>
              <a:rPr lang="en-US" sz="1800" dirty="0" smtClean="0"/>
              <a:t>This is </a:t>
            </a:r>
            <a:r>
              <a:rPr lang="en-US" sz="1800" i="1" dirty="0" smtClean="0"/>
              <a:t>Definition</a:t>
            </a:r>
            <a:r>
              <a:rPr lang="en-US" sz="1800" dirty="0" smtClean="0"/>
              <a:t> (in SysML sense) and is deliberately </a:t>
            </a:r>
            <a:r>
              <a:rPr lang="en-US" sz="1800" b="1" i="1" dirty="0" smtClean="0"/>
              <a:t>context-free</a:t>
            </a:r>
          </a:p>
          <a:p>
            <a:pPr lvl="2"/>
            <a:r>
              <a:rPr lang="en-US" sz="1600" dirty="0" smtClean="0"/>
              <a:t>This allows reuse of Requirement Archetypes</a:t>
            </a:r>
          </a:p>
          <a:p>
            <a:pPr lvl="1"/>
            <a:r>
              <a:rPr lang="en-US" sz="1800" dirty="0" smtClean="0"/>
              <a:t>Archetypes are classifiers that can be generalized/specialized, including inheritance of all properties/values</a:t>
            </a:r>
          </a:p>
          <a:p>
            <a:pPr lvl="1"/>
            <a:r>
              <a:rPr lang="en-US" sz="1800" dirty="0" smtClean="0"/>
              <a:t>Are used to type Requirements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Requirement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mr-IN" sz="2000" dirty="0" smtClean="0"/>
              <a:t>–</a:t>
            </a:r>
            <a:r>
              <a:rPr lang="en-US" sz="2000" dirty="0" smtClean="0"/>
              <a:t> An applied constraint on a realized element or system.  These are </a:t>
            </a:r>
            <a:r>
              <a:rPr lang="en-US" sz="2000" b="1" i="1" dirty="0" smtClean="0"/>
              <a:t>only valid when uniquely contextualized</a:t>
            </a:r>
            <a:r>
              <a:rPr lang="en-US" sz="2000" dirty="0" smtClean="0"/>
              <a:t>.</a:t>
            </a:r>
          </a:p>
          <a:p>
            <a:pPr lvl="1"/>
            <a:r>
              <a:rPr lang="en-US" sz="1800" dirty="0" smtClean="0"/>
              <a:t>This is </a:t>
            </a:r>
            <a:r>
              <a:rPr lang="en-US" sz="1800" i="1" dirty="0" smtClean="0"/>
              <a:t>Usage</a:t>
            </a:r>
            <a:r>
              <a:rPr lang="en-US" sz="1800" dirty="0" smtClean="0"/>
              <a:t> (in SysML sense) and is deliberately </a:t>
            </a:r>
            <a:r>
              <a:rPr lang="en-US" sz="1800" b="1" i="1" dirty="0" smtClean="0"/>
              <a:t>context-sensitive</a:t>
            </a:r>
          </a:p>
          <a:p>
            <a:pPr lvl="1"/>
            <a:r>
              <a:rPr lang="en-US" sz="1800" dirty="0" smtClean="0"/>
              <a:t>The concept of “requirement” only applies to properties, </a:t>
            </a:r>
            <a:r>
              <a:rPr lang="en-US" sz="1800" b="1" i="1" dirty="0" smtClean="0"/>
              <a:t>not classifiers</a:t>
            </a:r>
          </a:p>
          <a:p>
            <a:pPr lvl="2"/>
            <a:r>
              <a:rPr lang="en-US" sz="1600" dirty="0" smtClean="0"/>
              <a:t>This is the reason for SysML 1.x </a:t>
            </a:r>
            <a:r>
              <a:rPr lang="en-US" sz="1600" dirty="0"/>
              <a:t>r</a:t>
            </a:r>
            <a:r>
              <a:rPr lang="en-US" sz="1600" dirty="0" smtClean="0"/>
              <a:t>equirement constraints</a:t>
            </a:r>
          </a:p>
          <a:p>
            <a:pPr lvl="1"/>
            <a:r>
              <a:rPr lang="en-US" sz="1800" dirty="0" smtClean="0"/>
              <a:t>A requirement can be defined (“typed”) by a Requirement Archetype</a:t>
            </a:r>
          </a:p>
          <a:p>
            <a:pPr lvl="1"/>
            <a:r>
              <a:rPr lang="en-US" sz="1800" dirty="0" smtClean="0"/>
              <a:t>The following charts elaborate two options to accomplish this.</a:t>
            </a:r>
          </a:p>
          <a:p>
            <a:r>
              <a:rPr lang="en-US" sz="2000" dirty="0" smtClean="0"/>
              <a:t>The term </a:t>
            </a:r>
            <a:r>
              <a:rPr lang="en-US" sz="2000" b="1" dirty="0" smtClean="0">
                <a:solidFill>
                  <a:srgbClr val="0000FF"/>
                </a:solidFill>
              </a:rPr>
              <a:t>Requirement</a:t>
            </a:r>
            <a:r>
              <a:rPr lang="en-US" sz="2000" dirty="0" smtClean="0"/>
              <a:t> above could be replaced with the term “</a:t>
            </a:r>
            <a:r>
              <a:rPr lang="en-US" sz="2000" dirty="0" smtClean="0">
                <a:solidFill>
                  <a:srgbClr val="0000FF"/>
                </a:solidFill>
              </a:rPr>
              <a:t>Applied Requirement</a:t>
            </a:r>
            <a:r>
              <a:rPr lang="en-US" sz="2000" dirty="0" smtClean="0"/>
              <a:t>” or “</a:t>
            </a:r>
            <a:r>
              <a:rPr lang="en-US" sz="2000" dirty="0" smtClean="0">
                <a:solidFill>
                  <a:srgbClr val="0000FF"/>
                </a:solidFill>
              </a:rPr>
              <a:t>Bound Requirement</a:t>
            </a:r>
            <a:r>
              <a:rPr lang="en-US" sz="2000" dirty="0" smtClean="0"/>
              <a:t>” if that is clearer.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1293716"/>
      </p:ext>
    </p:extLst>
  </p:cSld>
  <p:clrMapOvr>
    <a:masterClrMapping/>
  </p:clrMapOvr>
  <p:transition xmlns:p14="http://schemas.microsoft.com/office/powerpoint/2010/main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Requirements to Realized Elements (and setting context)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smtClean="0"/>
              <a:t>Two </a:t>
            </a:r>
            <a:r>
              <a:rPr lang="en-US" b="1" i="1" dirty="0" smtClean="0">
                <a:solidFill>
                  <a:srgbClr val="FF0000"/>
                </a:solidFill>
              </a:rPr>
              <a:t>different options </a:t>
            </a:r>
            <a:r>
              <a:rPr lang="en-US" dirty="0" smtClean="0"/>
              <a:t>are available for “applying” requirements to design.  This may inform the concept we want to express in the SysML2 RFP.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“Requirement” can only be a </a:t>
            </a:r>
            <a:r>
              <a:rPr lang="en-US" b="1" i="1" dirty="0" smtClean="0"/>
              <a:t>property</a:t>
            </a:r>
            <a:r>
              <a:rPr lang="en-US" dirty="0" smtClean="0"/>
              <a:t> </a:t>
            </a:r>
            <a:r>
              <a:rPr lang="en-US" b="1" i="1" dirty="0" smtClean="0"/>
              <a:t>of the realization element </a:t>
            </a:r>
            <a:r>
              <a:rPr lang="en-US" dirty="0" smtClean="0"/>
              <a:t>(e.g. «block»), which can be typed by a requirement archetype.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A unique </a:t>
            </a:r>
            <a:r>
              <a:rPr lang="en-US" b="1" i="1" dirty="0" smtClean="0"/>
              <a:t>grouping of requirement properties </a:t>
            </a:r>
            <a:r>
              <a:rPr lang="en-US" dirty="0" smtClean="0"/>
              <a:t>(typed by archetypes) uses a separate </a:t>
            </a:r>
            <a:r>
              <a:rPr lang="en-US" b="1" i="1" dirty="0" smtClean="0"/>
              <a:t>relationship</a:t>
            </a:r>
            <a:r>
              <a:rPr lang="en-US" dirty="0" smtClean="0"/>
              <a:t> (</a:t>
            </a:r>
            <a:r>
              <a:rPr lang="en-US" dirty="0"/>
              <a:t>such as «satisfy</a:t>
            </a:r>
            <a:r>
              <a:rPr lang="en-US" dirty="0" smtClean="0"/>
              <a:t>») </a:t>
            </a:r>
            <a:r>
              <a:rPr lang="en-US" b="1" dirty="0" smtClean="0"/>
              <a:t>to the realization element </a:t>
            </a:r>
            <a:r>
              <a:rPr lang="en-US" dirty="0" smtClean="0"/>
              <a:t>(e.g. </a:t>
            </a:r>
            <a:r>
              <a:rPr lang="en-US" dirty="0"/>
              <a:t>«</a:t>
            </a:r>
            <a:r>
              <a:rPr lang="en-US" dirty="0" smtClean="0"/>
              <a:t>block»)</a:t>
            </a:r>
          </a:p>
          <a:p>
            <a:pPr marL="0" indent="0">
              <a:buSzPct val="100000"/>
              <a:buNone/>
            </a:pPr>
            <a:endParaRPr lang="en-US" dirty="0" smtClean="0"/>
          </a:p>
          <a:p>
            <a:pPr marL="0" indent="0">
              <a:buSzPct val="100000"/>
              <a:buNone/>
            </a:pPr>
            <a:r>
              <a:rPr lang="en-US" dirty="0" smtClean="0"/>
              <a:t>These options will be explored on following charts</a:t>
            </a:r>
          </a:p>
          <a:p>
            <a:pPr marL="0" indent="0">
              <a:buSzPct val="100000"/>
              <a:buNone/>
            </a:pPr>
            <a:endParaRPr lang="en-US" dirty="0" smtClean="0"/>
          </a:p>
          <a:p>
            <a:pPr marL="0" indent="0">
              <a:buSzPct val="100000"/>
              <a:buNone/>
            </a:pPr>
            <a:r>
              <a:rPr lang="en-US" dirty="0" smtClean="0"/>
              <a:t>Note: Binding of requirement parameters to value properties is a complementary concept, but does not in itself define .</a:t>
            </a:r>
          </a:p>
        </p:txBody>
      </p:sp>
    </p:spTree>
    <p:extLst>
      <p:ext uri="{BB962C8B-B14F-4D97-AF65-F5344CB8AC3E}">
        <p14:creationId xmlns:p14="http://schemas.microsoft.com/office/powerpoint/2010/main" val="2624366508"/>
      </p:ext>
    </p:extLst>
  </p:cSld>
  <p:clrMapOvr>
    <a:masterClrMapping/>
  </p:clrMapOvr>
  <p:transition xmlns:p14="http://schemas.microsoft.com/office/powerpoint/2010/main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1. Requirement </a:t>
            </a:r>
            <a:r>
              <a:rPr lang="en-US" dirty="0" smtClean="0">
                <a:solidFill>
                  <a:srgbClr val="0000FF"/>
                </a:solidFill>
              </a:rPr>
              <a:t>Property</a:t>
            </a:r>
            <a:r>
              <a:rPr lang="en-US" dirty="0" smtClean="0"/>
              <a:t> (of Realizing Element/System)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“Requirement” can only be a </a:t>
            </a:r>
            <a:r>
              <a:rPr lang="en-US" sz="2800" b="1" i="1" dirty="0" smtClean="0">
                <a:solidFill>
                  <a:srgbClr val="0000FF"/>
                </a:solidFill>
              </a:rPr>
              <a:t>property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of the realization element (e.g. «block»)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Requirement (property) may be typed by Requirement Archetype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This will be consistent with definition-usage in behavior and structure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682625" lvl="1" indent="-457200">
              <a:buSzPct val="100000"/>
            </a:pPr>
            <a:r>
              <a:rPr lang="en-US" sz="2400" i="1" dirty="0" smtClean="0">
                <a:solidFill>
                  <a:srgbClr val="0000FF"/>
                </a:solidFill>
              </a:rPr>
              <a:t>This uses the uniqueness of composition/properties to ensure context-sensitivity</a:t>
            </a:r>
          </a:p>
          <a:p>
            <a:pPr marL="457200" indent="-457200"/>
            <a:r>
              <a:rPr lang="en-US" sz="2800" i="1" dirty="0" smtClean="0">
                <a:solidFill>
                  <a:srgbClr val="0000FF"/>
                </a:solidFill>
              </a:rPr>
              <a:t>There is no specific model element named «requirement»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Requirements are only properties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Don’t need «satisfy» relationship</a:t>
            </a:r>
          </a:p>
        </p:txBody>
      </p:sp>
    </p:spTree>
    <p:extLst>
      <p:ext uri="{BB962C8B-B14F-4D97-AF65-F5344CB8AC3E}">
        <p14:creationId xmlns:p14="http://schemas.microsoft.com/office/powerpoint/2010/main" val="2624366508"/>
      </p:ext>
    </p:extLst>
  </p:cSld>
  <p:clrMapOvr>
    <a:masterClrMapping/>
  </p:clrMapOvr>
  <p:transition xmlns:p14="http://schemas.microsoft.com/office/powerpoint/2010/main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2. </a:t>
            </a:r>
            <a:r>
              <a:rPr lang="en-US" dirty="0" smtClean="0">
                <a:solidFill>
                  <a:srgbClr val="0000FF"/>
                </a:solidFill>
              </a:rPr>
              <a:t>Grouping</a:t>
            </a:r>
            <a:r>
              <a:rPr lang="en-US" dirty="0" smtClean="0"/>
              <a:t> of Requirement Properties plus </a:t>
            </a:r>
            <a:r>
              <a:rPr lang="en-US" dirty="0" smtClean="0">
                <a:solidFill>
                  <a:srgbClr val="0000FF"/>
                </a:solidFill>
              </a:rPr>
              <a:t>Relationship</a:t>
            </a:r>
            <a:r>
              <a:rPr lang="en-US" dirty="0" smtClean="0"/>
              <a:t> to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i="1" dirty="0" smtClean="0"/>
              <a:t>new element </a:t>
            </a:r>
            <a:r>
              <a:rPr lang="en-US" dirty="0" smtClean="0"/>
              <a:t>is provided («</a:t>
            </a:r>
            <a:r>
              <a:rPr lang="en-US" dirty="0" err="1" smtClean="0"/>
              <a:t>requirementsGroup</a:t>
            </a:r>
            <a:r>
              <a:rPr lang="en-US" dirty="0" smtClean="0"/>
              <a:t>») that provides unique, context-sensitive </a:t>
            </a:r>
            <a:r>
              <a:rPr lang="en-US" b="1" i="1" dirty="0" smtClean="0"/>
              <a:t>requirement properties</a:t>
            </a:r>
            <a:r>
              <a:rPr lang="en-US" dirty="0" smtClean="0"/>
              <a:t>, AND</a:t>
            </a:r>
          </a:p>
          <a:p>
            <a:r>
              <a:rPr lang="en-US" dirty="0" smtClean="0"/>
              <a:t>A </a:t>
            </a:r>
            <a:r>
              <a:rPr lang="en-US" dirty="0"/>
              <a:t>separate </a:t>
            </a:r>
            <a:r>
              <a:rPr lang="en-US" b="1" i="1" dirty="0"/>
              <a:t>relationship</a:t>
            </a:r>
            <a:r>
              <a:rPr lang="en-US" dirty="0"/>
              <a:t> </a:t>
            </a:r>
            <a:r>
              <a:rPr lang="en-US" dirty="0" smtClean="0"/>
              <a:t>(e.g. «</a:t>
            </a:r>
            <a:r>
              <a:rPr lang="en-US" dirty="0"/>
              <a:t>satisfy</a:t>
            </a:r>
            <a:r>
              <a:rPr lang="en-US" dirty="0" smtClean="0"/>
              <a:t>») is provided between </a:t>
            </a:r>
            <a:r>
              <a:rPr lang="en-US" dirty="0"/>
              <a:t>the «</a:t>
            </a:r>
            <a:r>
              <a:rPr lang="en-US" dirty="0" err="1"/>
              <a:t>requirementsGroup</a:t>
            </a:r>
            <a:r>
              <a:rPr lang="en-US" dirty="0"/>
              <a:t>» and the realization </a:t>
            </a:r>
            <a:r>
              <a:rPr lang="en-US" dirty="0" smtClean="0"/>
              <a:t>element </a:t>
            </a:r>
            <a:r>
              <a:rPr lang="en-US" dirty="0"/>
              <a:t>(e.g. «block»), </a:t>
            </a:r>
            <a:endParaRPr lang="en-US" dirty="0" smtClean="0"/>
          </a:p>
          <a:p>
            <a:r>
              <a:rPr lang="en-US" dirty="0" smtClean="0"/>
              <a:t>«</a:t>
            </a:r>
            <a:r>
              <a:rPr lang="en-US" dirty="0" err="1"/>
              <a:t>requirementsGroup</a:t>
            </a:r>
            <a:r>
              <a:rPr lang="en-US" dirty="0"/>
              <a:t>» </a:t>
            </a:r>
            <a:r>
              <a:rPr lang="en-US" dirty="0" smtClean="0"/>
              <a:t>thus becomes a </a:t>
            </a:r>
            <a:r>
              <a:rPr lang="en-US" dirty="0"/>
              <a:t>contextualizing buffer </a:t>
            </a:r>
            <a:r>
              <a:rPr lang="en-US" dirty="0" smtClean="0"/>
              <a:t>(or specification element) </a:t>
            </a:r>
            <a:r>
              <a:rPr lang="en-US" dirty="0"/>
              <a:t>between </a:t>
            </a:r>
            <a:r>
              <a:rPr lang="en-US" dirty="0" smtClean="0">
                <a:solidFill>
                  <a:srgbClr val="0000FF"/>
                </a:solidFill>
              </a:rPr>
              <a:t>Archetype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Requirement</a:t>
            </a:r>
          </a:p>
          <a:p>
            <a:pPr marL="682625" lvl="1" indent="-457200">
              <a:buSzPct val="60000"/>
            </a:pPr>
            <a:r>
              <a:rPr lang="en-US" dirty="0"/>
              <a:t>This would be consistent with SysML 1.X requirement </a:t>
            </a:r>
            <a:r>
              <a:rPr lang="en-US" dirty="0" smtClean="0"/>
              <a:t>relationships</a:t>
            </a:r>
          </a:p>
          <a:p>
            <a:pPr marL="682625" lvl="1" indent="-457200">
              <a:buSzPct val="60000"/>
            </a:pPr>
            <a:r>
              <a:rPr lang="en-US" dirty="0" smtClean="0"/>
              <a:t>It also facilitates archetype reuse across multiple “specification elements”</a:t>
            </a:r>
          </a:p>
          <a:p>
            <a:pPr marL="233363" indent="-233363"/>
            <a:r>
              <a:rPr lang="en-US" dirty="0" smtClean="0"/>
              <a:t>The concept of the “specification element” being separate from the “design” should resonate with SEs.  </a:t>
            </a:r>
          </a:p>
          <a:p>
            <a:pPr marL="458788" lvl="1" indent="-233363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77574"/>
      </p:ext>
    </p:extLst>
  </p:cSld>
  <p:clrMapOvr>
    <a:masterClrMapping/>
  </p:clrMapOvr>
  <p:transition xmlns:p14="http://schemas.microsoft.com/office/powerpoint/2010/main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 Archetype with direct «satisfy» relationship to realization element!</a:t>
            </a:r>
          </a:p>
          <a:p>
            <a:r>
              <a:rPr lang="en-US" dirty="0" smtClean="0"/>
              <a:t>This makes it impossible to count “requirements”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20149"/>
      </p:ext>
    </p:extLst>
  </p:cSld>
  <p:clrMapOvr>
    <a:masterClrMapping/>
  </p:clrMapOvr>
  <p:transition xmlns:p14="http://schemas.microsoft.com/office/powerpoint/2010/main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Codification Concepts Within These Two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Option 1: </a:t>
            </a:r>
          </a:p>
          <a:p>
            <a:pPr lvl="1"/>
            <a:r>
              <a:rPr lang="en-US" dirty="0" smtClean="0"/>
              <a:t>Specification: When the requirement archetype pre-exists the realized element, and is used to generate/type the requirement property of the realized element.</a:t>
            </a:r>
          </a:p>
          <a:p>
            <a:pPr lvl="1"/>
            <a:r>
              <a:rPr lang="en-US" dirty="0" smtClean="0"/>
              <a:t>Codification: When the realized element pre-exists the requirement archetype, a requirement property is generated, and later demands the generation of an archetype.</a:t>
            </a:r>
          </a:p>
          <a:p>
            <a:r>
              <a:rPr lang="en-US" dirty="0" smtClean="0"/>
              <a:t>Option 2:</a:t>
            </a:r>
          </a:p>
          <a:p>
            <a:pPr lvl="1"/>
            <a:r>
              <a:rPr lang="en-US" dirty="0" smtClean="0"/>
              <a:t>Specification: When all «</a:t>
            </a:r>
            <a:r>
              <a:rPr lang="en-US" dirty="0" err="1" smtClean="0"/>
              <a:t>requirementGroup</a:t>
            </a:r>
            <a:r>
              <a:rPr lang="en-US" dirty="0" smtClean="0"/>
              <a:t>» requirement properties are typed by archetypes, and is then related to a realized element.</a:t>
            </a:r>
          </a:p>
          <a:p>
            <a:pPr lvl="1"/>
            <a:r>
              <a:rPr lang="en-US" dirty="0" smtClean="0"/>
              <a:t>Codification: When a realized element is related to a “blank” «</a:t>
            </a:r>
            <a:r>
              <a:rPr lang="en-US" dirty="0" err="1" smtClean="0"/>
              <a:t>requirementsGroup</a:t>
            </a:r>
            <a:r>
              <a:rPr lang="en-US" dirty="0" smtClean="0"/>
              <a:t>» that is subsequently populated by requirement properties.  As the properties mature, archetypes may emerge.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453678"/>
      </p:ext>
    </p:extLst>
  </p:cSld>
  <p:clrMapOvr>
    <a:masterClrMapping/>
  </p:clrMapOvr>
  <p:transition xmlns:p14="http://schemas.microsoft.com/office/powerpoint/2010/main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vs. Archetypes &amp; Requirement Properties -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SE concept of requirement reuse </a:t>
            </a:r>
            <a:r>
              <a:rPr lang="en-US" sz="2000" i="1" dirty="0" smtClean="0"/>
              <a:t>does not necessarily dictate ‘composition’ </a:t>
            </a:r>
            <a:r>
              <a:rPr lang="en-US" sz="2000" dirty="0" smtClean="0"/>
              <a:t>(whole/part, requirement properties) </a:t>
            </a:r>
            <a:r>
              <a:rPr lang="en-US" sz="2000" i="1" dirty="0" smtClean="0"/>
              <a:t>as the implementation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If composition is considered, requirement context needs to be established (RTF minutes: Austin 201409, Reston 201503), how to count </a:t>
            </a:r>
            <a:r>
              <a:rPr lang="en-US" sz="2000" dirty="0" err="1" smtClean="0"/>
              <a:t>reqts</a:t>
            </a:r>
            <a:r>
              <a:rPr lang="mr-IN" sz="2000" dirty="0" smtClean="0"/>
              <a:t>…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i="1" dirty="0" smtClean="0"/>
              <a:t>Tentative</a:t>
            </a:r>
            <a:r>
              <a:rPr lang="en-US" sz="2000" dirty="0" smtClean="0"/>
              <a:t> recommendation: if you MUST have composition, then</a:t>
            </a:r>
          </a:p>
          <a:p>
            <a:pPr lvl="1"/>
            <a:r>
              <a:rPr lang="en-US" sz="1800" dirty="0" smtClean="0"/>
              <a:t>Only </a:t>
            </a:r>
            <a:r>
              <a:rPr lang="en-US" sz="1800" dirty="0" err="1" smtClean="0"/>
              <a:t>Reqt</a:t>
            </a:r>
            <a:r>
              <a:rPr lang="en-US" sz="1800" dirty="0" smtClean="0"/>
              <a:t> </a:t>
            </a:r>
            <a:r>
              <a:rPr lang="en-US" sz="1800" dirty="0"/>
              <a:t>P</a:t>
            </a:r>
            <a:r>
              <a:rPr lang="en-US" sz="1800" dirty="0" smtClean="0"/>
              <a:t>roperties (of other model elements) establish context.</a:t>
            </a:r>
          </a:p>
          <a:p>
            <a:pPr lvl="1"/>
            <a:r>
              <a:rPr lang="en-US" sz="1800" dirty="0" err="1" smtClean="0"/>
              <a:t>Reqt</a:t>
            </a:r>
            <a:r>
              <a:rPr lang="en-US" sz="1800" dirty="0" smtClean="0"/>
              <a:t> </a:t>
            </a:r>
            <a:r>
              <a:rPr lang="en-US" sz="1800" dirty="0" err="1" smtClean="0"/>
              <a:t>Properites</a:t>
            </a:r>
            <a:r>
              <a:rPr lang="en-US" sz="1800" dirty="0" smtClean="0"/>
              <a:t> are typed by </a:t>
            </a:r>
            <a:r>
              <a:rPr lang="en-US" sz="1800" dirty="0" err="1" smtClean="0"/>
              <a:t>Reqt</a:t>
            </a:r>
            <a:r>
              <a:rPr lang="en-US" sz="1800" dirty="0" smtClean="0"/>
              <a:t> Archetypes; but Archetypes are not requirements in themselves</a:t>
            </a:r>
            <a:endParaRPr lang="en-US" sz="1800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491" y="3639477"/>
            <a:ext cx="4242430" cy="25326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6834" y="6119517"/>
            <a:ext cx="8806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What to instance semantics mean to requirements?  What SE concept is supported?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Do requirement properties need slot values? What does this imply?</a:t>
            </a: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929980"/>
      </p:ext>
    </p:extLst>
  </p:cSld>
  <p:clrMapOvr>
    <a:masterClrMapping/>
  </p:clrMapOvr>
  <p:transition xmlns:p14="http://schemas.microsoft.com/office/powerpoint/2010/main">
    <p:fade/>
  </p:transition>
</p:sld>
</file>

<file path=ppt/theme/theme1.xml><?xml version="1.0" encoding="utf-8"?>
<a:theme xmlns:a="http://schemas.openxmlformats.org/drawingml/2006/main" name="2_rayppt03">
  <a:themeElements>
    <a:clrScheme name="2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2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kygazer1">
  <a:themeElements>
    <a:clrScheme name="1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1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kygazer">
  <a:themeElements>
    <a:clrScheme name="1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1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726</TotalTime>
  <Words>1555</Words>
  <Application>Microsoft Macintosh PowerPoint</Application>
  <PresentationFormat>On-screen Show (4:3)</PresentationFormat>
  <Paragraphs>127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2_rayppt03</vt:lpstr>
      <vt:lpstr>Skygazer1</vt:lpstr>
      <vt:lpstr>Skygazer</vt:lpstr>
      <vt:lpstr>Requirements Development:  the Pachinko Ball analogy</vt:lpstr>
      <vt:lpstr>Crossing + Within Example:  Requirement Derivation</vt:lpstr>
      <vt:lpstr>Distinguishing Archetype from Requirement</vt:lpstr>
      <vt:lpstr>Applying Requirements to Realized Elements (and setting context)</vt:lpstr>
      <vt:lpstr>Option 1. Requirement Property (of Realizing Element/System)</vt:lpstr>
      <vt:lpstr>Option 2. Grouping of Requirement Properties plus Relationship to Element</vt:lpstr>
      <vt:lpstr>Don’t want</vt:lpstr>
      <vt:lpstr>Specification and Codification Concepts Within These Two Options</vt:lpstr>
      <vt:lpstr>Requirements vs. Archetypes &amp; Requirement Properties - History</vt:lpstr>
      <vt:lpstr>Initial Thoughts: Requirements vs. Archetypes</vt:lpstr>
      <vt:lpstr>SECM alignment: Requirements vs. Archetypes</vt:lpstr>
      <vt:lpstr>Issues/followup</vt:lpstr>
      <vt:lpstr>“Non-Crossing” Concepts  (Specification vs. Realization) </vt:lpstr>
      <vt:lpstr>NEED TO UPDATE  “Crossing” concepts </vt:lpstr>
      <vt:lpstr>NEED TO UPDATE  Recommendations (1)</vt:lpstr>
      <vt:lpstr>NEED TO UPDATE  Recommendations (2)</vt:lpstr>
      <vt:lpstr>Action Items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Development:  the Pachinko Ball analogy</dc:title>
  <dc:subject/>
  <dc:creator>Rick Steiner</dc:creator>
  <cp:keywords/>
  <dc:description/>
  <cp:lastModifiedBy>Rick Steiner</cp:lastModifiedBy>
  <cp:revision>30</cp:revision>
  <dcterms:created xsi:type="dcterms:W3CDTF">2017-01-04T16:18:27Z</dcterms:created>
  <dcterms:modified xsi:type="dcterms:W3CDTF">2017-02-01T04:52:21Z</dcterms:modified>
  <cp:category/>
</cp:coreProperties>
</file>