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vml" ContentType="application/vnd.openxmlformats-officedocument.vmlDrawin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73" r:id="rId2"/>
  </p:sldMasterIdLst>
  <p:notesMasterIdLst>
    <p:notesMasterId r:id="rId62"/>
  </p:notesMasterIdLst>
  <p:sldIdLst>
    <p:sldId id="256" r:id="rId3"/>
    <p:sldId id="294" r:id="rId4"/>
    <p:sldId id="295" r:id="rId5"/>
    <p:sldId id="300" r:id="rId6"/>
    <p:sldId id="296" r:id="rId7"/>
    <p:sldId id="309" r:id="rId8"/>
    <p:sldId id="310" r:id="rId9"/>
    <p:sldId id="311" r:id="rId10"/>
    <p:sldId id="312" r:id="rId11"/>
    <p:sldId id="313" r:id="rId12"/>
    <p:sldId id="314" r:id="rId13"/>
    <p:sldId id="319" r:id="rId14"/>
    <p:sldId id="317" r:id="rId15"/>
    <p:sldId id="315" r:id="rId16"/>
    <p:sldId id="316" r:id="rId17"/>
    <p:sldId id="318" r:id="rId18"/>
    <p:sldId id="297" r:id="rId19"/>
    <p:sldId id="289" r:id="rId20"/>
    <p:sldId id="286" r:id="rId21"/>
    <p:sldId id="281" r:id="rId22"/>
    <p:sldId id="282" r:id="rId23"/>
    <p:sldId id="290" r:id="rId24"/>
    <p:sldId id="291" r:id="rId25"/>
    <p:sldId id="292" r:id="rId26"/>
    <p:sldId id="298" r:id="rId27"/>
    <p:sldId id="258" r:id="rId28"/>
    <p:sldId id="283" r:id="rId29"/>
    <p:sldId id="261" r:id="rId30"/>
    <p:sldId id="262" r:id="rId31"/>
    <p:sldId id="263" r:id="rId32"/>
    <p:sldId id="264" r:id="rId33"/>
    <p:sldId id="299" r:id="rId34"/>
    <p:sldId id="259" r:id="rId35"/>
    <p:sldId id="288" r:id="rId36"/>
    <p:sldId id="293" r:id="rId37"/>
    <p:sldId id="279" r:id="rId38"/>
    <p:sldId id="301" r:id="rId39"/>
    <p:sldId id="285" r:id="rId40"/>
    <p:sldId id="270" r:id="rId41"/>
    <p:sldId id="271" r:id="rId42"/>
    <p:sldId id="302" r:id="rId43"/>
    <p:sldId id="284" r:id="rId44"/>
    <p:sldId id="265" r:id="rId45"/>
    <p:sldId id="266" r:id="rId46"/>
    <p:sldId id="267" r:id="rId47"/>
    <p:sldId id="268" r:id="rId48"/>
    <p:sldId id="303" r:id="rId49"/>
    <p:sldId id="304" r:id="rId50"/>
    <p:sldId id="273" r:id="rId51"/>
    <p:sldId id="274" r:id="rId52"/>
    <p:sldId id="275" r:id="rId53"/>
    <p:sldId id="305" r:id="rId54"/>
    <p:sldId id="306" r:id="rId55"/>
    <p:sldId id="269" r:id="rId56"/>
    <p:sldId id="307" r:id="rId57"/>
    <p:sldId id="260" r:id="rId58"/>
    <p:sldId id="272" r:id="rId59"/>
    <p:sldId id="308" r:id="rId60"/>
    <p:sldId id="280" r:id="rId6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75EFF39-5715-49DB-8643-713DE8543697}">
          <p14:sldIdLst>
            <p14:sldId id="256"/>
            <p14:sldId id="294"/>
            <p14:sldId id="295"/>
            <p14:sldId id="300"/>
            <p14:sldId id="296"/>
          </p14:sldIdLst>
        </p14:section>
        <p14:section name="Relation to Other Services" id="{6BF881D8-647F-F44A-B130-BD3B4F5C9F10}">
          <p14:sldIdLst>
            <p14:sldId id="309"/>
            <p14:sldId id="310"/>
            <p14:sldId id="311"/>
            <p14:sldId id="312"/>
            <p14:sldId id="313"/>
            <p14:sldId id="314"/>
            <p14:sldId id="319"/>
            <p14:sldId id="317"/>
            <p14:sldId id="315"/>
            <p14:sldId id="316"/>
            <p14:sldId id="318"/>
          </p14:sldIdLst>
        </p14:section>
        <p14:section name="Specification/Realization" id="{F5AC3623-A303-4D5F-A534-EBE03415A47B}">
          <p14:sldIdLst>
            <p14:sldId id="297"/>
            <p14:sldId id="289"/>
            <p14:sldId id="286"/>
            <p14:sldId id="281"/>
            <p14:sldId id="282"/>
            <p14:sldId id="290"/>
            <p14:sldId id="291"/>
            <p14:sldId id="292"/>
          </p14:sldIdLst>
        </p14:section>
        <p14:section name="Abstraction Levels" id="{0A516FB0-44C0-49B2-A5E9-65FE1744F1EF}">
          <p14:sldIdLst>
            <p14:sldId id="298"/>
            <p14:sldId id="258"/>
            <p14:sldId id="283"/>
            <p14:sldId id="261"/>
            <p14:sldId id="262"/>
            <p14:sldId id="263"/>
            <p14:sldId id="264"/>
          </p14:sldIdLst>
        </p14:section>
        <p14:section name="Layers" id="{2564B58F-102C-4517-88A6-E871DDA5A290}">
          <p14:sldIdLst>
            <p14:sldId id="299"/>
            <p14:sldId id="259"/>
            <p14:sldId id="288"/>
            <p14:sldId id="293"/>
            <p14:sldId id="279"/>
          </p14:sldIdLst>
        </p14:section>
        <p14:section name="Higher Level Visualization" id="{93922ADE-0A34-4B9D-9F42-1BB2398EDCB1}">
          <p14:sldIdLst>
            <p14:sldId id="301"/>
            <p14:sldId id="285"/>
            <p14:sldId id="270"/>
            <p14:sldId id="271"/>
          </p14:sldIdLst>
        </p14:section>
        <p14:section name="Decomposition" id="{5683E066-2E5C-427F-B24A-01401E15E226}">
          <p14:sldIdLst>
            <p14:sldId id="302"/>
            <p14:sldId id="284"/>
            <p14:sldId id="265"/>
            <p14:sldId id="266"/>
            <p14:sldId id="267"/>
            <p14:sldId id="268"/>
          </p14:sldIdLst>
        </p14:section>
        <p14:section name="Physical Geometry" id="{5042F019-C5B8-4676-8643-21B0F409EBD3}">
          <p14:sldIdLst>
            <p14:sldId id="303"/>
            <p14:sldId id="304"/>
            <p14:sldId id="273"/>
            <p14:sldId id="274"/>
            <p14:sldId id="275"/>
          </p14:sldIdLst>
        </p14:section>
        <p14:section name="Tables" id="{394454C1-BB82-40C7-9531-811B1EFA96FC}">
          <p14:sldIdLst>
            <p14:sldId id="305"/>
            <p14:sldId id="306"/>
            <p14:sldId id="269"/>
          </p14:sldIdLst>
        </p14:section>
        <p14:section name="Notes and Issues" id="{7FAE7E06-A483-46CB-AF98-394FF5572432}">
          <p14:sldIdLst>
            <p14:sldId id="307"/>
            <p14:sldId id="260"/>
            <p14:sldId id="272"/>
          </p14:sldIdLst>
        </p14:section>
        <p14:section name="Requirements" id="{C0216CDA-5249-4317-A627-DE2763EB16D5}">
          <p14:sldIdLst>
            <p14:sldId id="308"/>
          </p14:sldIdLst>
        </p14:section>
        <p14:section name="Backup" id="{800462CB-5760-4B98-9530-AE532153168D}">
          <p14:sldIdLst>
            <p14:sldId id="28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233" autoAdjust="0"/>
    <p:restoredTop sz="94660"/>
  </p:normalViewPr>
  <p:slideViewPr>
    <p:cSldViewPr snapToGrid="0">
      <p:cViewPr varScale="1">
        <p:scale>
          <a:sx n="226" d="100"/>
          <a:sy n="226" d="100"/>
        </p:scale>
        <p:origin x="43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63" Type="http://schemas.openxmlformats.org/officeDocument/2006/relationships/presProps" Target="presProps.xml"/><Relationship Id="rId64" Type="http://schemas.openxmlformats.org/officeDocument/2006/relationships/viewProps" Target="viewProps.xml"/><Relationship Id="rId65" Type="http://schemas.openxmlformats.org/officeDocument/2006/relationships/theme" Target="theme/theme1.xml"/><Relationship Id="rId66" Type="http://schemas.openxmlformats.org/officeDocument/2006/relationships/tableStyles" Target="tableStyles.xml"/><Relationship Id="rId50" Type="http://schemas.openxmlformats.org/officeDocument/2006/relationships/slide" Target="slides/slide48.xml"/><Relationship Id="rId51" Type="http://schemas.openxmlformats.org/officeDocument/2006/relationships/slide" Target="slides/slide49.xml"/><Relationship Id="rId52" Type="http://schemas.openxmlformats.org/officeDocument/2006/relationships/slide" Target="slides/slide50.xml"/><Relationship Id="rId53" Type="http://schemas.openxmlformats.org/officeDocument/2006/relationships/slide" Target="slides/slide51.xml"/><Relationship Id="rId54" Type="http://schemas.openxmlformats.org/officeDocument/2006/relationships/slide" Target="slides/slide52.xml"/><Relationship Id="rId55" Type="http://schemas.openxmlformats.org/officeDocument/2006/relationships/slide" Target="slides/slide53.xml"/><Relationship Id="rId56" Type="http://schemas.openxmlformats.org/officeDocument/2006/relationships/slide" Target="slides/slide54.xml"/><Relationship Id="rId57" Type="http://schemas.openxmlformats.org/officeDocument/2006/relationships/slide" Target="slides/slide55.xml"/><Relationship Id="rId58" Type="http://schemas.openxmlformats.org/officeDocument/2006/relationships/slide" Target="slides/slide56.xml"/><Relationship Id="rId59" Type="http://schemas.openxmlformats.org/officeDocument/2006/relationships/slide" Target="slides/slide5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60" Type="http://schemas.openxmlformats.org/officeDocument/2006/relationships/slide" Target="slides/slide58.xml"/><Relationship Id="rId61" Type="http://schemas.openxmlformats.org/officeDocument/2006/relationships/slide" Target="slides/slide59.xml"/><Relationship Id="rId62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787B88-5BE7-BA4A-91B9-C098C5A2D270}" type="datetimeFigureOut">
              <a:rPr lang="en-US" smtClean="0"/>
              <a:t>9/7/16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146EB2-1DA9-6F40-A835-41FAAF961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521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46EB2-1DA9-6F40-A835-41FAAF96107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184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2016-09-15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49714-5BFA-4E7E-8A51-E1DC2DA2F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739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2016-09-15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49714-5BFA-4E7E-8A51-E1DC2DA2F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741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2016-09-15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49714-5BFA-4E7E-8A51-E1DC2DA2F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4328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2016-09-15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2318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2016-09-15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6875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2016-09-15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6239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2016-09-15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5849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2016-09-15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5479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2016-09-15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8759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2016-09-15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4417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2016-09-15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722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2016-09-15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49714-5BFA-4E7E-8A51-E1DC2DA2F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2318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2016-09-15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4116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2016-09-15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460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2016-09-15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017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2016-09-15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49714-5BFA-4E7E-8A51-E1DC2DA2F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163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2016-09-15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49714-5BFA-4E7E-8A51-E1DC2DA2F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970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2016-09-15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49714-5BFA-4E7E-8A51-E1DC2DA2F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116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2016-09-15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49714-5BFA-4E7E-8A51-E1DC2DA2F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386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2016-09-15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49714-5BFA-4E7E-8A51-E1DC2DA2F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815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2016-09-15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49714-5BFA-4E7E-8A51-E1DC2DA2F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466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2016-09-15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49714-5BFA-4E7E-8A51-E1DC2DA2F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548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2016-09-15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649714-5BFA-4E7E-8A51-E1DC2DA2F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383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2016-09-15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539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oleObject" Target="Plate%20Assembly%20Model.vsd/Drawing/~Page-2/Sheet.48" TargetMode="External"/><Relationship Id="rId5" Type="http://schemas.openxmlformats.org/officeDocument/2006/relationships/image" Target="../media/image7.emf"/><Relationship Id="rId6" Type="http://schemas.openxmlformats.org/officeDocument/2006/relationships/image" Target="../media/image9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Interface Concepts Modeling Core Team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958503"/>
          </a:xfrm>
        </p:spPr>
        <p:txBody>
          <a:bodyPr>
            <a:noAutofit/>
          </a:bodyPr>
          <a:lstStyle/>
          <a:p>
            <a:r>
              <a:rPr lang="en-US" dirty="0" smtClean="0"/>
              <a:t>Status Update</a:t>
            </a:r>
          </a:p>
          <a:p>
            <a:r>
              <a:rPr lang="en-US" dirty="0" smtClean="0"/>
              <a:t>Marc Sarrel, Steve Hetfield, Chas Galey</a:t>
            </a:r>
          </a:p>
          <a:p>
            <a:r>
              <a:rPr lang="en-US" dirty="0" smtClean="0"/>
              <a:t>22Aug16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138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Elaboration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Model elaboration is meant to remove the tedium of constructing models with many detailed elements – automation</a:t>
            </a:r>
          </a:p>
          <a:p>
            <a:r>
              <a:rPr lang="en-US" dirty="0" smtClean="0"/>
              <a:t>Start with a simple model and then selectively elaborate it</a:t>
            </a:r>
          </a:p>
          <a:p>
            <a:r>
              <a:rPr lang="en-US" dirty="0" smtClean="0"/>
              <a:t>Each elaboration replaces or modifies the previous elements</a:t>
            </a:r>
          </a:p>
          <a:p>
            <a:r>
              <a:rPr lang="en-US" dirty="0" smtClean="0"/>
              <a:t>Doesn’t maintain redundancy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2016-09-15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49714-5BFA-4E7E-8A51-E1DC2DA2FCF0}" type="slidenum">
              <a:rPr lang="en-US" smtClean="0"/>
              <a:t>10</a:t>
            </a:fld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2653259"/>
              </p:ext>
            </p:extLst>
          </p:nvPr>
        </p:nvGraphicFramePr>
        <p:xfrm>
          <a:off x="838200" y="4454173"/>
          <a:ext cx="10515600" cy="17684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143999"/>
                <a:gridCol w="1371601"/>
              </a:tblGrid>
              <a:tr h="365972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Requirement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b-NO" sz="22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Needs</a:t>
                      </a:r>
                      <a:r>
                        <a:rPr lang="nb-NO" sz="2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</a:t>
                      </a:r>
                      <a:r>
                        <a:rPr lang="nb-NO" sz="22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Document</a:t>
                      </a:r>
                      <a:endParaRPr lang="nb-NO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0" marR="0" marT="0" marB="0" anchor="b"/>
                </a:tc>
              </a:tr>
              <a:tr h="365972">
                <a:tc>
                  <a:txBody>
                    <a:bodyPr/>
                    <a:lstStyle/>
                    <a:p>
                      <a:pPr algn="l" fontAlgn="t"/>
                      <a:r>
                        <a:rPr lang="en-US" sz="2100" u="none" strike="noStrike" dirty="0">
                          <a:effectLst/>
                        </a:rPr>
                        <a:t>SysML shall specify a language to describe model transformations.</a:t>
                      </a:r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b-NO" sz="2100" u="none" strike="noStrike">
                          <a:effectLst/>
                        </a:rPr>
                        <a:t>5.5.x</a:t>
                      </a:r>
                      <a:endParaRPr lang="nb-NO" sz="2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0" marR="0" marT="0" marB="0"/>
                </a:tc>
              </a:tr>
              <a:tr h="731944">
                <a:tc>
                  <a:txBody>
                    <a:bodyPr/>
                    <a:lstStyle/>
                    <a:p>
                      <a:pPr algn="l" fontAlgn="t"/>
                      <a:r>
                        <a:rPr lang="en-US" sz="2100" u="none" strike="noStrike" dirty="0">
                          <a:effectLst/>
                        </a:rPr>
                        <a:t>SysML shall allow the user to extend existing transformations, and create new ones, using the transformation language.</a:t>
                      </a:r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b-NO" sz="2100" u="none" strike="noStrike" dirty="0">
                          <a:effectLst/>
                        </a:rPr>
                        <a:t>5.5.x</a:t>
                      </a:r>
                      <a:endParaRPr lang="nb-NO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88248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 Simplification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Visually simplify working SysML diagrams, as distinct from viewpoints and views</a:t>
            </a:r>
          </a:p>
          <a:p>
            <a:r>
              <a:rPr lang="en-US" dirty="0" smtClean="0"/>
              <a:t>Takes a complex, elaborated model and makes it diagrammatically simple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2016-09-15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49714-5BFA-4E7E-8A51-E1DC2DA2FCF0}" type="slidenum">
              <a:rPr lang="en-US" smtClean="0"/>
              <a:t>11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0383836"/>
              </p:ext>
            </p:extLst>
          </p:nvPr>
        </p:nvGraphicFramePr>
        <p:xfrm>
          <a:off x="838200" y="3647715"/>
          <a:ext cx="10515600" cy="27587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143999"/>
                <a:gridCol w="1371601"/>
              </a:tblGrid>
              <a:tr h="670765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Requirement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b-NO" sz="22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Needs</a:t>
                      </a:r>
                      <a:r>
                        <a:rPr lang="nb-NO" sz="2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</a:t>
                      </a:r>
                      <a:r>
                        <a:rPr lang="nb-NO" sz="22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Document</a:t>
                      </a:r>
                      <a:endParaRPr lang="nb-NO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0" marR="0" marT="0" marB="0" anchor="b"/>
                </a:tc>
              </a:tr>
              <a:tr h="670765">
                <a:tc>
                  <a:txBody>
                    <a:bodyPr/>
                    <a:lstStyle/>
                    <a:p>
                      <a:pPr algn="l" fontAlgn="t"/>
                      <a:r>
                        <a:rPr lang="en-US" sz="2100" u="none" strike="noStrike" dirty="0">
                          <a:effectLst/>
                        </a:rPr>
                        <a:t>The </a:t>
                      </a:r>
                      <a:r>
                        <a:rPr lang="en-US" sz="2100" u="none" strike="noStrike" dirty="0" smtClean="0">
                          <a:effectLst/>
                        </a:rPr>
                        <a:t>Interface </a:t>
                      </a:r>
                      <a:r>
                        <a:rPr lang="en-US" sz="2100" u="none" strike="noStrike" dirty="0">
                          <a:effectLst/>
                        </a:rPr>
                        <a:t>Specification Element shall be shown in views at different levels of selectable decomposition.</a:t>
                      </a:r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r-HR" sz="2100" u="none" strike="noStrike">
                          <a:effectLst/>
                        </a:rPr>
                        <a:t>5.8.1</a:t>
                      </a:r>
                      <a:br>
                        <a:rPr lang="hr-HR" sz="2100" u="none" strike="noStrike">
                          <a:effectLst/>
                        </a:rPr>
                      </a:br>
                      <a:r>
                        <a:rPr lang="hr-HR" sz="2100" u="none" strike="noStrike">
                          <a:effectLst/>
                        </a:rPr>
                        <a:t>5.8.5</a:t>
                      </a:r>
                      <a:endParaRPr lang="hr-HR" sz="2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0" marR="0" marT="0" marB="0"/>
                </a:tc>
              </a:tr>
              <a:tr h="708599">
                <a:tc>
                  <a:txBody>
                    <a:bodyPr/>
                    <a:lstStyle/>
                    <a:p>
                      <a:pPr algn="l" fontAlgn="t"/>
                      <a:r>
                        <a:rPr lang="en-US" sz="2100" u="none" strike="noStrike">
                          <a:effectLst/>
                        </a:rPr>
                        <a:t>The Inferface Realization Element shall be shown in views at different levels of selectable decomposition.</a:t>
                      </a:r>
                      <a:endParaRPr lang="en-US" sz="2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r-HR" sz="2100" u="none" strike="noStrike">
                          <a:effectLst/>
                        </a:rPr>
                        <a:t>5.8.1</a:t>
                      </a:r>
                      <a:endParaRPr lang="hr-HR" sz="2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0" marR="0" marT="0" marB="0"/>
                </a:tc>
              </a:tr>
              <a:tr h="708599">
                <a:tc>
                  <a:txBody>
                    <a:bodyPr/>
                    <a:lstStyle/>
                    <a:p>
                      <a:pPr algn="l" fontAlgn="t"/>
                      <a:r>
                        <a:rPr lang="en-US" sz="2100" u="none" strike="noStrike" dirty="0">
                          <a:effectLst/>
                        </a:rPr>
                        <a:t>The interface elements shall be shown with a selectable less or more detail of abstraction.</a:t>
                      </a:r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9338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Elaboration and Simplification, Two Sides of the Same Coin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444" y="2373142"/>
            <a:ext cx="2269068" cy="1577975"/>
          </a:xfrm>
        </p:spPr>
        <p:txBody>
          <a:bodyPr>
            <a:normAutofit lnSpcReduction="10000"/>
          </a:bodyPr>
          <a:lstStyle/>
          <a:p>
            <a:pPr marL="0" indent="0" algn="r">
              <a:buNone/>
            </a:pPr>
            <a:r>
              <a:rPr lang="en-US" dirty="0" smtClean="0"/>
              <a:t>User driven elaboration from less detail to more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2016-09-15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49714-5BFA-4E7E-8A51-E1DC2DA2FCF0}" type="slidenum">
              <a:rPr lang="en-US" smtClean="0"/>
              <a:t>12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5901" t="24174" r="9530" b="19612"/>
          <a:stretch/>
        </p:blipFill>
        <p:spPr>
          <a:xfrm>
            <a:off x="3527777" y="1679406"/>
            <a:ext cx="5136445" cy="3872089"/>
          </a:xfrm>
          <a:prstGeom prst="rect">
            <a:avLst/>
          </a:prstGeom>
        </p:spPr>
      </p:pic>
      <p:sp>
        <p:nvSpPr>
          <p:cNvPr id="7" name="Down Arrow 6"/>
          <p:cNvSpPr/>
          <p:nvPr/>
        </p:nvSpPr>
        <p:spPr>
          <a:xfrm>
            <a:off x="2833512" y="1930583"/>
            <a:ext cx="524933" cy="336973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 flipV="1">
            <a:off x="8833554" y="1930583"/>
            <a:ext cx="524933" cy="336973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9414930" y="2327634"/>
            <a:ext cx="2568223" cy="24475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Automated visual simplification from more detail to less</a:t>
            </a:r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89465" y="5720303"/>
            <a:ext cx="11413067" cy="5249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Eliminates redundancy of storing all for versions in the </a:t>
            </a:r>
            <a:r>
              <a:rPr lang="en-US" smtClean="0"/>
              <a:t>model simultaneously.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6851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Visualization Sharing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2016-09-15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49714-5BFA-4E7E-8A51-E1DC2DA2FCF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4458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Cross-Model Navigation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2016-09-15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49714-5BFA-4E7E-8A51-E1DC2DA2FCF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9426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2016-09-15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49714-5BFA-4E7E-8A51-E1DC2DA2FCF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5265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Library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2016-09-15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49714-5BFA-4E7E-8A51-E1DC2DA2FCF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5661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Interface Specification/ Realization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2016-09-15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49714-5BFA-4E7E-8A51-E1DC2DA2FCF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9002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341" y="0"/>
            <a:ext cx="10089142" cy="6942667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2016-09-15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49714-5BFA-4E7E-8A51-E1DC2DA2FCF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83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Plate and Bolt Example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Interface Specification/ Realization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2016-09-15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49714-5BFA-4E7E-8A51-E1DC2DA2FCF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4411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2016-09-15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49714-5BFA-4E7E-8A51-E1DC2DA2FCF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960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04800"/>
            <a:ext cx="8229600" cy="1143000"/>
          </a:xfrm>
        </p:spPr>
        <p:txBody>
          <a:bodyPr/>
          <a:lstStyle/>
          <a:p>
            <a:r>
              <a:rPr lang="en-US" dirty="0" smtClean="0"/>
              <a:t>Specifying an Interface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1" y="1447801"/>
            <a:ext cx="2543175" cy="420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0" y="2286000"/>
            <a:ext cx="2781300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0" y="2286000"/>
            <a:ext cx="2781300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76601" y="5715001"/>
            <a:ext cx="200977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9448801" y="304800"/>
            <a:ext cx="949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4/19/16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2016-09-15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096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Realizing an Interface</a:t>
            </a:r>
            <a:endParaRPr lang="en-US" dirty="0"/>
          </a:p>
        </p:txBody>
      </p:sp>
      <p:pic>
        <p:nvPicPr>
          <p:cNvPr id="15368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8401" y="1676400"/>
            <a:ext cx="2409825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5372" name="Object 12"/>
          <p:cNvGraphicFramePr>
            <a:graphicFrameLocks noChangeAspect="1"/>
          </p:cNvGraphicFramePr>
          <p:nvPr/>
        </p:nvGraphicFramePr>
        <p:xfrm>
          <a:off x="5410201" y="5181601"/>
          <a:ext cx="4078287" cy="1514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2" name="Visio" r:id="rId4" imgW="4077869" imgH="1514597" progId="Visio.Drawing.11">
                  <p:link updateAutomatic="1"/>
                </p:oleObj>
              </mc:Choice>
              <mc:Fallback>
                <p:oleObj name="Visio" r:id="rId4" imgW="4077869" imgH="1514597" progId="Visio.Drawing.11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1" y="5181601"/>
                        <a:ext cx="4078287" cy="1514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1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10201" y="1352550"/>
            <a:ext cx="4257675" cy="367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2016-09-15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71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Power </a:t>
            </a:r>
            <a:r>
              <a:rPr lang="en-US" sz="4800" dirty="0"/>
              <a:t>Plug Example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Interface Specification/ Realization</a:t>
            </a:r>
          </a:p>
          <a:p>
            <a:endParaRPr lang="en-US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2016-09-15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49714-5BFA-4E7E-8A51-E1DC2DA2FCF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0630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6756" y="90310"/>
            <a:ext cx="6858000" cy="6639127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2016-09-15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49714-5BFA-4E7E-8A51-E1DC2DA2FCF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9711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5131" y="14952"/>
            <a:ext cx="6946557" cy="684304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2016-09-15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49714-5BFA-4E7E-8A51-E1DC2DA2FCF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9196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Interface Abstraction Levels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2016-09-15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49714-5BFA-4E7E-8A51-E1DC2DA2FCF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6646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9088" y="0"/>
            <a:ext cx="6888145" cy="6888145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2016-09-15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49714-5BFA-4E7E-8A51-E1DC2DA2FCF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932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Tractor/Implement </a:t>
            </a:r>
            <a:r>
              <a:rPr lang="en-US" dirty="0"/>
              <a:t>Example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Interface Abstraction Levels</a:t>
            </a:r>
          </a:p>
          <a:p>
            <a:r>
              <a:rPr lang="en-US" dirty="0" smtClean="0"/>
              <a:t>Demonstrates 3 Levels of Interface Abstraction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2016-09-15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49714-5BFA-4E7E-8A51-E1DC2DA2FCF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9363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6121" y="86226"/>
            <a:ext cx="8610522" cy="677177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2016-09-15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49714-5BFA-4E7E-8A51-E1DC2DA2FCF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607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7050" y="1747837"/>
            <a:ext cx="6057900" cy="3362325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2016-09-15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49714-5BFA-4E7E-8A51-E1DC2DA2FCF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61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Improve Interface Modeling efficiency with more mature </a:t>
            </a:r>
            <a:r>
              <a:rPr lang="en-US" dirty="0" smtClean="0"/>
              <a:t>constructs and automation</a:t>
            </a:r>
            <a:endParaRPr lang="en-US" dirty="0" smtClean="0"/>
          </a:p>
          <a:p>
            <a:r>
              <a:rPr lang="en-US" dirty="0" smtClean="0"/>
              <a:t>Improve Interface Modeling consistency across domains with </a:t>
            </a:r>
            <a:r>
              <a:rPr lang="en-US" dirty="0" smtClean="0"/>
              <a:t>standard </a:t>
            </a:r>
            <a:r>
              <a:rPr lang="en-US" dirty="0" smtClean="0"/>
              <a:t>based rules</a:t>
            </a:r>
          </a:p>
          <a:p>
            <a:r>
              <a:rPr lang="en-US" dirty="0" smtClean="0"/>
              <a:t>Clarify</a:t>
            </a:r>
            <a:r>
              <a:rPr lang="en-US" dirty="0" smtClean="0"/>
              <a:t>, define tool implementation concepts for modeling </a:t>
            </a:r>
            <a:r>
              <a:rPr lang="en-US" dirty="0" smtClean="0"/>
              <a:t>Interfaces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2016-09-15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49714-5BFA-4E7E-8A51-E1DC2DA2FCF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7483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500" y="923925"/>
            <a:ext cx="7239000" cy="5934075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2016-09-15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49714-5BFA-4E7E-8A51-E1DC2DA2FCF0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941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9728" y="0"/>
            <a:ext cx="9461274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2016-09-15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49714-5BFA-4E7E-8A51-E1DC2DA2FCF0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40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Interface Layers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2016-09-15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49714-5BFA-4E7E-8A51-E1DC2DA2FCF0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2843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676" y="44508"/>
            <a:ext cx="8371373" cy="6813492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2016-09-15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49714-5BFA-4E7E-8A51-E1DC2DA2FCF0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437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TCP/IP Protocol Stack </a:t>
            </a:r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Interface Layers</a:t>
            </a:r>
          </a:p>
          <a:p>
            <a:r>
              <a:rPr lang="en-US" dirty="0" smtClean="0"/>
              <a:t>Demonstrates Application – Physical Layers in a “Stack”</a:t>
            </a:r>
          </a:p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2016-09-15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49714-5BFA-4E7E-8A51-E1DC2DA2FCF0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62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Interface Example</a:t>
            </a:r>
            <a:br>
              <a:rPr lang="en-US" dirty="0" smtClean="0"/>
            </a:br>
            <a:r>
              <a:rPr lang="en-US" dirty="0" smtClean="0"/>
              <a:t>with Simplified End to End Flow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981200" y="1600201"/>
            <a:ext cx="8153400" cy="1905000"/>
          </a:xfrm>
        </p:spPr>
        <p:txBody>
          <a:bodyPr>
            <a:normAutofit/>
          </a:bodyPr>
          <a:lstStyle/>
          <a:p>
            <a:r>
              <a:rPr lang="en-US" sz="2400" dirty="0"/>
              <a:t>Specify the interfaces and the associated transformation from one interface to another for the end-to-end flow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3124200"/>
            <a:ext cx="75438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2016-09-15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49714-5BFA-4E7E-8A51-E1DC2DA2FCF0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536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078" y="0"/>
            <a:ext cx="10489602" cy="733739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TCP/IP Protocol Stack Example</a:t>
            </a:r>
            <a:endParaRPr lang="en-US" sz="4000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6D392-F764-4A1F-A7B4-6C9A066E8C6B}" type="slidenum">
              <a:rPr lang="en-US" smtClean="0">
                <a:solidFill>
                  <a:prstClr val="white"/>
                </a:solidFill>
              </a:rPr>
              <a:pPr/>
              <a:t>36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3802" y="733739"/>
            <a:ext cx="9120228" cy="5324167"/>
          </a:xfrm>
          <a:prstGeom prst="rect">
            <a:avLst/>
          </a:prstGeom>
        </p:spPr>
      </p:pic>
      <p:sp>
        <p:nvSpPr>
          <p:cNvPr id="4" name="Content Placeholder 2"/>
          <p:cNvSpPr txBox="1">
            <a:spLocks/>
          </p:cNvSpPr>
          <p:nvPr/>
        </p:nvSpPr>
        <p:spPr>
          <a:xfrm rot="10800000" flipV="1">
            <a:off x="1911040" y="6366052"/>
            <a:ext cx="8756960" cy="213852"/>
          </a:xfrm>
          <a:prstGeom prst="rect">
            <a:avLst/>
          </a:prstGeom>
          <a:noFill/>
        </p:spPr>
        <p:txBody>
          <a:bodyPr vert="horz" lIns="68580" tIns="34290" rIns="68580" bIns="34290" rtlCol="0">
            <a:normAutofit fontScale="4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“A Representative Application of a Layered Interface Modeling Pattern”, Shames, </a:t>
            </a:r>
            <a:r>
              <a:rPr lang="en-US" dirty="0" err="1"/>
              <a:t>Sarrel</a:t>
            </a:r>
            <a:r>
              <a:rPr lang="en-US" dirty="0"/>
              <a:t>, Friedenthal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2016-09-15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445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Interface Visualization of higher level </a:t>
            </a:r>
            <a:r>
              <a:rPr lang="en-US" dirty="0" smtClean="0"/>
              <a:t>abstraction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2016-09-15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49714-5BFA-4E7E-8A51-E1DC2DA2FCF0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21248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Power </a:t>
            </a:r>
            <a:r>
              <a:rPr lang="en-US" sz="4800" dirty="0"/>
              <a:t>Plug Example - Interface </a:t>
            </a:r>
            <a:r>
              <a:rPr lang="en-US" sz="4800" dirty="0" smtClean="0"/>
              <a:t>Medium</a:t>
            </a:r>
            <a:endParaRPr lang="en-US" sz="4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Interface Visualization of higher level abstraction</a:t>
            </a:r>
            <a:endParaRPr lang="en-US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2016-09-15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49714-5BFA-4E7E-8A51-E1DC2DA2FCF0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03863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988" y="0"/>
            <a:ext cx="11040310" cy="68580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2016-09-15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49714-5BFA-4E7E-8A51-E1DC2DA2FCF0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968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Demonstrate current limitations with notes and </a:t>
            </a:r>
            <a:r>
              <a:rPr lang="en-US" dirty="0" smtClean="0"/>
              <a:t>issues</a:t>
            </a:r>
          </a:p>
          <a:p>
            <a:r>
              <a:rPr lang="en-US" dirty="0" smtClean="0"/>
              <a:t>Add Interface concepts to SECM concept model</a:t>
            </a:r>
            <a:endParaRPr lang="en-US" dirty="0" smtClean="0"/>
          </a:p>
          <a:p>
            <a:r>
              <a:rPr lang="en-US" dirty="0" smtClean="0"/>
              <a:t>Derive requirements to address notes and </a:t>
            </a:r>
            <a:r>
              <a:rPr lang="en-US" dirty="0" smtClean="0"/>
              <a:t>issues</a:t>
            </a:r>
          </a:p>
          <a:p>
            <a:r>
              <a:rPr lang="en-US" dirty="0" smtClean="0"/>
              <a:t>Leverage other services where possible to meet requirements</a:t>
            </a:r>
          </a:p>
          <a:p>
            <a:r>
              <a:rPr lang="en-US" dirty="0" smtClean="0"/>
              <a:t>Illustrate concepts with example from HSUV Change Scenario</a:t>
            </a:r>
            <a:endParaRPr lang="en-US" dirty="0" smtClean="0"/>
          </a:p>
          <a:p>
            <a:r>
              <a:rPr lang="en-US" dirty="0" smtClean="0"/>
              <a:t>Ensure </a:t>
            </a:r>
            <a:r>
              <a:rPr lang="en-US" dirty="0" smtClean="0"/>
              <a:t>all kinds of interfaces are addressed: Electrical, Hydraulic, Pneumatic, Mechanical, </a:t>
            </a:r>
            <a:r>
              <a:rPr lang="en-US" dirty="0"/>
              <a:t>Software, </a:t>
            </a:r>
            <a:r>
              <a:rPr lang="en-US" dirty="0" smtClean="0"/>
              <a:t>Human, etc.</a:t>
            </a:r>
          </a:p>
          <a:p>
            <a:pPr lvl="1"/>
            <a:r>
              <a:rPr lang="en-US" dirty="0" smtClean="0"/>
              <a:t>Plate and Bolt Example</a:t>
            </a:r>
          </a:p>
          <a:p>
            <a:pPr lvl="1"/>
            <a:r>
              <a:rPr lang="en-US" dirty="0" smtClean="0"/>
              <a:t>Tractor Implement Example</a:t>
            </a:r>
          </a:p>
          <a:p>
            <a:pPr lvl="1"/>
            <a:r>
              <a:rPr lang="en-US" dirty="0"/>
              <a:t>TCP/IP Protocol Stack </a:t>
            </a:r>
            <a:r>
              <a:rPr lang="en-US" dirty="0" smtClean="0"/>
              <a:t>Example</a:t>
            </a:r>
          </a:p>
          <a:p>
            <a:pPr lvl="1"/>
            <a:r>
              <a:rPr lang="en-US" dirty="0" smtClean="0"/>
              <a:t>PC </a:t>
            </a:r>
            <a:r>
              <a:rPr lang="en-US" dirty="0"/>
              <a:t>Mouse </a:t>
            </a:r>
            <a:r>
              <a:rPr lang="en-US" dirty="0" smtClean="0"/>
              <a:t>Example</a:t>
            </a:r>
          </a:p>
          <a:p>
            <a:pPr lvl="1"/>
            <a:r>
              <a:rPr lang="en-US" dirty="0"/>
              <a:t>Power Plug Example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2016-09-15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49714-5BFA-4E7E-8A51-E1DC2DA2FCF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87167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7694" y="0"/>
            <a:ext cx="9364579" cy="674765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2016-09-15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49714-5BFA-4E7E-8A51-E1DC2DA2FCF0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508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Interface Decomposition to lower level </a:t>
            </a:r>
            <a:r>
              <a:rPr lang="en-US" dirty="0" smtClean="0"/>
              <a:t>abstraction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2016-09-15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49714-5BFA-4E7E-8A51-E1DC2DA2FCF0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78001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PC </a:t>
            </a:r>
            <a:r>
              <a:rPr lang="en-US" dirty="0"/>
              <a:t>Mouse Example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Interface Decomposition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2016-09-15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49714-5BFA-4E7E-8A51-E1DC2DA2FCF0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02732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1700" y="900112"/>
            <a:ext cx="7848600" cy="5057775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2016-09-15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49714-5BFA-4E7E-8A51-E1DC2DA2FCF0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051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5025" y="928687"/>
            <a:ext cx="7981950" cy="5000625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2016-09-15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49714-5BFA-4E7E-8A51-E1DC2DA2FCF0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136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4550" y="757237"/>
            <a:ext cx="7962900" cy="5343525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2016-09-15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49714-5BFA-4E7E-8A51-E1DC2DA2FCF0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708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810" y="0"/>
            <a:ext cx="10011197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2016-09-15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49714-5BFA-4E7E-8A51-E1DC2DA2FCF0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914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Geometry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2016-09-15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49714-5BFA-4E7E-8A51-E1DC2DA2FCF0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73283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PC </a:t>
            </a:r>
            <a:r>
              <a:rPr lang="en-US" dirty="0"/>
              <a:t>Mouse Example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Physical Geometry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2016-09-15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49714-5BFA-4E7E-8A51-E1DC2DA2FCF0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36655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921" y="397043"/>
            <a:ext cx="11105915" cy="610001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2016-09-15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49714-5BFA-4E7E-8A51-E1DC2DA2FCF0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2688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Interface </a:t>
            </a:r>
            <a:r>
              <a:rPr lang="en-US" dirty="0" smtClean="0"/>
              <a:t>Specification/ Realization</a:t>
            </a:r>
            <a:endParaRPr lang="en-US" dirty="0"/>
          </a:p>
          <a:p>
            <a:r>
              <a:rPr lang="en-US" dirty="0"/>
              <a:t>Interface Abstraction Levels</a:t>
            </a:r>
          </a:p>
          <a:p>
            <a:r>
              <a:rPr lang="en-US" dirty="0"/>
              <a:t>Interface Layers</a:t>
            </a:r>
          </a:p>
          <a:p>
            <a:r>
              <a:rPr lang="en-US" dirty="0"/>
              <a:t>Interface Visualization of higher level abstraction</a:t>
            </a:r>
          </a:p>
          <a:p>
            <a:r>
              <a:rPr lang="en-US" dirty="0"/>
              <a:t>Interface Decomposition to lower level </a:t>
            </a:r>
            <a:r>
              <a:rPr lang="en-US" dirty="0" smtClean="0"/>
              <a:t>abstraction</a:t>
            </a:r>
          </a:p>
          <a:p>
            <a:r>
              <a:rPr lang="en-US" dirty="0" smtClean="0"/>
              <a:t>Physical geometry</a:t>
            </a:r>
          </a:p>
          <a:p>
            <a:r>
              <a:rPr lang="en-US" dirty="0" smtClean="0"/>
              <a:t>Interface Tables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2016-09-15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49714-5BFA-4E7E-8A51-E1DC2DA2FCF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36085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7" y="109537"/>
            <a:ext cx="12049125" cy="6638925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2016-09-15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49714-5BFA-4E7E-8A51-E1DC2DA2FCF0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78047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5" y="169445"/>
            <a:ext cx="12049125" cy="65913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2016-09-15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49714-5BFA-4E7E-8A51-E1DC2DA2FCF0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82067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Interface </a:t>
            </a:r>
            <a:r>
              <a:rPr lang="en-US" dirty="0" smtClean="0"/>
              <a:t>Tables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2016-09-15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49714-5BFA-4E7E-8A51-E1DC2DA2FCF0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3796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PC </a:t>
            </a:r>
            <a:r>
              <a:rPr lang="en-US" dirty="0"/>
              <a:t>Mouse Example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Interface Tables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2016-09-15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49714-5BFA-4E7E-8A51-E1DC2DA2FCF0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31243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0976"/>
            <a:ext cx="12192000" cy="6485106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2016-09-15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49714-5BFA-4E7E-8A51-E1DC2DA2FCF0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5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Notes and Issues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2016-09-15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49714-5BFA-4E7E-8A51-E1DC2DA2FCF0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63521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43919" y="0"/>
            <a:ext cx="622927" cy="6662465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Note and Issues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8629" y="254657"/>
            <a:ext cx="8334375" cy="615315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2016-09-15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49714-5BFA-4E7E-8A51-E1DC2DA2FCF0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7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43919" y="0"/>
            <a:ext cx="622927" cy="6662465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Note and Issues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3636" y="490537"/>
            <a:ext cx="8324850" cy="5876925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2016-09-15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49714-5BFA-4E7E-8A51-E1DC2DA2FCF0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87157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2016-09-15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49714-5BFA-4E7E-8A51-E1DC2DA2FCF0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58547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2016-09-15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49714-5BFA-4E7E-8A51-E1DC2DA2FCF0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625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2016-09-15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49714-5BFA-4E7E-8A51-E1DC2DA2FCF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7846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Many of the limitations of SysML identified in the Interface Needs document are broadly applicable beyond Interfaces</a:t>
            </a:r>
          </a:p>
          <a:p>
            <a:r>
              <a:rPr lang="en-US" dirty="0" smtClean="0"/>
              <a:t>Rely heavily on other services of SysML 2.0</a:t>
            </a:r>
          </a:p>
          <a:p>
            <a:r>
              <a:rPr lang="en-US" dirty="0" smtClean="0"/>
              <a:t>Minimize redundancy stored in model through use of rule-based techniques</a:t>
            </a:r>
          </a:p>
          <a:p>
            <a:r>
              <a:rPr lang="en-US" dirty="0" smtClean="0"/>
              <a:t>Categorized requirements based on which service we might rely on</a:t>
            </a:r>
          </a:p>
          <a:p>
            <a:pPr lvl="1"/>
            <a:r>
              <a:rPr lang="en-US" dirty="0" smtClean="0"/>
              <a:t>Need to work these with leads of other SysML 2.0 WGs</a:t>
            </a:r>
          </a:p>
          <a:p>
            <a:r>
              <a:rPr lang="en-US" dirty="0"/>
              <a:t>Extensible library of re-usable components</a:t>
            </a:r>
          </a:p>
          <a:p>
            <a:r>
              <a:rPr lang="en-US" dirty="0" smtClean="0"/>
              <a:t>Working Groups identified to date</a:t>
            </a:r>
          </a:p>
          <a:p>
            <a:pPr lvl="1"/>
            <a:r>
              <a:rPr lang="en-US" dirty="0" smtClean="0"/>
              <a:t>Model Construction, Visualization, Model Management, Properties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2016-09-15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49714-5BFA-4E7E-8A51-E1DC2DA2FCF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4194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Categories of Requirement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Interface Concepts</a:t>
            </a:r>
            <a:r>
              <a:rPr lang="en-US" dirty="0" smtClean="0"/>
              <a:t> - Requirements for Interface concepts in the concept model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Model Elaboration</a:t>
            </a:r>
            <a:r>
              <a:rPr lang="en-US" dirty="0" smtClean="0"/>
              <a:t> - Model elaboration and inference via transformation language, user extensible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Visual Simplification</a:t>
            </a:r>
            <a:r>
              <a:rPr lang="en-US" dirty="0" smtClean="0"/>
              <a:t> - for SysML working diagrams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Visualization Sharing </a:t>
            </a:r>
            <a:r>
              <a:rPr lang="en-US" dirty="0" smtClean="0"/>
              <a:t>- to incorporate visualizations from other tools, and provide to other tools (e.g. 3D CAD)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Cross-Model Navigation</a:t>
            </a:r>
            <a:r>
              <a:rPr lang="en-US" dirty="0" smtClean="0"/>
              <a:t> - from model elements in SysML to model elements in other tools via persistent cross-linking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P</a:t>
            </a:r>
            <a:r>
              <a:rPr lang="en-US" b="1" dirty="0" smtClean="0"/>
              <a:t>roperties</a:t>
            </a:r>
            <a:r>
              <a:rPr lang="en-US" dirty="0" smtClean="0"/>
              <a:t> - to describe interfaces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Library</a:t>
            </a:r>
            <a:r>
              <a:rPr lang="en-US" dirty="0" smtClean="0"/>
              <a:t> - re-usable elements for interfaces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dirty="0" smtClean="0"/>
              <a:t>Elements from concept model taken from external sources (e.g. standards)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dirty="0" smtClean="0"/>
              <a:t>Model elaboration and inference rules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dirty="0" smtClean="0"/>
              <a:t>Diagram simplification rules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2016-09-15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49714-5BFA-4E7E-8A51-E1DC2DA2FCF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0596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Interface Concepts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class of requirement defines the concepts specific to interfaces</a:t>
            </a:r>
          </a:p>
          <a:p>
            <a:r>
              <a:rPr lang="en-US" dirty="0" smtClean="0"/>
              <a:t>These three specify the relationship between Interface Specifications, Interface Realizations and textual Requirements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2016-09-15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49714-5BFA-4E7E-8A51-E1DC2DA2FCF0}" type="slidenum">
              <a:rPr lang="en-US" smtClean="0"/>
              <a:t>9</a:t>
            </a:fld>
            <a:endParaRPr lang="en-US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8017686"/>
              </p:ext>
            </p:extLst>
          </p:nvPr>
        </p:nvGraphicFramePr>
        <p:xfrm>
          <a:off x="838200" y="3435791"/>
          <a:ext cx="10515600" cy="220764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143999"/>
                <a:gridCol w="1371601"/>
              </a:tblGrid>
              <a:tr h="662777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Requirement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b-NO" sz="22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Needs</a:t>
                      </a:r>
                      <a:r>
                        <a:rPr lang="nb-NO" sz="2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</a:t>
                      </a:r>
                      <a:r>
                        <a:rPr lang="nb-NO" sz="22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Document</a:t>
                      </a:r>
                      <a:endParaRPr lang="nb-NO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0" marR="0" marT="0" marB="0" anchor="b"/>
                </a:tc>
              </a:tr>
              <a:tr h="439167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u="none" strike="noStrike" dirty="0">
                          <a:effectLst/>
                        </a:rPr>
                        <a:t>The Interface Specification elements shall refine textual requirements.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b-NO" sz="2200" u="none" strike="noStrike">
                          <a:effectLst/>
                        </a:rPr>
                        <a:t>5.1.1</a:t>
                      </a:r>
                      <a:endParaRPr lang="nb-NO" sz="2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0" marR="0" marT="0" marB="0"/>
                </a:tc>
              </a:tr>
              <a:tr h="365972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u="none" strike="noStrike" dirty="0">
                          <a:effectLst/>
                        </a:rPr>
                        <a:t>The Interface Realization elements shall satisfy textual </a:t>
                      </a:r>
                      <a:r>
                        <a:rPr lang="en-US" sz="2200" u="none" strike="noStrike" dirty="0" smtClean="0">
                          <a:effectLst/>
                        </a:rPr>
                        <a:t>requirements</a:t>
                      </a:r>
                      <a:r>
                        <a:rPr lang="en-US" sz="2200" u="none" strike="noStrike" dirty="0">
                          <a:effectLst/>
                        </a:rPr>
                        <a:t>.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b-NO" sz="2200" u="none" strike="noStrike" dirty="0">
                          <a:effectLst/>
                        </a:rPr>
                        <a:t>5.1.1</a:t>
                      </a:r>
                      <a:endParaRPr lang="nb-NO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0" marR="0" marT="0" marB="0"/>
                </a:tc>
              </a:tr>
              <a:tr h="731944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u="none" strike="noStrike">
                          <a:effectLst/>
                        </a:rPr>
                        <a:t>The Interface Realization elements shall conform to Interface Specification elements.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b-NO" sz="2200" u="none" strike="noStrike" dirty="0">
                          <a:effectLst/>
                        </a:rPr>
                        <a:t>5.1.1</a:t>
                      </a:r>
                      <a:endParaRPr lang="nb-NO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87990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16581</TotalTime>
  <Words>856</Words>
  <Application>Microsoft Macintosh PowerPoint</Application>
  <PresentationFormat>Widescreen</PresentationFormat>
  <Paragraphs>244</Paragraphs>
  <Slides>59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Links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5" baseType="lpstr">
      <vt:lpstr>Calibri</vt:lpstr>
      <vt:lpstr>Calibri Light</vt:lpstr>
      <vt:lpstr>Arial</vt:lpstr>
      <vt:lpstr>Office Theme</vt:lpstr>
      <vt:lpstr>1_Office Theme</vt:lpstr>
      <vt:lpstr>Plate Assembly Model.vsd/Drawing/~Page-2/Sheet.48</vt:lpstr>
      <vt:lpstr>Interface Concepts Modeling Core Team</vt:lpstr>
      <vt:lpstr>Introduction</vt:lpstr>
      <vt:lpstr>Objectives</vt:lpstr>
      <vt:lpstr>Approach</vt:lpstr>
      <vt:lpstr>Overview</vt:lpstr>
      <vt:lpstr>Requirements</vt:lpstr>
      <vt:lpstr>Requirements</vt:lpstr>
      <vt:lpstr>Categories of Requirement</vt:lpstr>
      <vt:lpstr>Interface Concepts</vt:lpstr>
      <vt:lpstr>Model Elaboration</vt:lpstr>
      <vt:lpstr>Visual Simplification</vt:lpstr>
      <vt:lpstr>Elaboration and Simplification, Two Sides of the Same Coin</vt:lpstr>
      <vt:lpstr>Visualization Sharing</vt:lpstr>
      <vt:lpstr>Cross-Model Navigation</vt:lpstr>
      <vt:lpstr>Properties</vt:lpstr>
      <vt:lpstr>Library</vt:lpstr>
      <vt:lpstr>Interface Specification/ Realization</vt:lpstr>
      <vt:lpstr>PowerPoint Presentation</vt:lpstr>
      <vt:lpstr>Plate and Bolt Example</vt:lpstr>
      <vt:lpstr>Specifying an Interface</vt:lpstr>
      <vt:lpstr>Realizing an Interface</vt:lpstr>
      <vt:lpstr>Power Plug Example</vt:lpstr>
      <vt:lpstr>PowerPoint Presentation</vt:lpstr>
      <vt:lpstr>PowerPoint Presentation</vt:lpstr>
      <vt:lpstr>Interface Abstraction Levels</vt:lpstr>
      <vt:lpstr>PowerPoint Presentation</vt:lpstr>
      <vt:lpstr>Tractor/Implement Example</vt:lpstr>
      <vt:lpstr>PowerPoint Presentation</vt:lpstr>
      <vt:lpstr>PowerPoint Presentation</vt:lpstr>
      <vt:lpstr>PowerPoint Presentation</vt:lpstr>
      <vt:lpstr>PowerPoint Presentation</vt:lpstr>
      <vt:lpstr>Interface Layers</vt:lpstr>
      <vt:lpstr>PowerPoint Presentation</vt:lpstr>
      <vt:lpstr>TCP/IP Protocol Stack Example</vt:lpstr>
      <vt:lpstr>Interface Example with Simplified End to End Flow</vt:lpstr>
      <vt:lpstr>TCP/IP Protocol Stack Example</vt:lpstr>
      <vt:lpstr>Interface Visualization of higher level abstraction</vt:lpstr>
      <vt:lpstr>Power Plug Example - Interface Medium</vt:lpstr>
      <vt:lpstr>PowerPoint Presentation</vt:lpstr>
      <vt:lpstr>PowerPoint Presentation</vt:lpstr>
      <vt:lpstr>Interface Decomposition to lower level abstraction</vt:lpstr>
      <vt:lpstr>PC Mouse Example</vt:lpstr>
      <vt:lpstr>PowerPoint Presentation</vt:lpstr>
      <vt:lpstr>PowerPoint Presentation</vt:lpstr>
      <vt:lpstr>PowerPoint Presentation</vt:lpstr>
      <vt:lpstr>PowerPoint Presentation</vt:lpstr>
      <vt:lpstr>Physical Geometry</vt:lpstr>
      <vt:lpstr>PC Mouse Example</vt:lpstr>
      <vt:lpstr>PowerPoint Presentation</vt:lpstr>
      <vt:lpstr>PowerPoint Presentation</vt:lpstr>
      <vt:lpstr>PowerPoint Presentation</vt:lpstr>
      <vt:lpstr>Interface Tables</vt:lpstr>
      <vt:lpstr>PC Mouse Example</vt:lpstr>
      <vt:lpstr>PowerPoint Presentation</vt:lpstr>
      <vt:lpstr>Notes and Issues</vt:lpstr>
      <vt:lpstr>PowerPoint Presentation</vt:lpstr>
      <vt:lpstr>PowerPoint Presentation</vt:lpstr>
      <vt:lpstr>Requirements</vt:lpstr>
      <vt:lpstr>Backups</vt:lpstr>
    </vt:vector>
  </TitlesOfParts>
  <LinksUpToDate>false</LinksUpToDate>
  <SharedDoc>false</SharedDoc>
  <HyperlinksChanged>false</HyperlinksChanged>
  <AppVersion>15.0025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Watson</dc:creator>
  <cp:lastModifiedBy>Marc Sarrel</cp:lastModifiedBy>
  <cp:revision>81</cp:revision>
  <cp:lastPrinted>2016-09-07T23:53:08Z</cp:lastPrinted>
  <dcterms:created xsi:type="dcterms:W3CDTF">2016-04-09T16:14:54Z</dcterms:created>
  <dcterms:modified xsi:type="dcterms:W3CDTF">2016-09-08T16:51:36Z</dcterms:modified>
</cp:coreProperties>
</file>