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1"/>
  </p:notesMasterIdLst>
  <p:sldIdLst>
    <p:sldId id="266" r:id="rId3"/>
    <p:sldId id="268" r:id="rId4"/>
    <p:sldId id="263" r:id="rId5"/>
    <p:sldId id="264" r:id="rId6"/>
    <p:sldId id="265" r:id="rId7"/>
    <p:sldId id="256" r:id="rId8"/>
    <p:sldId id="257" r:id="rId9"/>
    <p:sldId id="258" r:id="rId10"/>
    <p:sldId id="260" r:id="rId11"/>
    <p:sldId id="259" r:id="rId12"/>
    <p:sldId id="273" r:id="rId13"/>
    <p:sldId id="267" r:id="rId14"/>
    <p:sldId id="276" r:id="rId15"/>
    <p:sldId id="274" r:id="rId16"/>
    <p:sldId id="272" r:id="rId17"/>
    <p:sldId id="270" r:id="rId18"/>
    <p:sldId id="271" r:id="rId19"/>
    <p:sldId id="27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026" autoAdjust="0"/>
    <p:restoredTop sz="88829" autoAdjust="0"/>
  </p:normalViewPr>
  <p:slideViewPr>
    <p:cSldViewPr snapToGrid="0" showGuides="1">
      <p:cViewPr>
        <p:scale>
          <a:sx n="70" d="100"/>
          <a:sy n="70" d="100"/>
        </p:scale>
        <p:origin x="1930" y="72"/>
      </p:cViewPr>
      <p:guideLst>
        <p:guide orient="horz" pos="2160"/>
        <p:guide pos="2856"/>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25D7AD-84F7-4AD0-9764-2B916E686878}" type="datetimeFigureOut">
              <a:rPr lang="en-US" smtClean="0"/>
              <a:t>3/28/2017</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16A92D-10EB-4369-B057-DD266C839838}" type="slidenum">
              <a:rPr lang="en-US" smtClean="0"/>
              <a:t>‹#›</a:t>
            </a:fld>
            <a:endParaRPr lang="en-US"/>
          </a:p>
        </p:txBody>
      </p:sp>
    </p:spTree>
    <p:extLst>
      <p:ext uri="{BB962C8B-B14F-4D97-AF65-F5344CB8AC3E}">
        <p14:creationId xmlns:p14="http://schemas.microsoft.com/office/powerpoint/2010/main" val="283230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This morning’s session was about user-centered design to make modeling more effective. I’m trying to make modeling more effective for user-centered design. So, there’s an interesting overlap.</a:t>
            </a:r>
            <a:endParaRPr lang="en-US" dirty="0"/>
          </a:p>
        </p:txBody>
      </p:sp>
      <p:sp>
        <p:nvSpPr>
          <p:cNvPr id="4" name="Slide Number Placeholder 3"/>
          <p:cNvSpPr>
            <a:spLocks noGrp="1"/>
          </p:cNvSpPr>
          <p:nvPr>
            <p:ph type="sldNum" sz="quarter" idx="10"/>
          </p:nvPr>
        </p:nvSpPr>
        <p:spPr/>
        <p:txBody>
          <a:bodyPr/>
          <a:lstStyle/>
          <a:p>
            <a:fld id="{0D16A92D-10EB-4369-B057-DD266C839838}" type="slidenum">
              <a:rPr lang="en-US" smtClean="0"/>
              <a:t>1</a:t>
            </a:fld>
            <a:endParaRPr lang="en-US"/>
          </a:p>
        </p:txBody>
      </p:sp>
    </p:spTree>
    <p:extLst>
      <p:ext uri="{BB962C8B-B14F-4D97-AF65-F5344CB8AC3E}">
        <p14:creationId xmlns:p14="http://schemas.microsoft.com/office/powerpoint/2010/main" val="782253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a:t>The </a:t>
            </a:r>
            <a:r>
              <a:rPr lang="en-US" dirty="0" err="1"/>
              <a:t>OWL:objectProperty</a:t>
            </a:r>
            <a:r>
              <a:rPr lang="en-US" baseline="0" dirty="0"/>
              <a:t> </a:t>
            </a:r>
            <a:r>
              <a:rPr lang="en-US" dirty="0" err="1"/>
              <a:t>purshaseEx:hasState</a:t>
            </a:r>
            <a:r>
              <a:rPr lang="en-US" dirty="0"/>
              <a:t> has been added</a:t>
            </a:r>
            <a:r>
              <a:rPr lang="en-US" baseline="0" dirty="0"/>
              <a:t> to be used to carry the status of the purchase ( see the state diagram)</a:t>
            </a:r>
            <a:endParaRPr lang="en-US" dirty="0"/>
          </a:p>
        </p:txBody>
      </p:sp>
      <p:sp>
        <p:nvSpPr>
          <p:cNvPr id="4" name="Espace réservé du numéro de diapositive 3"/>
          <p:cNvSpPr>
            <a:spLocks noGrp="1"/>
          </p:cNvSpPr>
          <p:nvPr>
            <p:ph type="sldNum" sz="quarter" idx="10"/>
          </p:nvPr>
        </p:nvSpPr>
        <p:spPr/>
        <p:txBody>
          <a:bodyPr/>
          <a:lstStyle/>
          <a:p>
            <a:fld id="{0D16A92D-10EB-4369-B057-DD266C839838}" type="slidenum">
              <a:rPr lang="en-US" smtClean="0"/>
              <a:t>15</a:t>
            </a:fld>
            <a:endParaRPr lang="en-US"/>
          </a:p>
        </p:txBody>
      </p:sp>
    </p:spTree>
    <p:extLst>
      <p:ext uri="{BB962C8B-B14F-4D97-AF65-F5344CB8AC3E}">
        <p14:creationId xmlns:p14="http://schemas.microsoft.com/office/powerpoint/2010/main" val="871907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a:t>We Converted the UML composition relation to OWL</a:t>
            </a:r>
            <a:r>
              <a:rPr lang="en-US" baseline="0" dirty="0"/>
              <a:t> by creating different </a:t>
            </a:r>
            <a:r>
              <a:rPr lang="en-US" baseline="0" dirty="0" err="1"/>
              <a:t>OWL:objectProperties</a:t>
            </a:r>
            <a:r>
              <a:rPr lang="en-US" baseline="0" dirty="0"/>
              <a:t> and by putting the cardinality to min 1</a:t>
            </a:r>
            <a:endParaRPr lang="en-US" dirty="0"/>
          </a:p>
        </p:txBody>
      </p:sp>
      <p:sp>
        <p:nvSpPr>
          <p:cNvPr id="4" name="Espace réservé du numéro de diapositive 3"/>
          <p:cNvSpPr>
            <a:spLocks noGrp="1"/>
          </p:cNvSpPr>
          <p:nvPr>
            <p:ph type="sldNum" sz="quarter" idx="10"/>
          </p:nvPr>
        </p:nvSpPr>
        <p:spPr/>
        <p:txBody>
          <a:bodyPr/>
          <a:lstStyle/>
          <a:p>
            <a:fld id="{0D16A92D-10EB-4369-B057-DD266C839838}" type="slidenum">
              <a:rPr lang="en-US" smtClean="0"/>
              <a:t>16</a:t>
            </a:fld>
            <a:endParaRPr lang="en-US"/>
          </a:p>
        </p:txBody>
      </p:sp>
    </p:spTree>
    <p:extLst>
      <p:ext uri="{BB962C8B-B14F-4D97-AF65-F5344CB8AC3E}">
        <p14:creationId xmlns:p14="http://schemas.microsoft.com/office/powerpoint/2010/main" val="3633218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a:t>I</a:t>
            </a:r>
          </a:p>
        </p:txBody>
      </p:sp>
      <p:sp>
        <p:nvSpPr>
          <p:cNvPr id="4" name="Espace réservé du numéro de diapositive 3"/>
          <p:cNvSpPr>
            <a:spLocks noGrp="1"/>
          </p:cNvSpPr>
          <p:nvPr>
            <p:ph type="sldNum" sz="quarter" idx="10"/>
          </p:nvPr>
        </p:nvSpPr>
        <p:spPr/>
        <p:txBody>
          <a:bodyPr/>
          <a:lstStyle/>
          <a:p>
            <a:fld id="{0D16A92D-10EB-4369-B057-DD266C839838}" type="slidenum">
              <a:rPr lang="en-US" smtClean="0"/>
              <a:t>17</a:t>
            </a:fld>
            <a:endParaRPr lang="en-US"/>
          </a:p>
        </p:txBody>
      </p:sp>
    </p:spTree>
    <p:extLst>
      <p:ext uri="{BB962C8B-B14F-4D97-AF65-F5344CB8AC3E}">
        <p14:creationId xmlns:p14="http://schemas.microsoft.com/office/powerpoint/2010/main" val="3846832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Systems</a:t>
            </a:r>
            <a:r>
              <a:rPr lang="en-US" baseline="0" dirty="0"/>
              <a:t> where cognitive processing is distributed over multiple people trying to work in collaboration with multiple computing devices</a:t>
            </a:r>
          </a:p>
          <a:p>
            <a:endParaRPr lang="en-US" dirty="0"/>
          </a:p>
        </p:txBody>
      </p:sp>
      <p:sp>
        <p:nvSpPr>
          <p:cNvPr id="4" name="Espace réservé du numéro de diapositive 3"/>
          <p:cNvSpPr>
            <a:spLocks noGrp="1"/>
          </p:cNvSpPr>
          <p:nvPr>
            <p:ph type="sldNum" sz="quarter" idx="10"/>
          </p:nvPr>
        </p:nvSpPr>
        <p:spPr/>
        <p:txBody>
          <a:bodyPr/>
          <a:lstStyle/>
          <a:p>
            <a:fld id="{0D16A92D-10EB-4369-B057-DD266C839838}" type="slidenum">
              <a:rPr lang="en-US" smtClean="0"/>
              <a:t>2</a:t>
            </a:fld>
            <a:endParaRPr lang="en-US"/>
          </a:p>
        </p:txBody>
      </p:sp>
    </p:spTree>
    <p:extLst>
      <p:ext uri="{BB962C8B-B14F-4D97-AF65-F5344CB8AC3E}">
        <p14:creationId xmlns:p14="http://schemas.microsoft.com/office/powerpoint/2010/main" val="1964383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Broken</a:t>
            </a:r>
            <a:r>
              <a:rPr lang="en-US" baseline="0" dirty="0"/>
              <a:t> watch band story</a:t>
            </a:r>
            <a:endParaRPr lang="en-US" dirty="0"/>
          </a:p>
          <a:p>
            <a:r>
              <a:rPr lang="en-US" dirty="0"/>
              <a:t>A CWP spec is part of a domain model. The Purchase CWP</a:t>
            </a:r>
            <a:r>
              <a:rPr lang="en-US" baseline="0" dirty="0"/>
              <a:t> is composed of 4 objects and two ownership relations.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Click#1 to show “goal state”-</a:t>
            </a:r>
            <a:endParaRPr lang="en-US" baseline="0" dirty="0"/>
          </a:p>
          <a:p>
            <a:r>
              <a:rPr lang="en-US" baseline="0" dirty="0"/>
              <a:t>In order to reach the goal state the ownership relations must switch. S</a:t>
            </a:r>
            <a:r>
              <a:rPr lang="en-US" dirty="0"/>
              <a:t>imilar to an ontology, </a:t>
            </a:r>
            <a:r>
              <a:rPr lang="en-US" baseline="0" dirty="0"/>
              <a:t>if any of the 4 or the switch were missing it would not be a purchase.</a:t>
            </a:r>
            <a:endParaRPr lang="en-US" dirty="0"/>
          </a:p>
          <a:p>
            <a:r>
              <a:rPr lang="en-US" dirty="0"/>
              <a:t>Click#2 to show two lines of text-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The</a:t>
            </a:r>
            <a:r>
              <a:rPr lang="en-US" baseline="0" dirty="0"/>
              <a:t> same CWP</a:t>
            </a:r>
            <a:r>
              <a:rPr lang="en-US" dirty="0"/>
              <a:t> can serve as a requirement for systems to meet different</a:t>
            </a:r>
            <a:r>
              <a:rPr lang="en-US" baseline="0" dirty="0"/>
              <a:t> logistical requirements</a:t>
            </a:r>
            <a:r>
              <a:rPr lang="en-US" dirty="0"/>
              <a: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Click#3 to show first context-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The first, most simple context is face-to-face.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Click#4 to show context that is remote and asynchronous-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A context that is remote and asynchronous forces changes in any system to reach the goal state, and the infrastructure needed to implement it.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Click#5 to show remote and asynchronous with web infrastructure-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The infrastructure is part of the context</a:t>
            </a:r>
            <a:r>
              <a:rPr lang="en-US" baseline="0" dirty="0"/>
              <a:t> so a system can be designed to exploit it.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Despite these changes the CWP remained stable. </a:t>
            </a:r>
            <a:r>
              <a:rPr lang="en-US" dirty="0"/>
              <a:t>Thus, a CWP can be satisfied by a range of system models that span the physical and digital worlds, as long as they each can transform it to the specified goal state. The meta-model of socio-technical systems has a CWP, context,</a:t>
            </a:r>
            <a:r>
              <a:rPr lang="en-US" baseline="0" dirty="0"/>
              <a:t> a representation and a process that are carried out by some combination of people and machines and constrained by context.</a:t>
            </a:r>
            <a:endParaRPr lang="en-US" dirty="0"/>
          </a:p>
          <a:p>
            <a:endParaRPr lang="en-US" dirty="0"/>
          </a:p>
        </p:txBody>
      </p:sp>
      <p:sp>
        <p:nvSpPr>
          <p:cNvPr id="4" name="Slide Number Placeholder 3"/>
          <p:cNvSpPr>
            <a:spLocks noGrp="1"/>
          </p:cNvSpPr>
          <p:nvPr>
            <p:ph type="sldNum" sz="quarter" idx="10"/>
          </p:nvPr>
        </p:nvSpPr>
        <p:spPr/>
        <p:txBody>
          <a:bodyPr/>
          <a:lstStyle/>
          <a:p>
            <a:fld id="{0D16A92D-10EB-4369-B057-DD266C839838}" type="slidenum">
              <a:rPr lang="en-US" smtClean="0"/>
              <a:t>3</a:t>
            </a:fld>
            <a:endParaRPr lang="en-US"/>
          </a:p>
        </p:txBody>
      </p:sp>
    </p:spTree>
    <p:extLst>
      <p:ext uri="{BB962C8B-B14F-4D97-AF65-F5344CB8AC3E}">
        <p14:creationId xmlns:p14="http://schemas.microsoft.com/office/powerpoint/2010/main" val="3935324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Aggregated</a:t>
            </a:r>
            <a:r>
              <a:rPr lang="en-US" baseline="0" dirty="0"/>
              <a:t> class for Purchase has 4 classes with a few attributes</a:t>
            </a:r>
          </a:p>
          <a:p>
            <a:r>
              <a:rPr lang="en-US" baseline="0" dirty="0"/>
              <a:t>State transition rules set value combinations for attributes </a:t>
            </a:r>
          </a:p>
          <a:p>
            <a:r>
              <a:rPr lang="en-US" baseline="0" dirty="0"/>
              <a:t>These are the states of the work, not the same as the states of a system</a:t>
            </a:r>
            <a:endParaRPr lang="en-US" dirty="0"/>
          </a:p>
        </p:txBody>
      </p:sp>
      <p:sp>
        <p:nvSpPr>
          <p:cNvPr id="4" name="Slide Number Placeholder 3"/>
          <p:cNvSpPr>
            <a:spLocks noGrp="1"/>
          </p:cNvSpPr>
          <p:nvPr>
            <p:ph type="sldNum" sz="quarter" idx="10"/>
          </p:nvPr>
        </p:nvSpPr>
        <p:spPr/>
        <p:txBody>
          <a:bodyPr/>
          <a:lstStyle/>
          <a:p>
            <a:fld id="{0D16A92D-10EB-4369-B057-DD266C839838}" type="slidenum">
              <a:rPr lang="en-US" smtClean="0"/>
              <a:t>5</a:t>
            </a:fld>
            <a:endParaRPr lang="en-US"/>
          </a:p>
        </p:txBody>
      </p:sp>
    </p:spTree>
    <p:extLst>
      <p:ext uri="{BB962C8B-B14F-4D97-AF65-F5344CB8AC3E}">
        <p14:creationId xmlns:p14="http://schemas.microsoft.com/office/powerpoint/2010/main" val="342083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Process of that</a:t>
            </a:r>
            <a:r>
              <a:rPr lang="en-US" baseline="0" dirty="0"/>
              <a:t> could be the situation of my story</a:t>
            </a:r>
          </a:p>
          <a:p>
            <a:r>
              <a:rPr lang="en-US" baseline="0" dirty="0"/>
              <a:t>Notice there are performer resources for the roles of buyer and seller</a:t>
            </a:r>
          </a:p>
          <a:p>
            <a:r>
              <a:rPr lang="en-US" baseline="0" dirty="0"/>
              <a:t>And the Purchase CWP is represented by a document here. There’s not yet a shape for that.</a:t>
            </a:r>
            <a:endParaRPr lang="en-US" dirty="0"/>
          </a:p>
        </p:txBody>
      </p:sp>
      <p:sp>
        <p:nvSpPr>
          <p:cNvPr id="4" name="Slide Number Placeholder 3"/>
          <p:cNvSpPr>
            <a:spLocks noGrp="1"/>
          </p:cNvSpPr>
          <p:nvPr>
            <p:ph type="sldNum" sz="quarter" idx="10"/>
          </p:nvPr>
        </p:nvSpPr>
        <p:spPr/>
        <p:txBody>
          <a:bodyPr/>
          <a:lstStyle/>
          <a:p>
            <a:fld id="{0D16A92D-10EB-4369-B057-DD266C839838}" type="slidenum">
              <a:rPr lang="en-US" smtClean="0"/>
              <a:t>6</a:t>
            </a:fld>
            <a:endParaRPr lang="en-US"/>
          </a:p>
        </p:txBody>
      </p:sp>
    </p:spTree>
    <p:extLst>
      <p:ext uri="{BB962C8B-B14F-4D97-AF65-F5344CB8AC3E}">
        <p14:creationId xmlns:p14="http://schemas.microsoft.com/office/powerpoint/2010/main" val="2716501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contents of the Purchase show it can see the class diagram and I put in some of those attributes</a:t>
            </a:r>
            <a:endParaRPr lang="en-US" dirty="0"/>
          </a:p>
        </p:txBody>
      </p:sp>
      <p:sp>
        <p:nvSpPr>
          <p:cNvPr id="4" name="Slide Number Placeholder 3"/>
          <p:cNvSpPr>
            <a:spLocks noGrp="1"/>
          </p:cNvSpPr>
          <p:nvPr>
            <p:ph type="sldNum" sz="quarter" idx="10"/>
          </p:nvPr>
        </p:nvSpPr>
        <p:spPr/>
        <p:txBody>
          <a:bodyPr/>
          <a:lstStyle/>
          <a:p>
            <a:fld id="{0D16A92D-10EB-4369-B057-DD266C839838}" type="slidenum">
              <a:rPr lang="en-US" smtClean="0"/>
              <a:t>7</a:t>
            </a:fld>
            <a:endParaRPr lang="en-US"/>
          </a:p>
        </p:txBody>
      </p:sp>
    </p:spTree>
    <p:extLst>
      <p:ext uri="{BB962C8B-B14F-4D97-AF65-F5344CB8AC3E}">
        <p14:creationId xmlns:p14="http://schemas.microsoft.com/office/powerpoint/2010/main" val="1041424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Shows the properties of </a:t>
            </a:r>
          </a:p>
        </p:txBody>
      </p:sp>
      <p:sp>
        <p:nvSpPr>
          <p:cNvPr id="4" name="Slide Number Placeholder 3"/>
          <p:cNvSpPr>
            <a:spLocks noGrp="1"/>
          </p:cNvSpPr>
          <p:nvPr>
            <p:ph type="sldNum" sz="quarter" idx="10"/>
          </p:nvPr>
        </p:nvSpPr>
        <p:spPr/>
        <p:txBody>
          <a:bodyPr/>
          <a:lstStyle/>
          <a:p>
            <a:fld id="{0D16A92D-10EB-4369-B057-DD266C839838}" type="slidenum">
              <a:rPr lang="en-US" smtClean="0"/>
              <a:t>8</a:t>
            </a:fld>
            <a:endParaRPr lang="en-US"/>
          </a:p>
        </p:txBody>
      </p:sp>
    </p:spTree>
    <p:extLst>
      <p:ext uri="{BB962C8B-B14F-4D97-AF65-F5344CB8AC3E}">
        <p14:creationId xmlns:p14="http://schemas.microsoft.com/office/powerpoint/2010/main" val="2509284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screen image of the information dictionary shows how it tracks attribute</a:t>
            </a:r>
            <a:r>
              <a:rPr lang="en-US" baseline="0" dirty="0"/>
              <a:t> changes to reach the goal state. That allows model-checking to verify effectivity of a system design.</a:t>
            </a:r>
            <a:endParaRPr lang="en-US" dirty="0"/>
          </a:p>
          <a:p>
            <a:r>
              <a:rPr lang="en-US" dirty="0"/>
              <a:t>Another version has a path to</a:t>
            </a:r>
            <a:r>
              <a:rPr lang="en-US" baseline="0" dirty="0"/>
              <a:t> handle failure to make a deal</a:t>
            </a:r>
          </a:p>
          <a:p>
            <a:r>
              <a:rPr lang="en-US" dirty="0"/>
              <a:t>Context could force a more complex process. </a:t>
            </a:r>
          </a:p>
          <a:p>
            <a:r>
              <a:rPr lang="en-US" dirty="0"/>
              <a:t>For example if the sale took place in a state that has a legal requirement to collect</a:t>
            </a:r>
            <a:r>
              <a:rPr lang="en-US" baseline="0" dirty="0"/>
              <a:t> sales tax. </a:t>
            </a:r>
          </a:p>
          <a:p>
            <a:r>
              <a:rPr lang="en-US" baseline="0" dirty="0"/>
              <a:t>It would need a system and/or task for computing, collecting and reporting tax.</a:t>
            </a:r>
          </a:p>
          <a:p>
            <a:endParaRPr lang="en-US" dirty="0"/>
          </a:p>
        </p:txBody>
      </p:sp>
      <p:sp>
        <p:nvSpPr>
          <p:cNvPr id="4" name="Slide Number Placeholder 3"/>
          <p:cNvSpPr>
            <a:spLocks noGrp="1"/>
          </p:cNvSpPr>
          <p:nvPr>
            <p:ph type="sldNum" sz="quarter" idx="10"/>
          </p:nvPr>
        </p:nvSpPr>
        <p:spPr/>
        <p:txBody>
          <a:bodyPr/>
          <a:lstStyle/>
          <a:p>
            <a:fld id="{0D16A92D-10EB-4369-B057-DD266C839838}" type="slidenum">
              <a:rPr lang="en-US" smtClean="0"/>
              <a:t>10</a:t>
            </a:fld>
            <a:endParaRPr lang="en-US"/>
          </a:p>
        </p:txBody>
      </p:sp>
    </p:spTree>
    <p:extLst>
      <p:ext uri="{BB962C8B-B14F-4D97-AF65-F5344CB8AC3E}">
        <p14:creationId xmlns:p14="http://schemas.microsoft.com/office/powerpoint/2010/main" val="1365045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r>
              <a:rPr lang="en-US" dirty="0">
                <a:latin typeface="Times" charset="0"/>
                <a:ea typeface="ＭＳ Ｐゴシック" charset="-128"/>
              </a:rPr>
              <a:t>Wing-spar spec is declarative: it is independent of an particular</a:t>
            </a:r>
            <a:r>
              <a:rPr lang="en-US" baseline="0" dirty="0">
                <a:latin typeface="Times" charset="0"/>
                <a:ea typeface="ＭＳ Ｐゴシック" charset="-128"/>
              </a:rPr>
              <a:t> system design, process or technology</a:t>
            </a:r>
          </a:p>
          <a:p>
            <a:r>
              <a:rPr lang="en-US" dirty="0">
                <a:latin typeface="Times" charset="0"/>
                <a:ea typeface="ＭＳ Ｐゴシック" charset="-128"/>
              </a:rPr>
              <a:t>But the spec does constrain designs</a:t>
            </a:r>
            <a:r>
              <a:rPr lang="en-US" baseline="0" dirty="0">
                <a:latin typeface="Times" charset="0"/>
                <a:ea typeface="ＭＳ Ｐゴシック" charset="-128"/>
              </a:rPr>
              <a:t> to produce it, or they will fail their main purpose</a:t>
            </a:r>
            <a:endParaRPr lang="en-US" dirty="0">
              <a:latin typeface="Times" charset="0"/>
              <a:ea typeface="ＭＳ Ｐゴシック" charset="-128"/>
            </a:endParaRPr>
          </a:p>
          <a:p>
            <a:r>
              <a:rPr lang="en-US" dirty="0">
                <a:latin typeface="Times" charset="0"/>
                <a:ea typeface="ＭＳ Ｐゴシック" charset="-128"/>
              </a:rPr>
              <a:t>It</a:t>
            </a:r>
            <a:r>
              <a:rPr lang="en-US" baseline="0" dirty="0">
                <a:latin typeface="Times" charset="0"/>
                <a:ea typeface="ＭＳ Ｐゴシック" charset="-128"/>
              </a:rPr>
              <a:t> is o</a:t>
            </a:r>
            <a:r>
              <a:rPr lang="en-US" dirty="0">
                <a:latin typeface="Times" charset="0"/>
                <a:ea typeface="ＭＳ Ｐゴシック" charset="-128"/>
              </a:rPr>
              <a:t>nly meaning</a:t>
            </a:r>
            <a:r>
              <a:rPr lang="en-US" baseline="0" dirty="0">
                <a:latin typeface="Times" charset="0"/>
                <a:ea typeface="ＭＳ Ｐゴシック" charset="-128"/>
              </a:rPr>
              <a:t>ful to compare design options for those that can satisfy the declarative spec</a:t>
            </a:r>
            <a:endParaRPr lang="en-US" dirty="0">
              <a:latin typeface="Times" charset="0"/>
              <a:ea typeface="ＭＳ Ｐゴシック" charset="-128"/>
            </a:endParaRPr>
          </a:p>
        </p:txBody>
      </p:sp>
      <p:sp>
        <p:nvSpPr>
          <p:cNvPr id="53252" name="Slide Number Placeholder 3"/>
          <p:cNvSpPr>
            <a:spLocks noGrp="1"/>
          </p:cNvSpPr>
          <p:nvPr>
            <p:ph type="sldNum" sz="quarter" idx="5"/>
          </p:nvPr>
        </p:nvSpPr>
        <p:spPr>
          <a:noFill/>
        </p:spPr>
        <p:txBody>
          <a:bodyPr/>
          <a:lstStyle/>
          <a:p>
            <a:fld id="{432B424A-2D01-46EE-9B2B-665E8772D52F}" type="slidenum">
              <a:rPr lang="en-US" smtClean="0"/>
              <a:pPr/>
              <a:t>14</a:t>
            </a:fld>
            <a:endParaRPr lang="en-US"/>
          </a:p>
        </p:txBody>
      </p:sp>
    </p:spTree>
    <p:extLst>
      <p:ext uri="{BB962C8B-B14F-4D97-AF65-F5344CB8AC3E}">
        <p14:creationId xmlns:p14="http://schemas.microsoft.com/office/powerpoint/2010/main" val="88389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1D923C-DAEC-44A7-91B1-9A6B5143FFE7}"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1683556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1D923C-DAEC-44A7-91B1-9A6B5143FFE7}"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535492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1D923C-DAEC-44A7-91B1-9A6B5143FFE7}"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298177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gradFill rotWithShape="0">
          <a:gsLst>
            <a:gs pos="0">
              <a:srgbClr val="CCFFFF"/>
            </a:gs>
            <a:gs pos="100000">
              <a:srgbClr val="FFFFFF"/>
            </a:gs>
          </a:gsLst>
          <a:lin ang="5400000" scaled="1"/>
        </a:gradFill>
        <a:effectLst/>
      </p:bgPr>
    </p:bg>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8477250" y="6400800"/>
            <a:ext cx="476250" cy="228600"/>
          </a:xfrm>
          <a:prstGeom prst="rect">
            <a:avLst/>
          </a:prstGeom>
          <a:noFill/>
          <a:ln w="12700">
            <a:noFill/>
            <a:miter lim="800000"/>
            <a:headEnd type="none" w="sm" len="sm"/>
            <a:tailEnd type="none" w="sm" len="sm"/>
          </a:ln>
          <a:effectLst/>
        </p:spPr>
        <p:txBody>
          <a:bodyPr lIns="91422" tIns="45712" rIns="91422" bIns="45712">
            <a:spAutoFit/>
          </a:bodyPr>
          <a:lstStyle>
            <a:lvl1pPr>
              <a:defRPr sz="2400" b="1">
                <a:solidFill>
                  <a:schemeClr val="tx1"/>
                </a:solidFill>
                <a:latin typeface="Arial" charset="0"/>
                <a:ea typeface="ＭＳ Ｐゴシック" charset="-128"/>
              </a:defRPr>
            </a:lvl1pPr>
            <a:lvl2pPr marL="37931725" indent="-37474525">
              <a:defRPr sz="2400" b="1">
                <a:solidFill>
                  <a:schemeClr val="tx1"/>
                </a:solidFill>
                <a:latin typeface="Arial" charset="0"/>
                <a:ea typeface="ＭＳ Ｐゴシック" charset="-128"/>
              </a:defRPr>
            </a:lvl2pPr>
            <a:lvl3pPr>
              <a:defRPr sz="2400" b="1">
                <a:solidFill>
                  <a:schemeClr val="tx1"/>
                </a:solidFill>
                <a:latin typeface="Arial" charset="0"/>
                <a:ea typeface="ＭＳ Ｐゴシック" charset="-128"/>
              </a:defRPr>
            </a:lvl3pPr>
            <a:lvl4pPr>
              <a:defRPr sz="2400" b="1">
                <a:solidFill>
                  <a:schemeClr val="tx1"/>
                </a:solidFill>
                <a:latin typeface="Arial" charset="0"/>
                <a:ea typeface="ＭＳ Ｐゴシック" charset="-128"/>
              </a:defRPr>
            </a:lvl4pPr>
            <a:lvl5pPr>
              <a:defRPr sz="2400" b="1">
                <a:solidFill>
                  <a:schemeClr val="tx1"/>
                </a:solidFill>
                <a:latin typeface="Arial" charset="0"/>
                <a:ea typeface="ＭＳ Ｐゴシック" charset="-128"/>
              </a:defRPr>
            </a:lvl5pPr>
            <a:lvl6pPr marL="457200" eaLnBrk="0" fontAlgn="base" hangingPunct="0">
              <a:spcBef>
                <a:spcPct val="0"/>
              </a:spcBef>
              <a:spcAft>
                <a:spcPct val="0"/>
              </a:spcAft>
              <a:defRPr sz="2400" b="1">
                <a:solidFill>
                  <a:schemeClr val="tx1"/>
                </a:solidFill>
                <a:latin typeface="Arial" charset="0"/>
                <a:ea typeface="ＭＳ Ｐゴシック" charset="-128"/>
              </a:defRPr>
            </a:lvl6pPr>
            <a:lvl7pPr marL="914400" eaLnBrk="0" fontAlgn="base" hangingPunct="0">
              <a:spcBef>
                <a:spcPct val="0"/>
              </a:spcBef>
              <a:spcAft>
                <a:spcPct val="0"/>
              </a:spcAft>
              <a:defRPr sz="2400" b="1">
                <a:solidFill>
                  <a:schemeClr val="tx1"/>
                </a:solidFill>
                <a:latin typeface="Arial" charset="0"/>
                <a:ea typeface="ＭＳ Ｐゴシック" charset="-128"/>
              </a:defRPr>
            </a:lvl7pPr>
            <a:lvl8pPr marL="1371600" eaLnBrk="0" fontAlgn="base" hangingPunct="0">
              <a:spcBef>
                <a:spcPct val="0"/>
              </a:spcBef>
              <a:spcAft>
                <a:spcPct val="0"/>
              </a:spcAft>
              <a:defRPr sz="2400" b="1">
                <a:solidFill>
                  <a:schemeClr val="tx1"/>
                </a:solidFill>
                <a:latin typeface="Arial" charset="0"/>
                <a:ea typeface="ＭＳ Ｐゴシック" charset="-128"/>
              </a:defRPr>
            </a:lvl8pPr>
            <a:lvl9pPr marL="1828800" eaLnBrk="0" fontAlgn="base" hangingPunct="0">
              <a:spcBef>
                <a:spcPct val="0"/>
              </a:spcBef>
              <a:spcAft>
                <a:spcPct val="0"/>
              </a:spcAft>
              <a:defRPr sz="2400" b="1">
                <a:solidFill>
                  <a:schemeClr val="tx1"/>
                </a:solidFill>
                <a:latin typeface="Arial" charset="0"/>
                <a:ea typeface="ＭＳ Ｐゴシック" charset="-128"/>
              </a:defRPr>
            </a:lvl9pPr>
          </a:lstStyle>
          <a:p>
            <a:pPr algn="r" eaLnBrk="1" hangingPunct="1">
              <a:spcBef>
                <a:spcPct val="50000"/>
              </a:spcBef>
              <a:defRPr/>
            </a:pPr>
            <a:fld id="{8E7A0AAC-7DFB-4E2F-ABE9-CF5E8F4426C5}" type="slidenum">
              <a:rPr lang="en-US" sz="900" smtClean="0"/>
              <a:pPr algn="r" eaLnBrk="1" hangingPunct="1">
                <a:spcBef>
                  <a:spcPct val="50000"/>
                </a:spcBef>
                <a:defRPr/>
              </a:pPr>
              <a:t>‹#›</a:t>
            </a:fld>
            <a:endParaRPr lang="en-US" sz="900"/>
          </a:p>
        </p:txBody>
      </p:sp>
      <p:sp>
        <p:nvSpPr>
          <p:cNvPr id="4100" name="Rectangle 4"/>
          <p:cNvSpPr>
            <a:spLocks noGrp="1" noChangeArrowheads="1"/>
          </p:cNvSpPr>
          <p:nvPr>
            <p:ph type="ctrTitle" sz="quarter"/>
          </p:nvPr>
        </p:nvSpPr>
        <p:spPr bwMode="auto">
          <a:xfrm>
            <a:off x="685800" y="1417638"/>
            <a:ext cx="7772400" cy="579437"/>
          </a:xfrm>
          <a:prstGeom prst="rect">
            <a:avLst/>
          </a:prstGeom>
          <a:noFill/>
          <a:ln>
            <a:miter lim="800000"/>
            <a:headEnd/>
            <a:tailEnd/>
          </a:ln>
        </p:spPr>
        <p:txBody>
          <a:bodyPr vert="horz" wrap="square" lIns="91422" tIns="45712" rIns="91422" bIns="45712" numCol="1" anchor="ctr" anchorCtr="0" compatLnSpc="1">
            <a:prstTxWarp prst="textNoShape">
              <a:avLst/>
            </a:prstTxWarp>
            <a:spAutoFit/>
          </a:bodyPr>
          <a:lstStyle>
            <a:lvl1pPr>
              <a:defRPr sz="4000" b="0"/>
            </a:lvl1pPr>
          </a:lstStyle>
          <a:p>
            <a:r>
              <a:rPr lang="en-US"/>
              <a:t>Click to edit Master title style</a:t>
            </a:r>
          </a:p>
        </p:txBody>
      </p:sp>
      <p:sp>
        <p:nvSpPr>
          <p:cNvPr id="4101" name="Rectangle 5"/>
          <p:cNvSpPr>
            <a:spLocks noGrp="1" noChangeArrowheads="1"/>
          </p:cNvSpPr>
          <p:nvPr>
            <p:ph type="subTitle" sz="quarter" idx="1"/>
          </p:nvPr>
        </p:nvSpPr>
        <p:spPr bwMode="auto">
          <a:xfrm>
            <a:off x="2047875" y="3409950"/>
            <a:ext cx="5070475" cy="473075"/>
          </a:xfrm>
          <a:prstGeom prst="rect">
            <a:avLst/>
          </a:prstGeom>
          <a:noFill/>
          <a:ln>
            <a:miter lim="800000"/>
            <a:headEnd/>
            <a:tailEnd/>
          </a:ln>
        </p:spPr>
        <p:txBody>
          <a:bodyPr vert="horz" wrap="square" lIns="91422" tIns="45712" rIns="91422" bIns="45712" numCol="1" anchor="t" anchorCtr="0" compatLnSpc="1">
            <a:prstTxWarp prst="textNoShape">
              <a:avLst/>
            </a:prstTxWarp>
            <a:spAutoFit/>
          </a:bodyPr>
          <a:lstStyle>
            <a:lvl1pPr marL="0" indent="0" algn="r">
              <a:buFontTx/>
              <a:buNone/>
              <a:defRPr sz="2500" b="0"/>
            </a:lvl1pPr>
          </a:lstStyle>
          <a:p>
            <a:r>
              <a:rPr lang="en-US"/>
              <a:t>Click to edit Master subtitle style</a:t>
            </a:r>
          </a:p>
        </p:txBody>
      </p:sp>
    </p:spTree>
    <p:extLst>
      <p:ext uri="{BB962C8B-B14F-4D97-AF65-F5344CB8AC3E}">
        <p14:creationId xmlns:p14="http://schemas.microsoft.com/office/powerpoint/2010/main" val="2221649519"/>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26818547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a:t>Click to edit Master text styles</a:t>
            </a:r>
          </a:p>
        </p:txBody>
      </p:sp>
    </p:spTree>
    <p:extLst>
      <p:ext uri="{BB962C8B-B14F-4D97-AF65-F5344CB8AC3E}">
        <p14:creationId xmlns:p14="http://schemas.microsoft.com/office/powerpoint/2010/main" val="3914347239"/>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2092276004"/>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vl1pPr>
          </a:lstStyle>
          <a:p>
            <a:r>
              <a:rPr lang="en-CA"/>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277958762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a:t>Click to edit Master title style</a:t>
            </a:r>
            <a:endParaRPr lang="en-US"/>
          </a:p>
        </p:txBody>
      </p:sp>
    </p:spTree>
    <p:extLst>
      <p:ext uri="{BB962C8B-B14F-4D97-AF65-F5344CB8AC3E}">
        <p14:creationId xmlns:p14="http://schemas.microsoft.com/office/powerpoint/2010/main" val="2316302240"/>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352865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Tree>
    <p:extLst>
      <p:ext uri="{BB962C8B-B14F-4D97-AF65-F5344CB8AC3E}">
        <p14:creationId xmlns:p14="http://schemas.microsoft.com/office/powerpoint/2010/main" val="309943131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1D923C-DAEC-44A7-91B1-9A6B5143FFE7}"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27768871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Tree>
    <p:extLst>
      <p:ext uri="{BB962C8B-B14F-4D97-AF65-F5344CB8AC3E}">
        <p14:creationId xmlns:p14="http://schemas.microsoft.com/office/powerpoint/2010/main" val="1460704139"/>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231922747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146405677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CA"/>
              <a:t>Click to edit Master title style</a:t>
            </a:r>
            <a:endParaRPr lang="en-US"/>
          </a:p>
        </p:txBody>
      </p:sp>
      <p:sp>
        <p:nvSpPr>
          <p:cNvPr id="3" name="Text Placeholder 2"/>
          <p:cNvSpPr>
            <a:spLocks noGrp="1"/>
          </p:cNvSpPr>
          <p:nvPr>
            <p:ph type="body" sz="half" idx="1"/>
          </p:nvPr>
        </p:nvSpPr>
        <p:spPr>
          <a:xfrm>
            <a:off x="457200" y="1600200"/>
            <a:ext cx="4038600" cy="4525963"/>
          </a:xfrm>
          <a:prstGeom prst="rect">
            <a:avLst/>
          </a:prstGeom>
        </p:spPr>
        <p:txBody>
          <a:bodyPr vert="horz"/>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Tree>
    <p:extLst>
      <p:ext uri="{BB962C8B-B14F-4D97-AF65-F5344CB8AC3E}">
        <p14:creationId xmlns:p14="http://schemas.microsoft.com/office/powerpoint/2010/main" val="338017587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81D923C-DAEC-44A7-91B1-9A6B5143FFE7}"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2385088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1D923C-DAEC-44A7-91B1-9A6B5143FFE7}"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225257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1D923C-DAEC-44A7-91B1-9A6B5143FFE7}" type="datetimeFigureOut">
              <a:rPr lang="en-US" smtClean="0"/>
              <a:t>3/28/2017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1984387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1D923C-DAEC-44A7-91B1-9A6B5143FFE7}" type="datetimeFigureOut">
              <a:rPr lang="en-US" smtClean="0"/>
              <a:t>3/28/2017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912106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D923C-DAEC-44A7-91B1-9A6B5143FFE7}" type="datetimeFigureOut">
              <a:rPr lang="en-US" smtClean="0"/>
              <a:t>3/28/2017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1100027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1D923C-DAEC-44A7-91B1-9A6B5143FFE7}"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3834868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1D923C-DAEC-44A7-91B1-9A6B5143FFE7}"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35990C-9001-4FE3-959D-A359AB8727CF}" type="slidenum">
              <a:rPr lang="en-US" smtClean="0"/>
              <a:t>‹#›</a:t>
            </a:fld>
            <a:endParaRPr lang="en-US"/>
          </a:p>
        </p:txBody>
      </p:sp>
    </p:spTree>
    <p:extLst>
      <p:ext uri="{BB962C8B-B14F-4D97-AF65-F5344CB8AC3E}">
        <p14:creationId xmlns:p14="http://schemas.microsoft.com/office/powerpoint/2010/main" val="2915202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D923C-DAEC-44A7-91B1-9A6B5143FFE7}" type="datetimeFigureOut">
              <a:rPr lang="en-US" smtClean="0"/>
              <a:t>3/28/2017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5990C-9001-4FE3-959D-A359AB8727CF}" type="slidenum">
              <a:rPr lang="en-US" smtClean="0"/>
              <a:t>‹#›</a:t>
            </a:fld>
            <a:endParaRPr lang="en-US"/>
          </a:p>
        </p:txBody>
      </p:sp>
    </p:spTree>
    <p:extLst>
      <p:ext uri="{BB962C8B-B14F-4D97-AF65-F5344CB8AC3E}">
        <p14:creationId xmlns:p14="http://schemas.microsoft.com/office/powerpoint/2010/main" val="3932930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031353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txStyles>
    <p:titleStyle>
      <a:lvl1pPr algn="ctr" defTabSz="960438" rtl="0" eaLnBrk="0" fontAlgn="base" hangingPunct="0">
        <a:lnSpc>
          <a:spcPct val="80000"/>
        </a:lnSpc>
        <a:spcBef>
          <a:spcPct val="0"/>
        </a:spcBef>
        <a:spcAft>
          <a:spcPct val="0"/>
        </a:spcAft>
        <a:defRPr sz="3200" b="1">
          <a:solidFill>
            <a:srgbClr val="0D2B88"/>
          </a:solidFill>
          <a:latin typeface="+mj-lt"/>
          <a:ea typeface="ＭＳ Ｐゴシック" pitchFamily="-110" charset="-128"/>
          <a:cs typeface="ＭＳ Ｐゴシック" pitchFamily="-110" charset="-128"/>
        </a:defRPr>
      </a:lvl1pPr>
      <a:lvl2pPr algn="ctr" defTabSz="960438" rtl="0" eaLnBrk="0" fontAlgn="base" hangingPunct="0">
        <a:lnSpc>
          <a:spcPct val="80000"/>
        </a:lnSpc>
        <a:spcBef>
          <a:spcPct val="0"/>
        </a:spcBef>
        <a:spcAft>
          <a:spcPct val="0"/>
        </a:spcAft>
        <a:defRPr sz="3200" b="1">
          <a:solidFill>
            <a:srgbClr val="0D2B88"/>
          </a:solidFill>
          <a:latin typeface="Arial" pitchFamily="-110" charset="0"/>
          <a:ea typeface="ＭＳ Ｐゴシック" pitchFamily="-110" charset="-128"/>
          <a:cs typeface="ＭＳ Ｐゴシック" pitchFamily="-110" charset="-128"/>
        </a:defRPr>
      </a:lvl2pPr>
      <a:lvl3pPr algn="ctr" defTabSz="960438" rtl="0" eaLnBrk="0" fontAlgn="base" hangingPunct="0">
        <a:lnSpc>
          <a:spcPct val="80000"/>
        </a:lnSpc>
        <a:spcBef>
          <a:spcPct val="0"/>
        </a:spcBef>
        <a:spcAft>
          <a:spcPct val="0"/>
        </a:spcAft>
        <a:defRPr sz="3200" b="1">
          <a:solidFill>
            <a:srgbClr val="0D2B88"/>
          </a:solidFill>
          <a:latin typeface="Arial" pitchFamily="-110" charset="0"/>
          <a:ea typeface="ＭＳ Ｐゴシック" pitchFamily="-110" charset="-128"/>
          <a:cs typeface="ＭＳ Ｐゴシック" pitchFamily="-110" charset="-128"/>
        </a:defRPr>
      </a:lvl3pPr>
      <a:lvl4pPr algn="ctr" defTabSz="960438" rtl="0" eaLnBrk="0" fontAlgn="base" hangingPunct="0">
        <a:lnSpc>
          <a:spcPct val="80000"/>
        </a:lnSpc>
        <a:spcBef>
          <a:spcPct val="0"/>
        </a:spcBef>
        <a:spcAft>
          <a:spcPct val="0"/>
        </a:spcAft>
        <a:defRPr sz="3200" b="1">
          <a:solidFill>
            <a:srgbClr val="0D2B88"/>
          </a:solidFill>
          <a:latin typeface="Arial" pitchFamily="-110" charset="0"/>
          <a:ea typeface="ＭＳ Ｐゴシック" pitchFamily="-110" charset="-128"/>
          <a:cs typeface="ＭＳ Ｐゴシック" pitchFamily="-110" charset="-128"/>
        </a:defRPr>
      </a:lvl4pPr>
      <a:lvl5pPr algn="ctr" defTabSz="960438" rtl="0" eaLnBrk="0" fontAlgn="base" hangingPunct="0">
        <a:lnSpc>
          <a:spcPct val="80000"/>
        </a:lnSpc>
        <a:spcBef>
          <a:spcPct val="0"/>
        </a:spcBef>
        <a:spcAft>
          <a:spcPct val="0"/>
        </a:spcAft>
        <a:defRPr sz="3200" b="1">
          <a:solidFill>
            <a:srgbClr val="0D2B88"/>
          </a:solidFill>
          <a:latin typeface="Arial" pitchFamily="-110" charset="0"/>
          <a:ea typeface="ＭＳ Ｐゴシック" pitchFamily="-110" charset="-128"/>
          <a:cs typeface="ＭＳ Ｐゴシック" pitchFamily="-110" charset="-128"/>
        </a:defRPr>
      </a:lvl5pPr>
      <a:lvl6pPr marL="457200" algn="ctr" defTabSz="960438" rtl="0" fontAlgn="base">
        <a:lnSpc>
          <a:spcPct val="80000"/>
        </a:lnSpc>
        <a:spcBef>
          <a:spcPct val="0"/>
        </a:spcBef>
        <a:spcAft>
          <a:spcPct val="0"/>
        </a:spcAft>
        <a:defRPr sz="3200" b="1">
          <a:solidFill>
            <a:srgbClr val="0D2B88"/>
          </a:solidFill>
          <a:latin typeface="Arial" pitchFamily="-110" charset="0"/>
        </a:defRPr>
      </a:lvl6pPr>
      <a:lvl7pPr marL="914400" algn="ctr" defTabSz="960438" rtl="0" fontAlgn="base">
        <a:lnSpc>
          <a:spcPct val="80000"/>
        </a:lnSpc>
        <a:spcBef>
          <a:spcPct val="0"/>
        </a:spcBef>
        <a:spcAft>
          <a:spcPct val="0"/>
        </a:spcAft>
        <a:defRPr sz="3200" b="1">
          <a:solidFill>
            <a:srgbClr val="0D2B88"/>
          </a:solidFill>
          <a:latin typeface="Arial" pitchFamily="-110" charset="0"/>
        </a:defRPr>
      </a:lvl7pPr>
      <a:lvl8pPr marL="1371600" algn="ctr" defTabSz="960438" rtl="0" fontAlgn="base">
        <a:lnSpc>
          <a:spcPct val="80000"/>
        </a:lnSpc>
        <a:spcBef>
          <a:spcPct val="0"/>
        </a:spcBef>
        <a:spcAft>
          <a:spcPct val="0"/>
        </a:spcAft>
        <a:defRPr sz="3200" b="1">
          <a:solidFill>
            <a:srgbClr val="0D2B88"/>
          </a:solidFill>
          <a:latin typeface="Arial" pitchFamily="-110" charset="0"/>
        </a:defRPr>
      </a:lvl8pPr>
      <a:lvl9pPr marL="1828800" algn="ctr" defTabSz="960438" rtl="0" fontAlgn="base">
        <a:lnSpc>
          <a:spcPct val="80000"/>
        </a:lnSpc>
        <a:spcBef>
          <a:spcPct val="0"/>
        </a:spcBef>
        <a:spcAft>
          <a:spcPct val="0"/>
        </a:spcAft>
        <a:defRPr sz="3200" b="1">
          <a:solidFill>
            <a:srgbClr val="0D2B88"/>
          </a:solidFill>
          <a:latin typeface="Arial" pitchFamily="-110" charset="0"/>
        </a:defRPr>
      </a:lvl9pPr>
    </p:titleStyle>
    <p:bodyStyle>
      <a:lvl1pPr marL="360363" indent="-360363" algn="l" defTabSz="960438" rtl="0" eaLnBrk="0" fontAlgn="base" hangingPunct="0">
        <a:spcBef>
          <a:spcPct val="50000"/>
        </a:spcBef>
        <a:spcAft>
          <a:spcPct val="0"/>
        </a:spcAft>
        <a:buSzPct val="125000"/>
        <a:buChar char="•"/>
        <a:defRPr sz="2400" b="1">
          <a:solidFill>
            <a:schemeClr val="tx1"/>
          </a:solidFill>
          <a:latin typeface="+mn-lt"/>
          <a:ea typeface="ＭＳ Ｐゴシック" pitchFamily="-110" charset="-128"/>
          <a:cs typeface="ＭＳ Ｐゴシック" pitchFamily="-110" charset="-128"/>
        </a:defRPr>
      </a:lvl1pPr>
      <a:lvl2pPr marL="774700" indent="-300038" algn="l" defTabSz="960438" rtl="0" eaLnBrk="0" fontAlgn="base" hangingPunct="0">
        <a:spcBef>
          <a:spcPct val="50000"/>
        </a:spcBef>
        <a:spcAft>
          <a:spcPct val="0"/>
        </a:spcAft>
        <a:buSzPct val="125000"/>
        <a:buChar char="–"/>
        <a:defRPr sz="2400" b="1">
          <a:solidFill>
            <a:schemeClr val="tx1"/>
          </a:solidFill>
          <a:latin typeface="+mn-lt"/>
          <a:ea typeface="ＭＳ Ｐゴシック" pitchFamily="-110" charset="-128"/>
        </a:defRPr>
      </a:lvl2pPr>
      <a:lvl3pPr marL="1128713" indent="-239713" algn="l" defTabSz="960438" rtl="0" eaLnBrk="0" fontAlgn="base" hangingPunct="0">
        <a:spcBef>
          <a:spcPct val="50000"/>
        </a:spcBef>
        <a:spcAft>
          <a:spcPct val="0"/>
        </a:spcAft>
        <a:buSzPct val="125000"/>
        <a:buChar char="•"/>
        <a:defRPr sz="2400" b="1">
          <a:solidFill>
            <a:schemeClr val="tx1"/>
          </a:solidFill>
          <a:latin typeface="+mn-lt"/>
          <a:ea typeface="ＭＳ Ｐゴシック" pitchFamily="-110" charset="-128"/>
        </a:defRPr>
      </a:lvl3pPr>
      <a:lvl4pPr marL="1482725" indent="-239713" algn="l" defTabSz="960438" rtl="0" eaLnBrk="0" fontAlgn="base" hangingPunct="0">
        <a:spcBef>
          <a:spcPct val="50000"/>
        </a:spcBef>
        <a:spcAft>
          <a:spcPct val="0"/>
        </a:spcAft>
        <a:buSzPct val="125000"/>
        <a:buChar char="–"/>
        <a:defRPr sz="2400" b="1">
          <a:solidFill>
            <a:schemeClr val="tx1"/>
          </a:solidFill>
          <a:latin typeface="+mn-lt"/>
          <a:ea typeface="ＭＳ Ｐゴシック" pitchFamily="-110" charset="-128"/>
        </a:defRPr>
      </a:lvl4pPr>
      <a:lvl5pPr marL="1836738" indent="-239713" algn="l" defTabSz="960438" rtl="0" eaLnBrk="0" fontAlgn="base" hangingPunct="0">
        <a:spcBef>
          <a:spcPct val="50000"/>
        </a:spcBef>
        <a:spcAft>
          <a:spcPct val="0"/>
        </a:spcAft>
        <a:buSzPct val="125000"/>
        <a:buChar char="•"/>
        <a:defRPr sz="2400" b="1">
          <a:solidFill>
            <a:schemeClr val="tx1"/>
          </a:solidFill>
          <a:latin typeface="+mn-lt"/>
          <a:ea typeface="ＭＳ Ｐゴシック" pitchFamily="-110" charset="-128"/>
        </a:defRPr>
      </a:lvl5pPr>
      <a:lvl6pPr marL="2293938" indent="-239713" algn="l" defTabSz="960438" rtl="0" fontAlgn="base">
        <a:spcBef>
          <a:spcPct val="50000"/>
        </a:spcBef>
        <a:spcAft>
          <a:spcPct val="0"/>
        </a:spcAft>
        <a:buSzPct val="125000"/>
        <a:buChar char="•"/>
        <a:defRPr sz="2400" b="1">
          <a:solidFill>
            <a:schemeClr val="tx1"/>
          </a:solidFill>
          <a:latin typeface="+mn-lt"/>
          <a:ea typeface="ＭＳ Ｐゴシック" pitchFamily="-110" charset="-128"/>
        </a:defRPr>
      </a:lvl6pPr>
      <a:lvl7pPr marL="2751138" indent="-239713" algn="l" defTabSz="960438" rtl="0" fontAlgn="base">
        <a:spcBef>
          <a:spcPct val="50000"/>
        </a:spcBef>
        <a:spcAft>
          <a:spcPct val="0"/>
        </a:spcAft>
        <a:buSzPct val="125000"/>
        <a:buChar char="•"/>
        <a:defRPr sz="2400" b="1">
          <a:solidFill>
            <a:schemeClr val="tx1"/>
          </a:solidFill>
          <a:latin typeface="+mn-lt"/>
          <a:ea typeface="ＭＳ Ｐゴシック" pitchFamily="-110" charset="-128"/>
        </a:defRPr>
      </a:lvl7pPr>
      <a:lvl8pPr marL="3208338" indent="-239713" algn="l" defTabSz="960438" rtl="0" fontAlgn="base">
        <a:spcBef>
          <a:spcPct val="50000"/>
        </a:spcBef>
        <a:spcAft>
          <a:spcPct val="0"/>
        </a:spcAft>
        <a:buSzPct val="125000"/>
        <a:buChar char="•"/>
        <a:defRPr sz="2400" b="1">
          <a:solidFill>
            <a:schemeClr val="tx1"/>
          </a:solidFill>
          <a:latin typeface="+mn-lt"/>
          <a:ea typeface="ＭＳ Ｐゴシック" pitchFamily="-110" charset="-128"/>
        </a:defRPr>
      </a:lvl8pPr>
      <a:lvl9pPr marL="3665538" indent="-239713" algn="l" defTabSz="960438" rtl="0" fontAlgn="base">
        <a:spcBef>
          <a:spcPct val="50000"/>
        </a:spcBef>
        <a:spcAft>
          <a:spcPct val="0"/>
        </a:spcAft>
        <a:buSzPct val="125000"/>
        <a:buChar char="•"/>
        <a:defRPr sz="2400" b="1">
          <a:solidFill>
            <a:schemeClr val="tx1"/>
          </a:solidFill>
          <a:latin typeface="+mn-lt"/>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234951" y="1462060"/>
            <a:ext cx="8629649" cy="1470025"/>
          </a:xfrm>
        </p:spPr>
        <p:txBody>
          <a:bodyPr>
            <a:normAutofit fontScale="90000"/>
          </a:bodyPr>
          <a:lstStyle/>
          <a:p>
            <a:pPr eaLnBrk="1" hangingPunct="1"/>
            <a:r>
              <a:rPr lang="en-US" altLang="en-US" sz="3600" dirty="0">
                <a:solidFill>
                  <a:srgbClr val="2929FF"/>
                </a:solidFill>
              </a:rPr>
              <a:t>Declarative Specs &amp; Information Modeling</a:t>
            </a:r>
            <a:br>
              <a:rPr lang="en-US" altLang="en-US" sz="3600" dirty="0">
                <a:solidFill>
                  <a:srgbClr val="2929FF"/>
                </a:solidFill>
              </a:rPr>
            </a:br>
            <a:r>
              <a:rPr lang="en-US" altLang="en-US" sz="3600" dirty="0">
                <a:solidFill>
                  <a:srgbClr val="2929FF"/>
                </a:solidFill>
              </a:rPr>
              <a:t>for Socio-Technical Systems:</a:t>
            </a:r>
            <a:br>
              <a:rPr lang="en-US" altLang="en-US" sz="3600" dirty="0">
                <a:solidFill>
                  <a:srgbClr val="2929FF"/>
                </a:solidFill>
              </a:rPr>
            </a:br>
            <a:br>
              <a:rPr lang="en-US" altLang="en-US" sz="1000" dirty="0">
                <a:solidFill>
                  <a:srgbClr val="2929FF"/>
                </a:solidFill>
              </a:rPr>
            </a:br>
            <a:r>
              <a:rPr lang="en-US" altLang="en-US" sz="3100" dirty="0">
                <a:solidFill>
                  <a:srgbClr val="2929FF"/>
                </a:solidFill>
              </a:rPr>
              <a:t>Simple Purchase Example</a:t>
            </a:r>
            <a:endParaRPr lang="en-US" altLang="en-US" sz="3200" dirty="0"/>
          </a:p>
        </p:txBody>
      </p:sp>
      <p:sp>
        <p:nvSpPr>
          <p:cNvPr id="4099" name="Subtitle 3"/>
          <p:cNvSpPr>
            <a:spLocks noGrp="1"/>
          </p:cNvSpPr>
          <p:nvPr>
            <p:ph type="subTitle" idx="1"/>
          </p:nvPr>
        </p:nvSpPr>
        <p:spPr>
          <a:xfrm>
            <a:off x="122830" y="3230562"/>
            <a:ext cx="8911987" cy="1752600"/>
          </a:xfrm>
        </p:spPr>
        <p:txBody>
          <a:bodyPr>
            <a:normAutofit fontScale="85000" lnSpcReduction="20000"/>
          </a:bodyPr>
          <a:lstStyle/>
          <a:p>
            <a:pPr eaLnBrk="1" hangingPunct="1"/>
            <a:r>
              <a:rPr lang="en-US" altLang="en-US" dirty="0">
                <a:solidFill>
                  <a:schemeClr val="tx1"/>
                </a:solidFill>
              </a:rPr>
              <a:t>OMG Technical Meeting </a:t>
            </a:r>
          </a:p>
          <a:p>
            <a:pPr eaLnBrk="1" hangingPunct="1"/>
            <a:r>
              <a:rPr lang="en-US" altLang="en-US" sz="2000" dirty="0">
                <a:solidFill>
                  <a:schemeClr val="tx1"/>
                </a:solidFill>
              </a:rPr>
              <a:t>March </a:t>
            </a:r>
            <a:r>
              <a:rPr lang="en-US" altLang="en-US" sz="2000" dirty="0"/>
              <a:t>21</a:t>
            </a:r>
            <a:r>
              <a:rPr lang="en-US" altLang="en-US" sz="2000" dirty="0">
                <a:solidFill>
                  <a:schemeClr val="tx1"/>
                </a:solidFill>
              </a:rPr>
              <a:t>, 2017</a:t>
            </a:r>
          </a:p>
          <a:p>
            <a:pPr algn="l" eaLnBrk="1" hangingPunct="1"/>
            <a:r>
              <a:rPr lang="en-US" altLang="en-US" sz="2800" dirty="0">
                <a:solidFill>
                  <a:schemeClr val="tx1"/>
                </a:solidFill>
              </a:rPr>
              <a:t>Keith Butler   Eric Mercer	  Ali Bahrami	    </a:t>
            </a:r>
            <a:r>
              <a:rPr lang="en-US" altLang="en-US" sz="2800" dirty="0" err="1">
                <a:solidFill>
                  <a:schemeClr val="tx1"/>
                </a:solidFill>
              </a:rPr>
              <a:t>Mohcine</a:t>
            </a:r>
            <a:r>
              <a:rPr lang="en-US" altLang="en-US" sz="2800" dirty="0">
                <a:solidFill>
                  <a:schemeClr val="tx1"/>
                </a:solidFill>
              </a:rPr>
              <a:t> </a:t>
            </a:r>
            <a:r>
              <a:rPr lang="en-US" altLang="en-US" sz="2800" dirty="0" err="1">
                <a:solidFill>
                  <a:schemeClr val="tx1"/>
                </a:solidFill>
              </a:rPr>
              <a:t>Madkour</a:t>
            </a:r>
            <a:r>
              <a:rPr lang="en-US" altLang="en-US" sz="2800" dirty="0"/>
              <a:t>   </a:t>
            </a:r>
          </a:p>
          <a:p>
            <a:pPr algn="l" eaLnBrk="1" hangingPunct="1"/>
            <a:r>
              <a:rPr lang="en-US" altLang="en-US" sz="2800" dirty="0">
                <a:solidFill>
                  <a:schemeClr val="tx1"/>
                </a:solidFill>
              </a:rPr>
              <a:t>  </a:t>
            </a:r>
            <a:r>
              <a:rPr lang="en-US" altLang="en-US" sz="1400" dirty="0">
                <a:solidFill>
                  <a:schemeClr val="tx1"/>
                </a:solidFill>
              </a:rPr>
              <a:t>Univ. of Washington               Brigham Young Univ.                     Medico Systems		Univ. of Texas</a:t>
            </a:r>
          </a:p>
          <a:p>
            <a:pPr algn="l" eaLnBrk="1" hangingPunct="1"/>
            <a:r>
              <a:rPr lang="en-US" altLang="en-US" sz="2400" dirty="0">
                <a:solidFill>
                  <a:schemeClr val="tx1"/>
                </a:solidFill>
              </a:rPr>
              <a:t>	</a:t>
            </a:r>
            <a:endParaRPr lang="en-US" altLang="en-US" sz="1400" dirty="0">
              <a:solidFill>
                <a:schemeClr val="tx1"/>
              </a:solidFill>
            </a:endParaRPr>
          </a:p>
        </p:txBody>
      </p:sp>
      <p:pic>
        <p:nvPicPr>
          <p:cNvPr id="4100"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4950" y="228600"/>
            <a:ext cx="402113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2" descr="AHRQ--Agency for Healthcare Research and Quality: Advancing Excellence in Health Car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5334000"/>
            <a:ext cx="4365625" cy="484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403725" y="212725"/>
            <a:ext cx="12001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6"/>
          <a:stretch>
            <a:fillRect/>
          </a:stretch>
        </p:blipFill>
        <p:spPr>
          <a:xfrm>
            <a:off x="5867400" y="152400"/>
            <a:ext cx="2997200" cy="787400"/>
          </a:xfrm>
          <a:prstGeom prst="rect">
            <a:avLst/>
          </a:prstGeom>
          <a:solidFill>
            <a:schemeClr val="accent1">
              <a:lumMod val="50000"/>
            </a:schemeClr>
          </a:solidFill>
        </p:spPr>
      </p:pic>
      <p:sp>
        <p:nvSpPr>
          <p:cNvPr id="4104" name="TextBox 1"/>
          <p:cNvSpPr txBox="1">
            <a:spLocks noChangeArrowheads="1"/>
          </p:cNvSpPr>
          <p:nvPr/>
        </p:nvSpPr>
        <p:spPr bwMode="auto">
          <a:xfrm>
            <a:off x="762000" y="5867400"/>
            <a:ext cx="7924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1600" dirty="0"/>
              <a:t>This project was supported by grant number R01HS021233 from the Agency for Healthcare Research and Quality. The content is solely the responsibility of the authors and does not necessarily represent the official views of the Agency for Healthcare Research and Quality.</a:t>
            </a:r>
          </a:p>
        </p:txBody>
      </p:sp>
    </p:spTree>
    <p:extLst>
      <p:ext uri="{BB962C8B-B14F-4D97-AF65-F5344CB8AC3E}">
        <p14:creationId xmlns:p14="http://schemas.microsoft.com/office/powerpoint/2010/main" val="1062921251"/>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123984" y="1366069"/>
            <a:ext cx="9116269" cy="4412208"/>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2139" y="241187"/>
            <a:ext cx="3942715" cy="3126665"/>
          </a:xfrm>
          <a:prstGeom prst="rect">
            <a:avLst/>
          </a:prstGeom>
        </p:spPr>
      </p:pic>
      <p:sp>
        <p:nvSpPr>
          <p:cNvPr id="3" name="TextBox 2"/>
          <p:cNvSpPr txBox="1"/>
          <p:nvPr/>
        </p:nvSpPr>
        <p:spPr>
          <a:xfrm>
            <a:off x="6729415" y="2844428"/>
            <a:ext cx="2153346" cy="369332"/>
          </a:xfrm>
          <a:prstGeom prst="rect">
            <a:avLst/>
          </a:prstGeom>
          <a:noFill/>
        </p:spPr>
        <p:txBody>
          <a:bodyPr wrap="none" rtlCol="0">
            <a:spAutoFit/>
          </a:bodyPr>
          <a:lstStyle/>
          <a:p>
            <a:r>
              <a:rPr lang="en-US" dirty="0">
                <a:solidFill>
                  <a:srgbClr val="FF0000"/>
                </a:solidFill>
              </a:rPr>
              <a:t>Goal state is satisfied</a:t>
            </a:r>
          </a:p>
        </p:txBody>
      </p:sp>
      <p:cxnSp>
        <p:nvCxnSpPr>
          <p:cNvPr id="5" name="Straight Arrow Connector 4"/>
          <p:cNvCxnSpPr/>
          <p:nvPr/>
        </p:nvCxnSpPr>
        <p:spPr>
          <a:xfrm flipH="1" flipV="1">
            <a:off x="8236190" y="1992430"/>
            <a:ext cx="474673" cy="85199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7998595" y="2377442"/>
            <a:ext cx="635266" cy="57220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8672362" y="3429001"/>
            <a:ext cx="38501" cy="79084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841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224" y="365126"/>
            <a:ext cx="8539566" cy="1325563"/>
          </a:xfrm>
        </p:spPr>
        <p:txBody>
          <a:bodyPr>
            <a:normAutofit/>
          </a:bodyPr>
          <a:lstStyle/>
          <a:p>
            <a:pPr algn="ctr"/>
            <a:r>
              <a:rPr lang="en-US" sz="3000" dirty="0">
                <a:solidFill>
                  <a:srgbClr val="2929FF"/>
                </a:solidFill>
                <a:latin typeface="+mn-lt"/>
                <a:ea typeface="+mn-ea"/>
                <a:cs typeface="+mn-cs"/>
              </a:rPr>
              <a:t>Examples from </a:t>
            </a:r>
            <a:br>
              <a:rPr lang="en-US" sz="3000" dirty="0">
                <a:solidFill>
                  <a:srgbClr val="2929FF"/>
                </a:solidFill>
                <a:latin typeface="+mn-lt"/>
                <a:ea typeface="+mn-ea"/>
                <a:cs typeface="+mn-cs"/>
              </a:rPr>
            </a:br>
            <a:r>
              <a:rPr lang="en-US" sz="3000" dirty="0">
                <a:solidFill>
                  <a:srgbClr val="2929FF"/>
                </a:solidFill>
                <a:latin typeface="+mn-lt"/>
                <a:ea typeface="+mn-ea"/>
                <a:cs typeface="+mn-cs"/>
              </a:rPr>
              <a:t>multiple, complex, technical domains</a:t>
            </a:r>
          </a:p>
        </p:txBody>
      </p:sp>
      <p:sp>
        <p:nvSpPr>
          <p:cNvPr id="3" name="Content Placeholder 2"/>
          <p:cNvSpPr>
            <a:spLocks noGrp="1"/>
          </p:cNvSpPr>
          <p:nvPr>
            <p:ph idx="1"/>
          </p:nvPr>
        </p:nvSpPr>
        <p:spPr>
          <a:xfrm>
            <a:off x="240224" y="1825625"/>
            <a:ext cx="8826284" cy="4351338"/>
          </a:xfrm>
        </p:spPr>
        <p:txBody>
          <a:bodyPr/>
          <a:lstStyle/>
          <a:p>
            <a:r>
              <a:rPr lang="en-US" dirty="0"/>
              <a:t>Aircraft planning and scheduling system (Boeing)</a:t>
            </a:r>
          </a:p>
          <a:p>
            <a:r>
              <a:rPr lang="en-US" dirty="0"/>
              <a:t>Air traffic management (John Long, U of London)</a:t>
            </a:r>
          </a:p>
          <a:p>
            <a:r>
              <a:rPr lang="en-US" dirty="0"/>
              <a:t>Online technical support system (Microsoft)</a:t>
            </a:r>
          </a:p>
          <a:p>
            <a:r>
              <a:rPr lang="en-US" dirty="0"/>
              <a:t>Maneuver planning system for International Space Station (NASA/Ames)</a:t>
            </a:r>
          </a:p>
          <a:p>
            <a:r>
              <a:rPr lang="en-US" dirty="0"/>
              <a:t>Patient communication system for heath care (VA)</a:t>
            </a:r>
          </a:p>
          <a:p>
            <a:r>
              <a:rPr lang="en-US" dirty="0"/>
              <a:t>Case management system for multiple sclerosis (VA)</a:t>
            </a:r>
          </a:p>
          <a:p>
            <a:endParaRPr lang="en-US" dirty="0"/>
          </a:p>
        </p:txBody>
      </p:sp>
    </p:spTree>
    <p:extLst>
      <p:ext uri="{BB962C8B-B14F-4D97-AF65-F5344CB8AC3E}">
        <p14:creationId xmlns:p14="http://schemas.microsoft.com/office/powerpoint/2010/main" val="1295661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269" y="0"/>
            <a:ext cx="7886700" cy="1325563"/>
          </a:xfrm>
        </p:spPr>
        <p:txBody>
          <a:bodyPr>
            <a:normAutofit/>
          </a:bodyPr>
          <a:lstStyle/>
          <a:p>
            <a:r>
              <a:rPr lang="en-US" sz="3600" dirty="0">
                <a:solidFill>
                  <a:srgbClr val="2929FF"/>
                </a:solidFill>
                <a:latin typeface="+mn-lt"/>
                <a:ea typeface="+mn-ea"/>
                <a:cs typeface="+mn-cs"/>
              </a:rPr>
              <a:t>Advantages</a:t>
            </a:r>
          </a:p>
        </p:txBody>
      </p:sp>
      <p:sp>
        <p:nvSpPr>
          <p:cNvPr id="3" name="Content Placeholder 2"/>
          <p:cNvSpPr>
            <a:spLocks noGrp="1"/>
          </p:cNvSpPr>
          <p:nvPr>
            <p:ph idx="1"/>
          </p:nvPr>
        </p:nvSpPr>
        <p:spPr>
          <a:xfrm>
            <a:off x="1" y="1280160"/>
            <a:ext cx="9058940" cy="4761867"/>
          </a:xfrm>
        </p:spPr>
        <p:txBody>
          <a:bodyPr>
            <a:normAutofit fontScale="55000" lnSpcReduction="20000"/>
          </a:bodyPr>
          <a:lstStyle/>
          <a:p>
            <a:pPr marL="22860" marR="0" lvl="0" indent="0">
              <a:lnSpc>
                <a:spcPct val="110000"/>
              </a:lnSpc>
              <a:spcBef>
                <a:spcPts val="0"/>
              </a:spcBef>
              <a:buNone/>
            </a:pPr>
            <a:r>
              <a:rPr lang="en-US" sz="4400" dirty="0">
                <a:latin typeface="Calibri" panose="020F0502020204030204" pitchFamily="34" charset="0"/>
                <a:ea typeface="Calibri" panose="020F0502020204030204" pitchFamily="34" charset="0"/>
                <a:cs typeface="Times New Roman" panose="02020603050405020304" pitchFamily="18" charset="0"/>
              </a:rPr>
              <a:t>Complex, technical systems that are effective and usable</a:t>
            </a:r>
          </a:p>
          <a:p>
            <a:pPr marL="365760" indent="-342900">
              <a:lnSpc>
                <a:spcPct val="150000"/>
              </a:lnSpc>
              <a:spcBef>
                <a:spcPts val="0"/>
              </a:spcBef>
              <a:spcAft>
                <a:spcPts val="600"/>
              </a:spcAft>
              <a:buFont typeface="Symbol" panose="05050102010706020507" pitchFamily="18" charset="2"/>
              <a:buChar char=""/>
            </a:pPr>
            <a:r>
              <a:rPr lang="en-US" sz="3800" dirty="0">
                <a:latin typeface="Calibri" panose="020F0502020204030204" pitchFamily="34" charset="0"/>
                <a:ea typeface="Calibri" panose="020F0502020204030204" pitchFamily="34" charset="0"/>
                <a:cs typeface="Times New Roman" panose="02020603050405020304" pitchFamily="18" charset="0"/>
              </a:rPr>
              <a:t>Makes modeling socio-tech systems much easier </a:t>
            </a:r>
          </a:p>
          <a:p>
            <a:pPr marL="365760" indent="-342900">
              <a:lnSpc>
                <a:spcPct val="150000"/>
              </a:lnSpc>
              <a:spcBef>
                <a:spcPts val="0"/>
              </a:spcBef>
              <a:spcAft>
                <a:spcPts val="600"/>
              </a:spcAft>
              <a:buFont typeface="Symbol" panose="05050102010706020507" pitchFamily="18" charset="2"/>
              <a:buChar char=""/>
            </a:pPr>
            <a:r>
              <a:rPr lang="en-US" sz="3800" dirty="0">
                <a:latin typeface="Calibri" panose="020F0502020204030204" pitchFamily="34" charset="0"/>
                <a:ea typeface="Calibri" panose="020F0502020204030204" pitchFamily="34" charset="0"/>
                <a:cs typeface="Times New Roman" panose="02020603050405020304" pitchFamily="18" charset="0"/>
              </a:rPr>
              <a:t>Separates fundamental purpose requirements from quality requirements</a:t>
            </a:r>
          </a:p>
          <a:p>
            <a:pPr marL="365760" indent="-342900">
              <a:lnSpc>
                <a:spcPct val="150000"/>
              </a:lnSpc>
              <a:spcBef>
                <a:spcPts val="0"/>
              </a:spcBef>
              <a:spcAft>
                <a:spcPts val="600"/>
              </a:spcAft>
              <a:buFont typeface="Symbol" panose="05050102010706020507" pitchFamily="18" charset="2"/>
              <a:buChar char=""/>
            </a:pPr>
            <a:r>
              <a:rPr lang="en-US" sz="3800" dirty="0">
                <a:latin typeface="Calibri" panose="020F0502020204030204" pitchFamily="34" charset="0"/>
                <a:ea typeface="Calibri" panose="020F0502020204030204" pitchFamily="34" charset="0"/>
                <a:cs typeface="Times New Roman" panose="02020603050405020304" pitchFamily="18" charset="0"/>
              </a:rPr>
              <a:t>Rigor reduces requirements drift, confusion and failure risk</a:t>
            </a:r>
          </a:p>
          <a:p>
            <a:pPr marL="365760" indent="-342900">
              <a:lnSpc>
                <a:spcPct val="150000"/>
              </a:lnSpc>
              <a:spcBef>
                <a:spcPts val="0"/>
              </a:spcBef>
              <a:spcAft>
                <a:spcPts val="600"/>
              </a:spcAft>
              <a:buFont typeface="Symbol" panose="05050102010706020507" pitchFamily="18" charset="2"/>
              <a:buChar char=""/>
            </a:pPr>
            <a:r>
              <a:rPr lang="en-US" sz="3800" dirty="0">
                <a:latin typeface="Calibri" panose="020F0502020204030204" pitchFamily="34" charset="0"/>
                <a:ea typeface="Calibri" panose="020F0502020204030204" pitchFamily="34" charset="0"/>
                <a:cs typeface="Times New Roman" panose="02020603050405020304" pitchFamily="18" charset="0"/>
              </a:rPr>
              <a:t>CWP can serve as criterion for model-checking to verify design effectivity</a:t>
            </a:r>
          </a:p>
          <a:p>
            <a:pPr marL="365760" marR="0" lvl="0" indent="-342900">
              <a:lnSpc>
                <a:spcPct val="150000"/>
              </a:lnSpc>
              <a:spcBef>
                <a:spcPts val="0"/>
              </a:spcBef>
              <a:spcAft>
                <a:spcPts val="600"/>
              </a:spcAft>
              <a:buFont typeface="Symbol" panose="05050102010706020507" pitchFamily="18" charset="2"/>
              <a:buChar char=""/>
            </a:pPr>
            <a:r>
              <a:rPr lang="en-US" sz="3800" dirty="0">
                <a:latin typeface="Calibri" panose="020F0502020204030204" pitchFamily="34" charset="0"/>
                <a:ea typeface="Calibri" panose="020F0502020204030204" pitchFamily="34" charset="0"/>
                <a:cs typeface="Times New Roman" panose="02020603050405020304" pitchFamily="18" charset="0"/>
              </a:rPr>
              <a:t>Allows comparison of design options if they all satisfy the same CWP</a:t>
            </a:r>
            <a:endParaRPr lang="en-US" sz="2900" dirty="0">
              <a:latin typeface="Calibri" panose="020F0502020204030204" pitchFamily="34" charset="0"/>
              <a:ea typeface="Calibri" panose="020F0502020204030204" pitchFamily="34" charset="0"/>
              <a:cs typeface="Times New Roman" panose="02020603050405020304" pitchFamily="18" charset="0"/>
            </a:endParaRPr>
          </a:p>
          <a:p>
            <a:pPr marL="365760" lvl="0" indent="-342900">
              <a:lnSpc>
                <a:spcPct val="120000"/>
              </a:lnSpc>
              <a:spcBef>
                <a:spcPts val="0"/>
              </a:spcBef>
              <a:spcAft>
                <a:spcPts val="600"/>
              </a:spcAft>
              <a:buFont typeface="Symbol" panose="05050102010706020507" pitchFamily="18" charset="2"/>
              <a:buChar char=""/>
            </a:pPr>
            <a:r>
              <a:rPr lang="en-US" sz="3800" dirty="0">
                <a:latin typeface="Calibri" panose="020F0502020204030204" pitchFamily="34" charset="0"/>
                <a:ea typeface="Calibri" panose="020F0502020204030204" pitchFamily="34" charset="0"/>
                <a:cs typeface="Times New Roman" panose="02020603050405020304" pitchFamily="18" charset="0"/>
              </a:rPr>
              <a:t>Enables identification of non-essential “overhead” activities to improve usability by eliminating or reducing them</a:t>
            </a:r>
            <a:endParaRPr lang="en-US" sz="2900" dirty="0">
              <a:latin typeface="Calibri" panose="020F0502020204030204" pitchFamily="34" charset="0"/>
              <a:ea typeface="Calibri" panose="020F0502020204030204" pitchFamily="34" charset="0"/>
              <a:cs typeface="Times New Roman" panose="02020603050405020304" pitchFamily="18" charset="0"/>
            </a:endParaRPr>
          </a:p>
          <a:p>
            <a:pPr marL="365760" indent="-342900">
              <a:lnSpc>
                <a:spcPct val="120000"/>
              </a:lnSpc>
              <a:spcBef>
                <a:spcPts val="0"/>
              </a:spcBef>
              <a:spcAft>
                <a:spcPts val="600"/>
              </a:spcAft>
              <a:buFont typeface="Symbol" panose="05050102010706020507" pitchFamily="18" charset="2"/>
              <a:buChar char=""/>
            </a:pPr>
            <a:r>
              <a:rPr lang="en-US" sz="3800" dirty="0">
                <a:latin typeface="Calibri" panose="020F0502020204030204" pitchFamily="34" charset="0"/>
                <a:ea typeface="Calibri" panose="020F0502020204030204" pitchFamily="34" charset="0"/>
                <a:cs typeface="Times New Roman" panose="02020603050405020304" pitchFamily="18" charset="0"/>
              </a:rPr>
              <a:t>Informs the information architecture, a key part of usability</a:t>
            </a:r>
            <a:endParaRPr lang="en-US" sz="29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404851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solidFill>
                  <a:srgbClr val="2929FF"/>
                </a:solidFill>
                <a:ea typeface="ＭＳ Ｐゴシック" charset="-128"/>
              </a:rPr>
              <a:t>Thank you</a:t>
            </a:r>
            <a:br>
              <a:rPr lang="en-US" dirty="0">
                <a:solidFill>
                  <a:srgbClr val="0066CC"/>
                </a:solidFill>
              </a:rPr>
            </a:br>
            <a:endParaRPr lang="en-US" dirty="0">
              <a:solidFill>
                <a:srgbClr val="0066CC"/>
              </a:solidFill>
            </a:endParaRPr>
          </a:p>
        </p:txBody>
      </p:sp>
      <p:sp>
        <p:nvSpPr>
          <p:cNvPr id="3" name="Content Placeholder 2"/>
          <p:cNvSpPr>
            <a:spLocks noGrp="1"/>
          </p:cNvSpPr>
          <p:nvPr>
            <p:ph idx="1"/>
          </p:nvPr>
        </p:nvSpPr>
        <p:spPr/>
        <p:txBody>
          <a:bodyPr>
            <a:normAutofit/>
          </a:bodyPr>
          <a:lstStyle/>
          <a:p>
            <a:r>
              <a:rPr lang="en-US" sz="3200" dirty="0"/>
              <a:t>Questions?</a:t>
            </a:r>
          </a:p>
          <a:p>
            <a:r>
              <a:rPr lang="en-US" sz="3200" dirty="0"/>
              <a:t>Back-up slides </a:t>
            </a:r>
          </a:p>
        </p:txBody>
      </p:sp>
    </p:spTree>
    <p:extLst>
      <p:ext uri="{BB962C8B-B14F-4D97-AF65-F5344CB8AC3E}">
        <p14:creationId xmlns:p14="http://schemas.microsoft.com/office/powerpoint/2010/main" val="798241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bwMode="auto">
          <a:xfrm>
            <a:off x="0" y="0"/>
            <a:ext cx="9144000" cy="1143000"/>
          </a:xfrm>
          <a:noFill/>
          <a:ln>
            <a:miter lim="800000"/>
            <a:headEnd/>
            <a:tailEnd/>
          </a:ln>
        </p:spPr>
        <p:txBody>
          <a:bodyPr wrap="square" lIns="91440" tIns="45720" rIns="91440" bIns="45720" numCol="1" anchor="t" anchorCtr="0" compatLnSpc="1">
            <a:prstTxWarp prst="textNoShape">
              <a:avLst/>
            </a:prstTxWarp>
          </a:bodyPr>
          <a:lstStyle/>
          <a:p>
            <a:pPr algn="l">
              <a:lnSpc>
                <a:spcPct val="100000"/>
              </a:lnSpc>
            </a:pPr>
            <a:r>
              <a:rPr lang="en-US" sz="2400" b="0" dirty="0">
                <a:solidFill>
                  <a:srgbClr val="2929FF"/>
                </a:solidFill>
                <a:ea typeface="ＭＳ Ｐゴシック" charset="-128"/>
              </a:rPr>
              <a:t>A product specification is a fundamental requirement for complex, manufacturing systems that produce physical parts</a:t>
            </a:r>
          </a:p>
        </p:txBody>
      </p:sp>
      <p:grpSp>
        <p:nvGrpSpPr>
          <p:cNvPr id="2" name="Group 29"/>
          <p:cNvGrpSpPr>
            <a:grpSpLocks/>
          </p:cNvGrpSpPr>
          <p:nvPr/>
        </p:nvGrpSpPr>
        <p:grpSpPr bwMode="auto">
          <a:xfrm>
            <a:off x="254000" y="1841500"/>
            <a:ext cx="3575050" cy="3876692"/>
            <a:chOff x="237067" y="1349601"/>
            <a:chExt cx="3574385" cy="3878274"/>
          </a:xfrm>
        </p:grpSpPr>
        <p:sp>
          <p:nvSpPr>
            <p:cNvPr id="10264" name="TextBox 4"/>
            <p:cNvSpPr txBox="1">
              <a:spLocks noChangeArrowheads="1"/>
            </p:cNvSpPr>
            <p:nvPr/>
          </p:nvSpPr>
          <p:spPr bwMode="auto">
            <a:xfrm>
              <a:off x="237067" y="2946400"/>
              <a:ext cx="1382410" cy="1015663"/>
            </a:xfrm>
            <a:prstGeom prst="rect">
              <a:avLst/>
            </a:prstGeom>
            <a:noFill/>
            <a:ln w="3175">
              <a:solidFill>
                <a:schemeClr val="tx1"/>
              </a:solidFill>
              <a:round/>
              <a:headEnd/>
              <a:tailEnd/>
            </a:ln>
          </p:spPr>
          <p:txBody>
            <a:bodyPr wrap="none">
              <a:spAutoFit/>
            </a:bodyPr>
            <a:lstStyle/>
            <a:p>
              <a:r>
                <a:rPr lang="en-US" sz="2000" b="0"/>
                <a:t>business/</a:t>
              </a:r>
            </a:p>
            <a:p>
              <a:r>
                <a:rPr lang="en-US" sz="2000" b="0"/>
                <a:t>operations</a:t>
              </a:r>
            </a:p>
            <a:p>
              <a:endParaRPr lang="en-US" sz="2000" b="0"/>
            </a:p>
          </p:txBody>
        </p:sp>
        <p:sp>
          <p:nvSpPr>
            <p:cNvPr id="10265" name="TextBox 5"/>
            <p:cNvSpPr txBox="1">
              <a:spLocks noChangeArrowheads="1"/>
            </p:cNvSpPr>
            <p:nvPr/>
          </p:nvSpPr>
          <p:spPr bwMode="auto">
            <a:xfrm>
              <a:off x="1862667" y="2302933"/>
              <a:ext cx="1904763" cy="400110"/>
            </a:xfrm>
            <a:prstGeom prst="rect">
              <a:avLst/>
            </a:prstGeom>
            <a:noFill/>
            <a:ln w="9525">
              <a:noFill/>
              <a:miter lim="800000"/>
              <a:headEnd/>
              <a:tailEnd/>
            </a:ln>
          </p:spPr>
          <p:txBody>
            <a:bodyPr wrap="none">
              <a:spAutoFit/>
            </a:bodyPr>
            <a:lstStyle/>
            <a:p>
              <a:r>
                <a:rPr lang="en-US" sz="2000" b="0"/>
                <a:t>more efficiency</a:t>
              </a:r>
            </a:p>
          </p:txBody>
        </p:sp>
        <p:sp>
          <p:nvSpPr>
            <p:cNvPr id="10266" name="TextBox 6"/>
            <p:cNvSpPr txBox="1">
              <a:spLocks noChangeArrowheads="1"/>
            </p:cNvSpPr>
            <p:nvPr/>
          </p:nvSpPr>
          <p:spPr bwMode="auto">
            <a:xfrm>
              <a:off x="1964267" y="2895600"/>
              <a:ext cx="1659429" cy="400110"/>
            </a:xfrm>
            <a:prstGeom prst="rect">
              <a:avLst/>
            </a:prstGeom>
            <a:noFill/>
            <a:ln w="9525">
              <a:noFill/>
              <a:miter lim="800000"/>
              <a:headEnd/>
              <a:tailEnd/>
            </a:ln>
          </p:spPr>
          <p:txBody>
            <a:bodyPr wrap="none">
              <a:spAutoFit/>
            </a:bodyPr>
            <a:lstStyle/>
            <a:p>
              <a:r>
                <a:rPr lang="en-US" sz="2000" b="0"/>
                <a:t>better quality</a:t>
              </a:r>
            </a:p>
          </p:txBody>
        </p:sp>
        <p:sp>
          <p:nvSpPr>
            <p:cNvPr id="10267" name="TextBox 7"/>
            <p:cNvSpPr txBox="1">
              <a:spLocks noChangeArrowheads="1"/>
            </p:cNvSpPr>
            <p:nvPr/>
          </p:nvSpPr>
          <p:spPr bwMode="auto">
            <a:xfrm>
              <a:off x="1896535" y="3996267"/>
              <a:ext cx="1711497" cy="1231608"/>
            </a:xfrm>
            <a:prstGeom prst="rect">
              <a:avLst/>
            </a:prstGeom>
            <a:noFill/>
            <a:ln w="9525">
              <a:noFill/>
              <a:miter lim="800000"/>
              <a:headEnd/>
              <a:tailEnd/>
            </a:ln>
          </p:spPr>
          <p:txBody>
            <a:bodyPr wrap="none">
              <a:spAutoFit/>
            </a:bodyPr>
            <a:lstStyle/>
            <a:p>
              <a:r>
                <a:rPr lang="en-US" sz="2000" dirty="0"/>
                <a:t>g</a:t>
              </a:r>
              <a:r>
                <a:rPr lang="en-US" sz="2000" b="0" dirty="0"/>
                <a:t>reater output</a:t>
              </a:r>
            </a:p>
            <a:p>
              <a:endParaRPr lang="en-US" dirty="0"/>
            </a:p>
            <a:p>
              <a:r>
                <a:rPr lang="en-US" dirty="0"/>
                <a:t>more safety</a:t>
              </a:r>
            </a:p>
            <a:p>
              <a:r>
                <a:rPr lang="en-US" dirty="0"/>
                <a:t>.  .  .</a:t>
              </a:r>
            </a:p>
          </p:txBody>
        </p:sp>
        <p:sp>
          <p:nvSpPr>
            <p:cNvPr id="10268" name="TextBox 8"/>
            <p:cNvSpPr txBox="1">
              <a:spLocks noChangeArrowheads="1"/>
            </p:cNvSpPr>
            <p:nvPr/>
          </p:nvSpPr>
          <p:spPr bwMode="auto">
            <a:xfrm>
              <a:off x="1998135" y="3488267"/>
              <a:ext cx="1813317" cy="400110"/>
            </a:xfrm>
            <a:prstGeom prst="rect">
              <a:avLst/>
            </a:prstGeom>
            <a:noFill/>
            <a:ln w="9525">
              <a:noFill/>
              <a:miter lim="800000"/>
              <a:headEnd/>
              <a:tailEnd/>
            </a:ln>
          </p:spPr>
          <p:txBody>
            <a:bodyPr wrap="none">
              <a:spAutoFit/>
            </a:bodyPr>
            <a:lstStyle/>
            <a:p>
              <a:r>
                <a:rPr lang="en-US" sz="2000" b="0"/>
                <a:t>more flexibility</a:t>
              </a:r>
            </a:p>
          </p:txBody>
        </p:sp>
        <p:cxnSp>
          <p:nvCxnSpPr>
            <p:cNvPr id="10269" name="Straight Arrow Connector 10"/>
            <p:cNvCxnSpPr>
              <a:cxnSpLocks noChangeShapeType="1"/>
            </p:cNvCxnSpPr>
            <p:nvPr/>
          </p:nvCxnSpPr>
          <p:spPr bwMode="auto">
            <a:xfrm flipV="1">
              <a:off x="1659467" y="2692400"/>
              <a:ext cx="270934" cy="254000"/>
            </a:xfrm>
            <a:prstGeom prst="straightConnector1">
              <a:avLst/>
            </a:prstGeom>
            <a:noFill/>
            <a:ln w="9525">
              <a:solidFill>
                <a:schemeClr val="tx1"/>
              </a:solidFill>
              <a:round/>
              <a:headEnd/>
              <a:tailEnd type="arrow" w="med" len="med"/>
            </a:ln>
          </p:spPr>
        </p:cxnSp>
        <p:cxnSp>
          <p:nvCxnSpPr>
            <p:cNvPr id="10270" name="Straight Arrow Connector 12"/>
            <p:cNvCxnSpPr>
              <a:cxnSpLocks noChangeShapeType="1"/>
              <a:endCxn id="10266" idx="1"/>
            </p:cNvCxnSpPr>
            <p:nvPr/>
          </p:nvCxnSpPr>
          <p:spPr bwMode="auto">
            <a:xfrm flipV="1">
              <a:off x="1625601" y="3095655"/>
              <a:ext cx="338666" cy="138612"/>
            </a:xfrm>
            <a:prstGeom prst="straightConnector1">
              <a:avLst/>
            </a:prstGeom>
            <a:noFill/>
            <a:ln w="9525">
              <a:solidFill>
                <a:schemeClr val="tx1"/>
              </a:solidFill>
              <a:round/>
              <a:headEnd/>
              <a:tailEnd type="arrow" w="med" len="med"/>
            </a:ln>
          </p:spPr>
        </p:cxnSp>
        <p:cxnSp>
          <p:nvCxnSpPr>
            <p:cNvPr id="10271" name="Straight Arrow Connector 14"/>
            <p:cNvCxnSpPr>
              <a:cxnSpLocks noChangeShapeType="1"/>
              <a:stCxn id="10264" idx="3"/>
            </p:cNvCxnSpPr>
            <p:nvPr/>
          </p:nvCxnSpPr>
          <p:spPr bwMode="auto">
            <a:xfrm>
              <a:off x="1619477" y="3454232"/>
              <a:ext cx="310924" cy="135634"/>
            </a:xfrm>
            <a:prstGeom prst="straightConnector1">
              <a:avLst/>
            </a:prstGeom>
            <a:noFill/>
            <a:ln w="9525">
              <a:solidFill>
                <a:schemeClr val="tx1"/>
              </a:solidFill>
              <a:round/>
              <a:headEnd/>
              <a:tailEnd type="arrow" w="med" len="med"/>
            </a:ln>
          </p:spPr>
        </p:cxnSp>
        <p:cxnSp>
          <p:nvCxnSpPr>
            <p:cNvPr id="10272" name="Straight Arrow Connector 16"/>
            <p:cNvCxnSpPr>
              <a:cxnSpLocks noChangeShapeType="1"/>
            </p:cNvCxnSpPr>
            <p:nvPr/>
          </p:nvCxnSpPr>
          <p:spPr bwMode="auto">
            <a:xfrm>
              <a:off x="1659467" y="3928533"/>
              <a:ext cx="270934" cy="135467"/>
            </a:xfrm>
            <a:prstGeom prst="straightConnector1">
              <a:avLst/>
            </a:prstGeom>
            <a:noFill/>
            <a:ln w="9525">
              <a:solidFill>
                <a:schemeClr val="tx1"/>
              </a:solidFill>
              <a:round/>
              <a:headEnd/>
              <a:tailEnd type="arrow" w="med" len="med"/>
            </a:ln>
          </p:spPr>
        </p:cxnSp>
        <p:cxnSp>
          <p:nvCxnSpPr>
            <p:cNvPr id="10273" name="Straight Arrow Connector 18"/>
            <p:cNvCxnSpPr>
              <a:cxnSpLocks noChangeShapeType="1"/>
            </p:cNvCxnSpPr>
            <p:nvPr/>
          </p:nvCxnSpPr>
          <p:spPr bwMode="auto">
            <a:xfrm rot="16200000" flipH="1">
              <a:off x="1447801" y="4123266"/>
              <a:ext cx="440267" cy="287866"/>
            </a:xfrm>
            <a:prstGeom prst="straightConnector1">
              <a:avLst/>
            </a:prstGeom>
            <a:noFill/>
            <a:ln w="9525">
              <a:solidFill>
                <a:schemeClr val="tx1"/>
              </a:solidFill>
              <a:round/>
              <a:headEnd/>
              <a:tailEnd type="arrow" w="med" len="med"/>
            </a:ln>
          </p:spPr>
        </p:cxnSp>
        <p:sp>
          <p:nvSpPr>
            <p:cNvPr id="10274" name="TextBox 22"/>
            <p:cNvSpPr txBox="1">
              <a:spLocks noChangeArrowheads="1"/>
            </p:cNvSpPr>
            <p:nvPr/>
          </p:nvSpPr>
          <p:spPr bwMode="auto">
            <a:xfrm>
              <a:off x="304801" y="1349601"/>
              <a:ext cx="1320800" cy="916918"/>
            </a:xfrm>
            <a:prstGeom prst="rect">
              <a:avLst/>
            </a:prstGeom>
            <a:noFill/>
            <a:ln w="9525">
              <a:noFill/>
              <a:miter lim="800000"/>
              <a:headEnd/>
              <a:tailEnd/>
            </a:ln>
          </p:spPr>
          <p:txBody>
            <a:bodyPr>
              <a:spAutoFit/>
            </a:bodyPr>
            <a:lstStyle/>
            <a:p>
              <a:pPr>
                <a:lnSpc>
                  <a:spcPts val="2075"/>
                </a:lnSpc>
              </a:pPr>
              <a:r>
                <a:rPr lang="en-US"/>
                <a:t>Need for new system</a:t>
              </a:r>
            </a:p>
          </p:txBody>
        </p:sp>
      </p:grpSp>
      <p:grpSp>
        <p:nvGrpSpPr>
          <p:cNvPr id="3" name="Group 51"/>
          <p:cNvGrpSpPr>
            <a:grpSpLocks/>
          </p:cNvGrpSpPr>
          <p:nvPr/>
        </p:nvGrpSpPr>
        <p:grpSpPr bwMode="auto">
          <a:xfrm>
            <a:off x="4335463" y="1303338"/>
            <a:ext cx="1979612" cy="4652962"/>
            <a:chOff x="4318000" y="812799"/>
            <a:chExt cx="1980029" cy="4653355"/>
          </a:xfrm>
        </p:grpSpPr>
        <p:sp>
          <p:nvSpPr>
            <p:cNvPr id="10259" name="TextBox 23"/>
            <p:cNvSpPr txBox="1">
              <a:spLocks noChangeArrowheads="1"/>
            </p:cNvSpPr>
            <p:nvPr/>
          </p:nvSpPr>
          <p:spPr bwMode="auto">
            <a:xfrm>
              <a:off x="4318000" y="812799"/>
              <a:ext cx="1980029" cy="953252"/>
            </a:xfrm>
            <a:prstGeom prst="rect">
              <a:avLst/>
            </a:prstGeom>
            <a:noFill/>
            <a:ln w="9525">
              <a:noFill/>
              <a:miter lim="800000"/>
              <a:headEnd/>
              <a:tailEnd/>
            </a:ln>
          </p:spPr>
          <p:txBody>
            <a:bodyPr wrap="none">
              <a:spAutoFit/>
            </a:bodyPr>
            <a:lstStyle/>
            <a:p>
              <a:pPr>
                <a:lnSpc>
                  <a:spcPts val="2175"/>
                </a:lnSpc>
              </a:pPr>
              <a:r>
                <a:rPr lang="en-US"/>
                <a:t>Technology/ </a:t>
              </a:r>
            </a:p>
            <a:p>
              <a:pPr>
                <a:lnSpc>
                  <a:spcPts val="2175"/>
                </a:lnSpc>
              </a:pPr>
              <a:r>
                <a:rPr lang="en-US"/>
                <a:t>process</a:t>
              </a:r>
            </a:p>
            <a:p>
              <a:pPr>
                <a:lnSpc>
                  <a:spcPts val="2175"/>
                </a:lnSpc>
              </a:pPr>
              <a:r>
                <a:rPr lang="en-US"/>
                <a:t>options</a:t>
              </a:r>
            </a:p>
          </p:txBody>
        </p:sp>
        <p:sp>
          <p:nvSpPr>
            <p:cNvPr id="10260" name="TextBox 24"/>
            <p:cNvSpPr txBox="1">
              <a:spLocks noChangeArrowheads="1"/>
            </p:cNvSpPr>
            <p:nvPr/>
          </p:nvSpPr>
          <p:spPr bwMode="auto">
            <a:xfrm>
              <a:off x="4453466" y="1913467"/>
              <a:ext cx="1082849" cy="707886"/>
            </a:xfrm>
            <a:prstGeom prst="rect">
              <a:avLst/>
            </a:prstGeom>
            <a:noFill/>
            <a:ln w="3175">
              <a:solidFill>
                <a:schemeClr val="tx1"/>
              </a:solidFill>
              <a:round/>
              <a:headEnd/>
              <a:tailEnd/>
            </a:ln>
          </p:spPr>
          <p:txBody>
            <a:bodyPr wrap="none">
              <a:spAutoFit/>
            </a:bodyPr>
            <a:lstStyle/>
            <a:p>
              <a:r>
                <a:rPr lang="en-US" sz="2000" b="0"/>
                <a:t>molding    </a:t>
              </a:r>
            </a:p>
            <a:p>
              <a:endParaRPr lang="en-US" sz="2000" b="0"/>
            </a:p>
          </p:txBody>
        </p:sp>
        <p:sp>
          <p:nvSpPr>
            <p:cNvPr id="10261" name="TextBox 25"/>
            <p:cNvSpPr txBox="1">
              <a:spLocks noChangeArrowheads="1"/>
            </p:cNvSpPr>
            <p:nvPr/>
          </p:nvSpPr>
          <p:spPr bwMode="auto">
            <a:xfrm>
              <a:off x="4470399" y="2794000"/>
              <a:ext cx="1225365" cy="707886"/>
            </a:xfrm>
            <a:prstGeom prst="rect">
              <a:avLst/>
            </a:prstGeom>
            <a:noFill/>
            <a:ln w="3175">
              <a:solidFill>
                <a:schemeClr val="tx1"/>
              </a:solidFill>
              <a:round/>
              <a:headEnd/>
              <a:tailEnd/>
            </a:ln>
          </p:spPr>
          <p:txBody>
            <a:bodyPr wrap="none">
              <a:spAutoFit/>
            </a:bodyPr>
            <a:lstStyle/>
            <a:p>
              <a:r>
                <a:rPr lang="en-US" sz="2000" b="0"/>
                <a:t>stamping</a:t>
              </a:r>
            </a:p>
            <a:p>
              <a:endParaRPr lang="en-US" sz="2000" b="0"/>
            </a:p>
          </p:txBody>
        </p:sp>
        <p:sp>
          <p:nvSpPr>
            <p:cNvPr id="10262" name="TextBox 26"/>
            <p:cNvSpPr txBox="1">
              <a:spLocks noChangeArrowheads="1"/>
            </p:cNvSpPr>
            <p:nvPr/>
          </p:nvSpPr>
          <p:spPr bwMode="auto">
            <a:xfrm>
              <a:off x="4470399" y="3759200"/>
              <a:ext cx="1196937" cy="707886"/>
            </a:xfrm>
            <a:prstGeom prst="rect">
              <a:avLst/>
            </a:prstGeom>
            <a:noFill/>
            <a:ln w="3175">
              <a:solidFill>
                <a:schemeClr val="tx1"/>
              </a:solidFill>
              <a:round/>
              <a:headEnd/>
              <a:tailEnd/>
            </a:ln>
          </p:spPr>
          <p:txBody>
            <a:bodyPr wrap="none">
              <a:spAutoFit/>
            </a:bodyPr>
            <a:lstStyle/>
            <a:p>
              <a:r>
                <a:rPr lang="en-US" sz="2000" b="0"/>
                <a:t>sculpting</a:t>
              </a:r>
            </a:p>
            <a:p>
              <a:endParaRPr lang="en-US" sz="2000" b="0"/>
            </a:p>
          </p:txBody>
        </p:sp>
        <p:sp>
          <p:nvSpPr>
            <p:cNvPr id="10263" name="TextBox 27"/>
            <p:cNvSpPr txBox="1">
              <a:spLocks noChangeArrowheads="1"/>
            </p:cNvSpPr>
            <p:nvPr/>
          </p:nvSpPr>
          <p:spPr bwMode="auto">
            <a:xfrm>
              <a:off x="4504266" y="4758268"/>
              <a:ext cx="754734" cy="707886"/>
            </a:xfrm>
            <a:prstGeom prst="rect">
              <a:avLst/>
            </a:prstGeom>
            <a:noFill/>
            <a:ln w="3175">
              <a:solidFill>
                <a:schemeClr val="tx1"/>
              </a:solidFill>
              <a:round/>
              <a:headEnd/>
              <a:tailEnd/>
            </a:ln>
          </p:spPr>
          <p:txBody>
            <a:bodyPr wrap="none">
              <a:spAutoFit/>
            </a:bodyPr>
            <a:lstStyle/>
            <a:p>
              <a:r>
                <a:rPr lang="en-US" sz="2000"/>
                <a:t> .  .  .   </a:t>
              </a:r>
            </a:p>
            <a:p>
              <a:endParaRPr lang="en-US" sz="2000" b="0"/>
            </a:p>
          </p:txBody>
        </p:sp>
      </p:grpSp>
      <p:grpSp>
        <p:nvGrpSpPr>
          <p:cNvPr id="5" name="Group 52"/>
          <p:cNvGrpSpPr>
            <a:grpSpLocks/>
          </p:cNvGrpSpPr>
          <p:nvPr/>
        </p:nvGrpSpPr>
        <p:grpSpPr bwMode="auto">
          <a:xfrm>
            <a:off x="5276850" y="2757488"/>
            <a:ext cx="1479550" cy="2844800"/>
            <a:chOff x="5258417" y="2825489"/>
            <a:chExt cx="1480753" cy="2844564"/>
          </a:xfrm>
        </p:grpSpPr>
        <p:cxnSp>
          <p:nvCxnSpPr>
            <p:cNvPr id="10251" name="Straight Arrow Connector 40"/>
            <p:cNvCxnSpPr>
              <a:cxnSpLocks noChangeShapeType="1"/>
              <a:stCxn id="10260" idx="3"/>
            </p:cNvCxnSpPr>
            <p:nvPr/>
          </p:nvCxnSpPr>
          <p:spPr bwMode="auto">
            <a:xfrm>
              <a:off x="5535790" y="2825489"/>
              <a:ext cx="1169501" cy="561108"/>
            </a:xfrm>
            <a:prstGeom prst="straightConnector1">
              <a:avLst/>
            </a:prstGeom>
            <a:noFill/>
            <a:ln w="31750">
              <a:solidFill>
                <a:srgbClr val="FF0940"/>
              </a:solidFill>
              <a:round/>
              <a:headEnd/>
              <a:tailEnd type="arrow" w="med" len="med"/>
            </a:ln>
          </p:spPr>
        </p:cxnSp>
        <p:cxnSp>
          <p:nvCxnSpPr>
            <p:cNvPr id="10252" name="Straight Arrow Connector 42"/>
            <p:cNvCxnSpPr>
              <a:cxnSpLocks noChangeShapeType="1"/>
              <a:stCxn id="10261" idx="3"/>
            </p:cNvCxnSpPr>
            <p:nvPr/>
          </p:nvCxnSpPr>
          <p:spPr bwMode="auto">
            <a:xfrm>
              <a:off x="5695272" y="3705949"/>
              <a:ext cx="705091" cy="19315"/>
            </a:xfrm>
            <a:prstGeom prst="straightConnector1">
              <a:avLst/>
            </a:prstGeom>
            <a:noFill/>
            <a:ln w="31750">
              <a:solidFill>
                <a:srgbClr val="FF0940"/>
              </a:solidFill>
              <a:round/>
              <a:headEnd/>
              <a:tailEnd type="arrow" w="med" len="med"/>
            </a:ln>
          </p:spPr>
        </p:cxnSp>
        <p:cxnSp>
          <p:nvCxnSpPr>
            <p:cNvPr id="10253" name="Straight Arrow Connector 44"/>
            <p:cNvCxnSpPr>
              <a:cxnSpLocks noChangeShapeType="1"/>
              <a:endCxn id="10247" idx="0"/>
            </p:cNvCxnSpPr>
            <p:nvPr/>
          </p:nvCxnSpPr>
          <p:spPr bwMode="auto">
            <a:xfrm flipV="1">
              <a:off x="5683782" y="4050233"/>
              <a:ext cx="823539" cy="537226"/>
            </a:xfrm>
            <a:prstGeom prst="straightConnector1">
              <a:avLst/>
            </a:prstGeom>
            <a:noFill/>
            <a:ln w="31750">
              <a:solidFill>
                <a:srgbClr val="FF0940"/>
              </a:solidFill>
              <a:round/>
              <a:headEnd/>
              <a:tailEnd type="arrow" w="med" len="med"/>
            </a:ln>
          </p:spPr>
        </p:cxnSp>
        <p:cxnSp>
          <p:nvCxnSpPr>
            <p:cNvPr id="10254" name="Straight Arrow Connector 46"/>
            <p:cNvCxnSpPr>
              <a:cxnSpLocks noChangeShapeType="1"/>
              <a:stCxn id="10263" idx="3"/>
            </p:cNvCxnSpPr>
            <p:nvPr/>
          </p:nvCxnSpPr>
          <p:spPr bwMode="auto">
            <a:xfrm flipV="1">
              <a:off x="5258417" y="4131664"/>
              <a:ext cx="1480753" cy="1538389"/>
            </a:xfrm>
            <a:prstGeom prst="straightConnector1">
              <a:avLst/>
            </a:prstGeom>
            <a:noFill/>
            <a:ln w="31750">
              <a:solidFill>
                <a:srgbClr val="FF0940"/>
              </a:solidFill>
              <a:round/>
              <a:headEnd/>
              <a:tailEnd type="arrow" w="med" len="med"/>
            </a:ln>
          </p:spPr>
        </p:cxnSp>
      </p:grpSp>
      <p:sp>
        <p:nvSpPr>
          <p:cNvPr id="10247" name="Freeform 33"/>
          <p:cNvSpPr>
            <a:spLocks noChangeArrowheads="1"/>
          </p:cNvSpPr>
          <p:nvPr/>
        </p:nvSpPr>
        <p:spPr bwMode="auto">
          <a:xfrm>
            <a:off x="6169025" y="3268663"/>
            <a:ext cx="2974975" cy="1009650"/>
          </a:xfrm>
          <a:custGeom>
            <a:avLst/>
            <a:gdLst>
              <a:gd name="T0" fmla="*/ 460361 w 2788355"/>
              <a:gd name="T1" fmla="*/ 3586679 h 674510"/>
              <a:gd name="T2" fmla="*/ 998749 w 2788355"/>
              <a:gd name="T3" fmla="*/ 148556 h 674510"/>
              <a:gd name="T4" fmla="*/ 3760909 w 2788355"/>
              <a:gd name="T5" fmla="*/ 4478043 h 674510"/>
              <a:gd name="T6" fmla="*/ 460361 w 2788355"/>
              <a:gd name="T7" fmla="*/ 3586679 h 674510"/>
              <a:gd name="T8" fmla="*/ 0 60000 65536"/>
              <a:gd name="T9" fmla="*/ 0 60000 65536"/>
              <a:gd name="T10" fmla="*/ 0 60000 65536"/>
              <a:gd name="T11" fmla="*/ 0 60000 65536"/>
              <a:gd name="T12" fmla="*/ 0 w 2788355"/>
              <a:gd name="T13" fmla="*/ 0 h 674510"/>
              <a:gd name="T14" fmla="*/ 2788355 w 2788355"/>
              <a:gd name="T15" fmla="*/ 674510 h 674510"/>
            </a:gdLst>
            <a:ahLst/>
            <a:cxnLst>
              <a:cxn ang="T8">
                <a:pos x="T0" y="T1"/>
              </a:cxn>
              <a:cxn ang="T9">
                <a:pos x="T2" y="T3"/>
              </a:cxn>
              <a:cxn ang="T10">
                <a:pos x="T4" y="T5"/>
              </a:cxn>
              <a:cxn ang="T11">
                <a:pos x="T6" y="T7"/>
              </a:cxn>
            </a:cxnLst>
            <a:rect l="T12" t="T13" r="T14" b="T15"/>
            <a:pathLst>
              <a:path w="2788355" h="674510">
                <a:moveTo>
                  <a:pt x="333022" y="476955"/>
                </a:moveTo>
                <a:cubicBezTo>
                  <a:pt x="0" y="381000"/>
                  <a:pt x="324556" y="0"/>
                  <a:pt x="722489" y="19755"/>
                </a:cubicBezTo>
                <a:cubicBezTo>
                  <a:pt x="1120422" y="39511"/>
                  <a:pt x="2788355" y="516466"/>
                  <a:pt x="2720622" y="595488"/>
                </a:cubicBezTo>
                <a:cubicBezTo>
                  <a:pt x="2652889" y="674510"/>
                  <a:pt x="666044" y="572911"/>
                  <a:pt x="333022" y="476955"/>
                </a:cubicBezTo>
                <a:close/>
              </a:path>
            </a:pathLst>
          </a:custGeom>
          <a:solidFill>
            <a:schemeClr val="accent1"/>
          </a:solidFill>
          <a:ln w="9525">
            <a:solidFill>
              <a:schemeClr val="tx1"/>
            </a:solidFill>
            <a:round/>
            <a:headEnd/>
            <a:tailEnd/>
          </a:ln>
        </p:spPr>
        <p:txBody>
          <a:bodyPr/>
          <a:lstStyle/>
          <a:p>
            <a:endParaRPr lang="en-US"/>
          </a:p>
        </p:txBody>
      </p:sp>
      <p:grpSp>
        <p:nvGrpSpPr>
          <p:cNvPr id="10248" name="Group 28"/>
          <p:cNvGrpSpPr>
            <a:grpSpLocks/>
          </p:cNvGrpSpPr>
          <p:nvPr/>
        </p:nvGrpSpPr>
        <p:grpSpPr bwMode="auto">
          <a:xfrm>
            <a:off x="6886574" y="1730375"/>
            <a:ext cx="1940850" cy="2916510"/>
            <a:chOff x="7359634" y="1238135"/>
            <a:chExt cx="1942033" cy="2919015"/>
          </a:xfrm>
        </p:grpSpPr>
        <p:sp>
          <p:nvSpPr>
            <p:cNvPr id="10249" name="TextBox 20"/>
            <p:cNvSpPr txBox="1">
              <a:spLocks noChangeArrowheads="1"/>
            </p:cNvSpPr>
            <p:nvPr/>
          </p:nvSpPr>
          <p:spPr bwMode="auto">
            <a:xfrm>
              <a:off x="7518846" y="2216875"/>
              <a:ext cx="1782821" cy="1940275"/>
            </a:xfrm>
            <a:prstGeom prst="rect">
              <a:avLst/>
            </a:prstGeom>
            <a:solidFill>
              <a:schemeClr val="bg1">
                <a:alpha val="38039"/>
              </a:schemeClr>
            </a:solidFill>
            <a:ln w="3175">
              <a:noFill/>
              <a:round/>
              <a:headEnd/>
              <a:tailEnd/>
            </a:ln>
          </p:spPr>
          <p:txBody>
            <a:bodyPr>
              <a:spAutoFit/>
            </a:bodyPr>
            <a:lstStyle/>
            <a:p>
              <a:r>
                <a:rPr lang="en-US" sz="2000" b="0" dirty="0"/>
                <a:t>wing-spar spec</a:t>
              </a:r>
            </a:p>
            <a:p>
              <a:pPr>
                <a:buFontTx/>
                <a:buChar char="-"/>
              </a:pPr>
              <a:r>
                <a:rPr lang="en-US" sz="2000" b="0" dirty="0"/>
                <a:t> geometry</a:t>
              </a:r>
            </a:p>
            <a:p>
              <a:pPr>
                <a:buFontTx/>
                <a:buChar char="-"/>
              </a:pPr>
              <a:r>
                <a:rPr lang="en-US" sz="2000" b="0" dirty="0"/>
                <a:t> strength</a:t>
              </a:r>
            </a:p>
            <a:p>
              <a:pPr>
                <a:buFontTx/>
                <a:buChar char="-"/>
              </a:pPr>
              <a:r>
                <a:rPr lang="en-US" sz="2000" b="0" dirty="0"/>
                <a:t> weight </a:t>
              </a:r>
            </a:p>
            <a:p>
              <a:r>
                <a:rPr lang="en-US" sz="2000" b="0" dirty="0"/>
                <a:t>- fatigue    </a:t>
              </a:r>
            </a:p>
            <a:p>
              <a:r>
                <a:rPr lang="en-US" sz="2000" b="0" dirty="0"/>
                <a:t>  resistance</a:t>
              </a:r>
            </a:p>
          </p:txBody>
        </p:sp>
        <p:sp>
          <p:nvSpPr>
            <p:cNvPr id="10250" name="TextBox 21"/>
            <p:cNvSpPr txBox="1">
              <a:spLocks noChangeArrowheads="1"/>
            </p:cNvSpPr>
            <p:nvPr/>
          </p:nvSpPr>
          <p:spPr bwMode="auto">
            <a:xfrm>
              <a:off x="7359634" y="1238135"/>
              <a:ext cx="1785815" cy="677690"/>
            </a:xfrm>
            <a:prstGeom prst="rect">
              <a:avLst/>
            </a:prstGeom>
            <a:noFill/>
            <a:ln w="9525">
              <a:noFill/>
              <a:miter lim="800000"/>
              <a:headEnd/>
              <a:tailEnd/>
            </a:ln>
          </p:spPr>
          <p:txBody>
            <a:bodyPr wrap="square">
              <a:spAutoFit/>
            </a:bodyPr>
            <a:lstStyle/>
            <a:p>
              <a:r>
                <a:rPr lang="en-US" dirty="0"/>
                <a:t>Physical work entity </a:t>
              </a:r>
              <a:r>
                <a:rPr lang="en-US" sz="2000" b="0" dirty="0"/>
                <a:t>(product)</a:t>
              </a:r>
              <a:endParaRPr lang="en-US" b="0" dirty="0"/>
            </a:p>
          </p:txBody>
        </p:sp>
      </p:grpSp>
      <p:grpSp>
        <p:nvGrpSpPr>
          <p:cNvPr id="9" name="Group 8"/>
          <p:cNvGrpSpPr/>
          <p:nvPr/>
        </p:nvGrpSpPr>
        <p:grpSpPr>
          <a:xfrm>
            <a:off x="3341624" y="2708276"/>
            <a:ext cx="1146237" cy="2553974"/>
            <a:chOff x="3341624" y="2708276"/>
            <a:chExt cx="1146237" cy="2553974"/>
          </a:xfrm>
        </p:grpSpPr>
        <p:grpSp>
          <p:nvGrpSpPr>
            <p:cNvPr id="4" name="Group 38"/>
            <p:cNvGrpSpPr>
              <a:grpSpLocks/>
            </p:cNvGrpSpPr>
            <p:nvPr/>
          </p:nvGrpSpPr>
          <p:grpSpPr bwMode="auto">
            <a:xfrm>
              <a:off x="3557009" y="2708276"/>
              <a:ext cx="930852" cy="1947620"/>
              <a:chOff x="3539555" y="2216962"/>
              <a:chExt cx="930815" cy="1947840"/>
            </a:xfrm>
          </p:grpSpPr>
          <p:cxnSp>
            <p:nvCxnSpPr>
              <p:cNvPr id="10255" name="Straight Arrow Connector 31"/>
              <p:cNvCxnSpPr>
                <a:cxnSpLocks noChangeShapeType="1"/>
              </p:cNvCxnSpPr>
              <p:nvPr/>
            </p:nvCxnSpPr>
            <p:spPr bwMode="auto">
              <a:xfrm flipV="1">
                <a:off x="3623800" y="2216962"/>
                <a:ext cx="846570" cy="296211"/>
              </a:xfrm>
              <a:prstGeom prst="straightConnector1">
                <a:avLst/>
              </a:prstGeom>
              <a:noFill/>
              <a:ln w="9525">
                <a:solidFill>
                  <a:schemeClr val="tx1"/>
                </a:solidFill>
                <a:round/>
                <a:headEnd/>
                <a:tailEnd type="arrow" w="med" len="med"/>
              </a:ln>
            </p:spPr>
          </p:cxnSp>
          <p:cxnSp>
            <p:nvCxnSpPr>
              <p:cNvPr id="10256" name="Straight Arrow Connector 33"/>
              <p:cNvCxnSpPr>
                <a:cxnSpLocks noChangeShapeType="1"/>
                <a:endCxn id="10262" idx="1"/>
              </p:cNvCxnSpPr>
              <p:nvPr/>
            </p:nvCxnSpPr>
            <p:spPr bwMode="auto">
              <a:xfrm rot="16200000" flipH="1">
                <a:off x="3564074" y="3206597"/>
                <a:ext cx="949519" cy="863067"/>
              </a:xfrm>
              <a:prstGeom prst="straightConnector1">
                <a:avLst/>
              </a:prstGeom>
              <a:noFill/>
              <a:ln w="9525">
                <a:solidFill>
                  <a:schemeClr val="tx1"/>
                </a:solidFill>
                <a:round/>
                <a:headEnd/>
                <a:tailEnd type="arrow" w="med" len="med"/>
              </a:ln>
            </p:spPr>
          </p:cxnSp>
          <p:cxnSp>
            <p:nvCxnSpPr>
              <p:cNvPr id="10257" name="Straight Arrow Connector 35"/>
              <p:cNvCxnSpPr>
                <a:cxnSpLocks noChangeShapeType="1"/>
              </p:cNvCxnSpPr>
              <p:nvPr/>
            </p:nvCxnSpPr>
            <p:spPr bwMode="auto">
              <a:xfrm flipV="1">
                <a:off x="3667827" y="3080284"/>
                <a:ext cx="785615" cy="557847"/>
              </a:xfrm>
              <a:prstGeom prst="straightConnector1">
                <a:avLst/>
              </a:prstGeom>
              <a:noFill/>
              <a:ln w="9525">
                <a:solidFill>
                  <a:schemeClr val="tx1"/>
                </a:solidFill>
                <a:round/>
                <a:headEnd/>
                <a:tailEnd type="arrow" w="med" len="med"/>
              </a:ln>
            </p:spPr>
          </p:cxnSp>
          <p:cxnSp>
            <p:nvCxnSpPr>
              <p:cNvPr id="10258" name="Straight Arrow Connector 37"/>
              <p:cNvCxnSpPr>
                <a:cxnSpLocks noChangeShapeType="1"/>
              </p:cNvCxnSpPr>
              <p:nvPr/>
            </p:nvCxnSpPr>
            <p:spPr bwMode="auto">
              <a:xfrm flipV="1">
                <a:off x="3539555" y="3320822"/>
                <a:ext cx="886754" cy="843980"/>
              </a:xfrm>
              <a:prstGeom prst="straightConnector1">
                <a:avLst/>
              </a:prstGeom>
              <a:noFill/>
              <a:ln w="9525">
                <a:solidFill>
                  <a:schemeClr val="tx1"/>
                </a:solidFill>
                <a:round/>
                <a:headEnd/>
                <a:tailEnd type="arrow" w="med" len="med"/>
              </a:ln>
            </p:spPr>
          </p:cxnSp>
        </p:grpSp>
        <p:cxnSp>
          <p:nvCxnSpPr>
            <p:cNvPr id="36" name="Straight Arrow Connector 37"/>
            <p:cNvCxnSpPr>
              <a:cxnSpLocks noChangeShapeType="1"/>
            </p:cNvCxnSpPr>
            <p:nvPr/>
          </p:nvCxnSpPr>
          <p:spPr bwMode="auto">
            <a:xfrm flipV="1">
              <a:off x="3341624" y="4010022"/>
              <a:ext cx="1088878" cy="1252228"/>
            </a:xfrm>
            <a:prstGeom prst="straightConnector1">
              <a:avLst/>
            </a:prstGeom>
            <a:noFill/>
            <a:ln w="9525">
              <a:solidFill>
                <a:schemeClr val="tx1"/>
              </a:solidFill>
              <a:round/>
              <a:headEnd/>
              <a:tailEnd type="arrow" w="med" len="med"/>
            </a:ln>
          </p:spPr>
        </p:cxnSp>
      </p:grpSp>
    </p:spTree>
    <p:extLst>
      <p:ext uri="{BB962C8B-B14F-4D97-AF65-F5344CB8AC3E}">
        <p14:creationId xmlns:p14="http://schemas.microsoft.com/office/powerpoint/2010/main" val="3067101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3890" y="0"/>
            <a:ext cx="7886700" cy="1325563"/>
          </a:xfrm>
        </p:spPr>
        <p:txBody>
          <a:bodyPr>
            <a:normAutofit/>
          </a:bodyPr>
          <a:lstStyle/>
          <a:p>
            <a:r>
              <a:rPr lang="en-US" sz="3600" dirty="0">
                <a:solidFill>
                  <a:srgbClr val="2929FF"/>
                </a:solidFill>
                <a:latin typeface="+mn-lt"/>
                <a:ea typeface="+mn-ea"/>
                <a:cs typeface="+mn-cs"/>
              </a:rPr>
              <a:t>OWL model for UML class diagram</a:t>
            </a:r>
          </a:p>
        </p:txBody>
      </p:sp>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05566"/>
            <a:ext cx="9096375"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3420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200" dirty="0">
                <a:solidFill>
                  <a:srgbClr val="2929FF"/>
                </a:solidFill>
                <a:latin typeface="+mn-lt"/>
                <a:ea typeface="+mn-ea"/>
                <a:cs typeface="+mn-cs"/>
              </a:rPr>
              <a:t>Converting the composition relations of UML</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785" y="1950389"/>
            <a:ext cx="8783297" cy="4115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3802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739" y="365126"/>
            <a:ext cx="8414611" cy="1325563"/>
          </a:xfrm>
        </p:spPr>
        <p:txBody>
          <a:bodyPr>
            <a:noAutofit/>
          </a:bodyPr>
          <a:lstStyle/>
          <a:p>
            <a:r>
              <a:rPr lang="en-US" sz="2400" dirty="0">
                <a:solidFill>
                  <a:srgbClr val="2929FF"/>
                </a:solidFill>
                <a:latin typeface="+mn-lt"/>
                <a:ea typeface="+mn-ea"/>
                <a:cs typeface="+mn-cs"/>
              </a:rPr>
              <a:t>Using spin:</a:t>
            </a:r>
            <a:br>
              <a:rPr lang="en-US" sz="2400" dirty="0">
                <a:solidFill>
                  <a:srgbClr val="2929FF"/>
                </a:solidFill>
                <a:latin typeface="+mn-lt"/>
                <a:ea typeface="+mn-ea"/>
                <a:cs typeface="+mn-cs"/>
              </a:rPr>
            </a:br>
            <a:r>
              <a:rPr lang="en-US" sz="2400" dirty="0">
                <a:solidFill>
                  <a:srgbClr val="2929FF"/>
                </a:solidFill>
                <a:latin typeface="+mn-lt"/>
                <a:ea typeface="+mn-ea"/>
                <a:cs typeface="+mn-cs"/>
              </a:rPr>
              <a:t>constructor for representing the transitions rules in state diagram</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567" y="1922576"/>
            <a:ext cx="7302500"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7567" y="4367369"/>
            <a:ext cx="7296150" cy="157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0723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bwMode="auto">
          <a:xfrm>
            <a:off x="0" y="0"/>
            <a:ext cx="8229600" cy="487363"/>
          </a:xfrm>
          <a:noFill/>
          <a:ln>
            <a:miter lim="800000"/>
            <a:headEnd/>
            <a:tailEnd/>
          </a:ln>
        </p:spPr>
        <p:txBody>
          <a:bodyPr wrap="square" lIns="91440" tIns="45720" rIns="91440" bIns="45720" numCol="1" anchor="t" anchorCtr="0" compatLnSpc="1">
            <a:prstTxWarp prst="textNoShape">
              <a:avLst/>
            </a:prstTxWarp>
          </a:bodyPr>
          <a:lstStyle/>
          <a:p>
            <a:pPr algn="l"/>
            <a:r>
              <a:rPr lang="en-US" sz="2500" b="0" dirty="0">
                <a:solidFill>
                  <a:srgbClr val="0B52FC"/>
                </a:solidFill>
                <a:ea typeface="ＭＳ Ｐゴシック" charset="-128"/>
              </a:rPr>
              <a:t>Meta-model for Socio-Technical Systems</a:t>
            </a:r>
          </a:p>
        </p:txBody>
      </p:sp>
      <p:sp>
        <p:nvSpPr>
          <p:cNvPr id="5" name="Rounded Rectangle 4">
            <a:hlinkClick r:id="" action="ppaction://noaction"/>
          </p:cNvPr>
          <p:cNvSpPr/>
          <p:nvPr/>
        </p:nvSpPr>
        <p:spPr>
          <a:xfrm>
            <a:off x="3581400" y="889000"/>
            <a:ext cx="1257300" cy="7112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rgbClr val="FFFFFF"/>
                </a:solidFill>
                <a:ea typeface="ＭＳ Ｐゴシック" charset="-128"/>
              </a:rPr>
              <a:t>Conceptual Work Product</a:t>
            </a:r>
          </a:p>
        </p:txBody>
      </p:sp>
      <p:grpSp>
        <p:nvGrpSpPr>
          <p:cNvPr id="20" name="Group 19"/>
          <p:cNvGrpSpPr/>
          <p:nvPr/>
        </p:nvGrpSpPr>
        <p:grpSpPr>
          <a:xfrm>
            <a:off x="6934200" y="2819400"/>
            <a:ext cx="1676400" cy="2362200"/>
            <a:chOff x="6934200" y="2819400"/>
            <a:chExt cx="1676400" cy="2362200"/>
          </a:xfrm>
        </p:grpSpPr>
        <p:sp>
          <p:nvSpPr>
            <p:cNvPr id="11" name="Rounded Rectangle 10">
              <a:hlinkClick r:id="" action="ppaction://noaction"/>
            </p:cNvPr>
            <p:cNvSpPr/>
            <p:nvPr/>
          </p:nvSpPr>
          <p:spPr bwMode="auto">
            <a:xfrm>
              <a:off x="7010400" y="2819400"/>
              <a:ext cx="1600200" cy="5334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a:solidFill>
                    <a:srgbClr val="FFFFFF"/>
                  </a:solidFill>
                  <a:ea typeface="ＭＳ Ｐゴシック" charset="-128"/>
                </a:rPr>
                <a:t>User Cognitive Architecture</a:t>
              </a:r>
            </a:p>
          </p:txBody>
        </p:sp>
        <p:cxnSp>
          <p:nvCxnSpPr>
            <p:cNvPr id="57" name="Straight Arrow Connector 56"/>
            <p:cNvCxnSpPr>
              <a:stCxn id="11" idx="2"/>
            </p:cNvCxnSpPr>
            <p:nvPr/>
          </p:nvCxnSpPr>
          <p:spPr bwMode="auto">
            <a:xfrm rot="5400000">
              <a:off x="6457950" y="3829050"/>
              <a:ext cx="1828800" cy="876300"/>
            </a:xfrm>
            <a:prstGeom prst="bentConnector3">
              <a:avLst>
                <a:gd name="adj1" fmla="val 59500"/>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17476" name="TextBox 57"/>
            <p:cNvSpPr txBox="1">
              <a:spLocks noChangeArrowheads="1"/>
            </p:cNvSpPr>
            <p:nvPr/>
          </p:nvSpPr>
          <p:spPr bwMode="auto">
            <a:xfrm>
              <a:off x="6934200" y="4419600"/>
              <a:ext cx="768159" cy="230832"/>
            </a:xfrm>
            <a:prstGeom prst="rect">
              <a:avLst/>
            </a:prstGeom>
            <a:noFill/>
            <a:ln w="9525">
              <a:noFill/>
              <a:miter lim="800000"/>
              <a:headEnd/>
              <a:tailEnd/>
            </a:ln>
          </p:spPr>
          <p:txBody>
            <a:bodyPr wrap="none">
              <a:spAutoFit/>
            </a:bodyPr>
            <a:lstStyle/>
            <a:p>
              <a:r>
                <a:rPr lang="en-US" sz="900"/>
                <a:t>constrains</a:t>
              </a:r>
            </a:p>
          </p:txBody>
        </p:sp>
      </p:grpSp>
      <p:grpSp>
        <p:nvGrpSpPr>
          <p:cNvPr id="28" name="Group 27"/>
          <p:cNvGrpSpPr/>
          <p:nvPr/>
        </p:nvGrpSpPr>
        <p:grpSpPr>
          <a:xfrm>
            <a:off x="4357007" y="1600200"/>
            <a:ext cx="1891393" cy="1371600"/>
            <a:chOff x="4357007" y="1600200"/>
            <a:chExt cx="1891393" cy="1371600"/>
          </a:xfrm>
        </p:grpSpPr>
        <p:sp>
          <p:nvSpPr>
            <p:cNvPr id="17463" name="TextBox 33"/>
            <p:cNvSpPr txBox="1">
              <a:spLocks noChangeArrowheads="1"/>
            </p:cNvSpPr>
            <p:nvPr/>
          </p:nvSpPr>
          <p:spPr bwMode="auto">
            <a:xfrm>
              <a:off x="5367554" y="2054604"/>
              <a:ext cx="768156" cy="230832"/>
            </a:xfrm>
            <a:prstGeom prst="rect">
              <a:avLst/>
            </a:prstGeom>
            <a:noFill/>
            <a:ln w="9525">
              <a:noFill/>
              <a:miter lim="800000"/>
              <a:headEnd/>
              <a:tailEnd/>
            </a:ln>
          </p:spPr>
          <p:txBody>
            <a:bodyPr wrap="none">
              <a:spAutoFit/>
            </a:bodyPr>
            <a:lstStyle/>
            <a:p>
              <a:r>
                <a:rPr lang="en-US" sz="900"/>
                <a:t>constrains</a:t>
              </a:r>
            </a:p>
          </p:txBody>
        </p:sp>
        <p:sp>
          <p:nvSpPr>
            <p:cNvPr id="6" name="Rounded Rectangle 5"/>
            <p:cNvSpPr/>
            <p:nvPr/>
          </p:nvSpPr>
          <p:spPr bwMode="auto">
            <a:xfrm>
              <a:off x="4572000" y="2590800"/>
              <a:ext cx="1676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rgbClr val="FFFFFF"/>
                  </a:solidFill>
                  <a:ea typeface="ＭＳ Ｐゴシック" charset="-128"/>
                </a:rPr>
                <a:t>Representations</a:t>
              </a:r>
            </a:p>
          </p:txBody>
        </p:sp>
        <p:cxnSp>
          <p:nvCxnSpPr>
            <p:cNvPr id="127" name="Elbow Connector 126"/>
            <p:cNvCxnSpPr/>
            <p:nvPr/>
          </p:nvCxnSpPr>
          <p:spPr bwMode="auto">
            <a:xfrm>
              <a:off x="4357007" y="1600200"/>
              <a:ext cx="1066800" cy="990600"/>
            </a:xfrm>
            <a:prstGeom prst="bentConnector2">
              <a:avLst/>
            </a:prstGeom>
            <a:ln w="12700">
              <a:tailEnd type="arrow"/>
            </a:ln>
          </p:spPr>
          <p:style>
            <a:lnRef idx="1">
              <a:schemeClr val="accent1"/>
            </a:lnRef>
            <a:fillRef idx="0">
              <a:schemeClr val="accent1"/>
            </a:fillRef>
            <a:effectRef idx="0">
              <a:schemeClr val="accent1"/>
            </a:effectRef>
            <a:fontRef idx="minor">
              <a:schemeClr val="tx1"/>
            </a:fontRef>
          </p:style>
        </p:cxnSp>
      </p:grpSp>
      <p:sp>
        <p:nvSpPr>
          <p:cNvPr id="64" name="Isosceles Triangle 63"/>
          <p:cNvSpPr/>
          <p:nvPr/>
        </p:nvSpPr>
        <p:spPr>
          <a:xfrm>
            <a:off x="222250" y="6519863"/>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b="0">
              <a:solidFill>
                <a:srgbClr val="FFFFFF"/>
              </a:solidFill>
              <a:ea typeface="ＭＳ Ｐゴシック" charset="-128"/>
            </a:endParaRPr>
          </a:p>
        </p:txBody>
      </p:sp>
      <p:grpSp>
        <p:nvGrpSpPr>
          <p:cNvPr id="17416" name="Group 65"/>
          <p:cNvGrpSpPr>
            <a:grpSpLocks/>
          </p:cNvGrpSpPr>
          <p:nvPr/>
        </p:nvGrpSpPr>
        <p:grpSpPr bwMode="auto">
          <a:xfrm>
            <a:off x="1739900" y="6529388"/>
            <a:ext cx="76200" cy="152400"/>
            <a:chOff x="914400" y="6172200"/>
            <a:chExt cx="76200" cy="152400"/>
          </a:xfrm>
        </p:grpSpPr>
        <p:sp>
          <p:nvSpPr>
            <p:cNvPr id="68" name="Isosceles Triangle 67"/>
            <p:cNvSpPr/>
            <p:nvPr/>
          </p:nvSpPr>
          <p:spPr>
            <a:xfrm>
              <a:off x="914400" y="6172200"/>
              <a:ext cx="76200" cy="76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b="0">
                <a:solidFill>
                  <a:srgbClr val="FFFFFF"/>
                </a:solidFill>
                <a:ea typeface="ＭＳ Ｐゴシック" charset="-128"/>
              </a:endParaRPr>
            </a:p>
          </p:txBody>
        </p:sp>
        <p:sp>
          <p:nvSpPr>
            <p:cNvPr id="69" name="Isosceles Triangle 68"/>
            <p:cNvSpPr/>
            <p:nvPr/>
          </p:nvSpPr>
          <p:spPr>
            <a:xfrm flipV="1">
              <a:off x="914400" y="6248400"/>
              <a:ext cx="76200" cy="76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b="0">
                <a:solidFill>
                  <a:srgbClr val="FFFFFF"/>
                </a:solidFill>
                <a:ea typeface="ＭＳ Ｐゴシック" charset="-128"/>
              </a:endParaRPr>
            </a:p>
          </p:txBody>
        </p:sp>
      </p:grpSp>
      <p:sp>
        <p:nvSpPr>
          <p:cNvPr id="17417" name="TextBox 69"/>
          <p:cNvSpPr txBox="1">
            <a:spLocks noChangeArrowheads="1"/>
          </p:cNvSpPr>
          <p:nvPr/>
        </p:nvSpPr>
        <p:spPr bwMode="auto">
          <a:xfrm>
            <a:off x="1816100" y="6453188"/>
            <a:ext cx="1143000" cy="230187"/>
          </a:xfrm>
          <a:prstGeom prst="rect">
            <a:avLst/>
          </a:prstGeom>
          <a:noFill/>
          <a:ln w="9525">
            <a:noFill/>
            <a:miter lim="800000"/>
            <a:headEnd/>
            <a:tailEnd/>
          </a:ln>
        </p:spPr>
        <p:txBody>
          <a:bodyPr>
            <a:spAutoFit/>
          </a:bodyPr>
          <a:lstStyle/>
          <a:p>
            <a:r>
              <a:rPr lang="en-US" sz="900" b="0"/>
              <a:t>aggregation</a:t>
            </a:r>
          </a:p>
        </p:txBody>
      </p:sp>
      <p:sp>
        <p:nvSpPr>
          <p:cNvPr id="17418" name="TextBox 70"/>
          <p:cNvSpPr txBox="1">
            <a:spLocks noChangeArrowheads="1"/>
          </p:cNvSpPr>
          <p:nvPr/>
        </p:nvSpPr>
        <p:spPr bwMode="auto">
          <a:xfrm>
            <a:off x="368300" y="6453188"/>
            <a:ext cx="1143000" cy="230187"/>
          </a:xfrm>
          <a:prstGeom prst="rect">
            <a:avLst/>
          </a:prstGeom>
          <a:noFill/>
          <a:ln w="9525">
            <a:noFill/>
            <a:miter lim="800000"/>
            <a:headEnd/>
            <a:tailEnd/>
          </a:ln>
        </p:spPr>
        <p:txBody>
          <a:bodyPr>
            <a:spAutoFit/>
          </a:bodyPr>
          <a:lstStyle/>
          <a:p>
            <a:r>
              <a:rPr lang="en-US" sz="900" b="0"/>
              <a:t>inheritance</a:t>
            </a:r>
          </a:p>
        </p:txBody>
      </p:sp>
      <p:grpSp>
        <p:nvGrpSpPr>
          <p:cNvPr id="22" name="Group 101"/>
          <p:cNvGrpSpPr>
            <a:grpSpLocks/>
          </p:cNvGrpSpPr>
          <p:nvPr/>
        </p:nvGrpSpPr>
        <p:grpSpPr bwMode="auto">
          <a:xfrm>
            <a:off x="304800" y="2133600"/>
            <a:ext cx="2209800" cy="3086100"/>
            <a:chOff x="304800" y="2133600"/>
            <a:chExt cx="2209800" cy="3086100"/>
          </a:xfrm>
        </p:grpSpPr>
        <p:sp>
          <p:nvSpPr>
            <p:cNvPr id="53" name="Isosceles Triangle 52"/>
            <p:cNvSpPr/>
            <p:nvPr/>
          </p:nvSpPr>
          <p:spPr bwMode="auto">
            <a:xfrm>
              <a:off x="381000" y="281940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solidFill>
                  <a:srgbClr val="FFFFFF"/>
                </a:solidFill>
                <a:ea typeface="ＭＳ Ｐゴシック" charset="-128"/>
              </a:endParaRPr>
            </a:p>
          </p:txBody>
        </p:sp>
        <p:grpSp>
          <p:nvGrpSpPr>
            <p:cNvPr id="17435" name="Group 99"/>
            <p:cNvGrpSpPr>
              <a:grpSpLocks/>
            </p:cNvGrpSpPr>
            <p:nvPr/>
          </p:nvGrpSpPr>
          <p:grpSpPr bwMode="auto">
            <a:xfrm>
              <a:off x="304800" y="2133600"/>
              <a:ext cx="2209800" cy="3086100"/>
              <a:chOff x="304800" y="2133600"/>
              <a:chExt cx="2209800" cy="3086100"/>
            </a:xfrm>
          </p:grpSpPr>
          <p:cxnSp>
            <p:nvCxnSpPr>
              <p:cNvPr id="61" name="Shape 60"/>
              <p:cNvCxnSpPr>
                <a:stCxn id="48" idx="1"/>
              </p:cNvCxnSpPr>
              <p:nvPr/>
            </p:nvCxnSpPr>
            <p:spPr bwMode="auto">
              <a:xfrm rot="10800000">
                <a:off x="457200" y="2667000"/>
                <a:ext cx="304800" cy="2552700"/>
              </a:xfrm>
              <a:prstGeom prst="bentConnector2">
                <a:avLst/>
              </a:prstGeom>
            </p:spPr>
            <p:style>
              <a:lnRef idx="1">
                <a:schemeClr val="accent1"/>
              </a:lnRef>
              <a:fillRef idx="0">
                <a:schemeClr val="accent1"/>
              </a:fillRef>
              <a:effectRef idx="0">
                <a:schemeClr val="accent1"/>
              </a:effectRef>
              <a:fontRef idx="minor">
                <a:schemeClr val="tx1"/>
              </a:fontRef>
            </p:style>
          </p:cxnSp>
          <p:grpSp>
            <p:nvGrpSpPr>
              <p:cNvPr id="17437" name="Group 98"/>
              <p:cNvGrpSpPr>
                <a:grpSpLocks/>
              </p:cNvGrpSpPr>
              <p:nvPr/>
            </p:nvGrpSpPr>
            <p:grpSpPr bwMode="auto">
              <a:xfrm>
                <a:off x="304800" y="2133600"/>
                <a:ext cx="2209800" cy="2667000"/>
                <a:chOff x="304800" y="2133600"/>
                <a:chExt cx="2209800" cy="2667000"/>
              </a:xfrm>
            </p:grpSpPr>
            <p:sp>
              <p:nvSpPr>
                <p:cNvPr id="47" name="Rounded Rectangle 46"/>
                <p:cNvSpPr/>
                <p:nvPr/>
              </p:nvSpPr>
              <p:spPr bwMode="auto">
                <a:xfrm>
                  <a:off x="762000" y="4419600"/>
                  <a:ext cx="1676400" cy="3810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a:solidFill>
                        <a:srgbClr val="FFFFFF"/>
                      </a:solidFill>
                      <a:ea typeface="ＭＳ Ｐゴシック" charset="-128"/>
                    </a:rPr>
                    <a:t>other</a:t>
                  </a:r>
                </a:p>
              </p:txBody>
            </p:sp>
            <p:cxnSp>
              <p:nvCxnSpPr>
                <p:cNvPr id="63" name="Shape 62"/>
                <p:cNvCxnSpPr>
                  <a:stCxn id="47" idx="1"/>
                </p:cNvCxnSpPr>
                <p:nvPr/>
              </p:nvCxnSpPr>
              <p:spPr bwMode="auto">
                <a:xfrm rot="10800000">
                  <a:off x="457200" y="2667000"/>
                  <a:ext cx="304800" cy="1943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6" name="Rounded Rectangle 45">
                  <a:hlinkClick r:id="" action="ppaction://noaction"/>
                </p:cNvPr>
                <p:cNvSpPr/>
                <p:nvPr/>
              </p:nvSpPr>
              <p:spPr bwMode="auto">
                <a:xfrm>
                  <a:off x="762000" y="3810000"/>
                  <a:ext cx="1714500" cy="3810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rgbClr val="FFFFFF"/>
                      </a:solidFill>
                      <a:ea typeface="ＭＳ Ｐゴシック" charset="-128"/>
                    </a:rPr>
                    <a:t>Legal/Organizational</a:t>
                  </a:r>
                </a:p>
              </p:txBody>
            </p:sp>
            <p:cxnSp>
              <p:nvCxnSpPr>
                <p:cNvPr id="65" name="Shape 64"/>
                <p:cNvCxnSpPr>
                  <a:stCxn id="46" idx="1"/>
                </p:cNvCxnSpPr>
                <p:nvPr/>
              </p:nvCxnSpPr>
              <p:spPr bwMode="auto">
                <a:xfrm rot="10800000">
                  <a:off x="457200" y="2667000"/>
                  <a:ext cx="304800" cy="13335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7" name="Shape 66"/>
                <p:cNvCxnSpPr>
                  <a:stCxn id="45" idx="1"/>
                </p:cNvCxnSpPr>
                <p:nvPr/>
              </p:nvCxnSpPr>
              <p:spPr bwMode="auto">
                <a:xfrm rot="10800000">
                  <a:off x="457200" y="2743200"/>
                  <a:ext cx="304800" cy="6477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5" name="Rounded Rectangle 44">
                  <a:hlinkClick r:id="rId2" action="ppaction://hlinksldjump"/>
                </p:cNvPr>
                <p:cNvSpPr/>
                <p:nvPr/>
              </p:nvSpPr>
              <p:spPr bwMode="auto">
                <a:xfrm>
                  <a:off x="762000" y="3200400"/>
                  <a:ext cx="1676400" cy="3810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rgbClr val="FFFFFF"/>
                      </a:solidFill>
                      <a:ea typeface="ＭＳ Ｐゴシック" charset="-128"/>
                    </a:rPr>
                    <a:t>Logistical</a:t>
                  </a:r>
                </a:p>
              </p:txBody>
            </p:sp>
            <p:sp>
              <p:nvSpPr>
                <p:cNvPr id="10" name="Rounded Rectangle 9"/>
                <p:cNvSpPr/>
                <p:nvPr/>
              </p:nvSpPr>
              <p:spPr>
                <a:xfrm>
                  <a:off x="304800" y="2133600"/>
                  <a:ext cx="1143000" cy="5334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rgbClr val="FFFFFF"/>
                      </a:solidFill>
                      <a:ea typeface="ＭＳ Ｐゴシック" charset="-128"/>
                    </a:rPr>
                    <a:t>Work Context</a:t>
                  </a:r>
                </a:p>
              </p:txBody>
            </p:sp>
            <p:cxnSp>
              <p:nvCxnSpPr>
                <p:cNvPr id="101" name="Shape 100"/>
                <p:cNvCxnSpPr>
                  <a:stCxn id="10" idx="3"/>
                  <a:endCxn id="7" idx="1"/>
                </p:cNvCxnSpPr>
                <p:nvPr/>
              </p:nvCxnSpPr>
              <p:spPr bwMode="auto">
                <a:xfrm>
                  <a:off x="1447800" y="2400300"/>
                  <a:ext cx="1066800" cy="381000"/>
                </a:xfrm>
                <a:prstGeom prst="bentConnector3">
                  <a:avLst>
                    <a:gd name="adj1" fmla="val 62857"/>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17446" name="TextBox 101"/>
                <p:cNvSpPr txBox="1">
                  <a:spLocks noChangeArrowheads="1"/>
                </p:cNvSpPr>
                <p:nvPr/>
              </p:nvSpPr>
              <p:spPr bwMode="auto">
                <a:xfrm>
                  <a:off x="1524001" y="2133600"/>
                  <a:ext cx="821323" cy="230832"/>
                </a:xfrm>
                <a:prstGeom prst="rect">
                  <a:avLst/>
                </a:prstGeom>
                <a:noFill/>
                <a:ln w="9525">
                  <a:noFill/>
                  <a:miter lim="800000"/>
                  <a:headEnd/>
                  <a:tailEnd/>
                </a:ln>
              </p:spPr>
              <p:txBody>
                <a:bodyPr>
                  <a:spAutoFit/>
                </a:bodyPr>
                <a:lstStyle/>
                <a:p>
                  <a:r>
                    <a:rPr lang="en-US" sz="900"/>
                    <a:t>constrains</a:t>
                  </a:r>
                </a:p>
              </p:txBody>
            </p:sp>
          </p:grpSp>
        </p:grpSp>
      </p:grpSp>
      <p:grpSp>
        <p:nvGrpSpPr>
          <p:cNvPr id="26" name="Group 25"/>
          <p:cNvGrpSpPr/>
          <p:nvPr/>
        </p:nvGrpSpPr>
        <p:grpSpPr>
          <a:xfrm>
            <a:off x="3886195" y="2973388"/>
            <a:ext cx="3276605" cy="2208212"/>
            <a:chOff x="3886195" y="2973388"/>
            <a:chExt cx="3276605" cy="2208212"/>
          </a:xfrm>
        </p:grpSpPr>
        <p:sp>
          <p:nvSpPr>
            <p:cNvPr id="17473" name="TextBox 54"/>
            <p:cNvSpPr txBox="1">
              <a:spLocks noChangeArrowheads="1"/>
            </p:cNvSpPr>
            <p:nvPr/>
          </p:nvSpPr>
          <p:spPr bwMode="auto">
            <a:xfrm>
              <a:off x="5867400" y="4817534"/>
              <a:ext cx="768159" cy="230832"/>
            </a:xfrm>
            <a:prstGeom prst="rect">
              <a:avLst/>
            </a:prstGeom>
            <a:noFill/>
            <a:ln w="9525">
              <a:noFill/>
              <a:miter lim="800000"/>
              <a:headEnd/>
              <a:tailEnd/>
            </a:ln>
          </p:spPr>
          <p:txBody>
            <a:bodyPr wrap="none">
              <a:spAutoFit/>
            </a:bodyPr>
            <a:lstStyle/>
            <a:p>
              <a:r>
                <a:rPr lang="en-US" sz="900" dirty="0"/>
                <a:t>constrains</a:t>
              </a:r>
            </a:p>
          </p:txBody>
        </p:sp>
        <p:grpSp>
          <p:nvGrpSpPr>
            <p:cNvPr id="24" name="Group 23"/>
            <p:cNvGrpSpPr/>
            <p:nvPr/>
          </p:nvGrpSpPr>
          <p:grpSpPr>
            <a:xfrm>
              <a:off x="3886195" y="2973388"/>
              <a:ext cx="3276605" cy="2208212"/>
              <a:chOff x="3886195" y="2973388"/>
              <a:chExt cx="3276605" cy="2208212"/>
            </a:xfrm>
          </p:grpSpPr>
          <p:grpSp>
            <p:nvGrpSpPr>
              <p:cNvPr id="17451" name="Group 83"/>
              <p:cNvGrpSpPr>
                <a:grpSpLocks/>
              </p:cNvGrpSpPr>
              <p:nvPr/>
            </p:nvGrpSpPr>
            <p:grpSpPr bwMode="auto">
              <a:xfrm>
                <a:off x="5207000" y="4000500"/>
                <a:ext cx="965200" cy="914400"/>
                <a:chOff x="5207007" y="4000500"/>
                <a:chExt cx="965202" cy="914400"/>
              </a:xfrm>
            </p:grpSpPr>
            <p:cxnSp>
              <p:nvCxnSpPr>
                <p:cNvPr id="51" name="Elbow Connector 50"/>
                <p:cNvCxnSpPr>
                  <a:stCxn id="9" idx="3"/>
                  <a:endCxn id="12" idx="1"/>
                </p:cNvCxnSpPr>
                <p:nvPr/>
              </p:nvCxnSpPr>
              <p:spPr>
                <a:xfrm flipV="1">
                  <a:off x="5486408" y="4000500"/>
                  <a:ext cx="685801" cy="914400"/>
                </a:xfrm>
                <a:prstGeom prst="bentConnector3">
                  <a:avLst>
                    <a:gd name="adj1" fmla="val 50000"/>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17461" name="TextBox 51"/>
                <p:cNvSpPr txBox="1">
                  <a:spLocks noChangeArrowheads="1"/>
                </p:cNvSpPr>
                <p:nvPr/>
              </p:nvSpPr>
              <p:spPr bwMode="auto">
                <a:xfrm>
                  <a:off x="5207007" y="4343400"/>
                  <a:ext cx="665567" cy="230832"/>
                </a:xfrm>
                <a:prstGeom prst="rect">
                  <a:avLst/>
                </a:prstGeom>
                <a:noFill/>
                <a:ln w="9525">
                  <a:noFill/>
                  <a:miter lim="800000"/>
                  <a:headEnd/>
                  <a:tailEnd/>
                </a:ln>
              </p:spPr>
              <p:txBody>
                <a:bodyPr wrap="none">
                  <a:spAutoFit/>
                </a:bodyPr>
                <a:lstStyle/>
                <a:p>
                  <a:r>
                    <a:rPr lang="en-US" sz="900"/>
                    <a:t>provides</a:t>
                  </a:r>
                </a:p>
              </p:txBody>
            </p:sp>
          </p:grpSp>
          <p:grpSp>
            <p:nvGrpSpPr>
              <p:cNvPr id="23" name="Group 22"/>
              <p:cNvGrpSpPr/>
              <p:nvPr/>
            </p:nvGrpSpPr>
            <p:grpSpPr>
              <a:xfrm>
                <a:off x="3886195" y="2973388"/>
                <a:ext cx="3276605" cy="2208212"/>
                <a:chOff x="3886195" y="2973388"/>
                <a:chExt cx="3276605" cy="2208212"/>
              </a:xfrm>
            </p:grpSpPr>
            <p:grpSp>
              <p:nvGrpSpPr>
                <p:cNvPr id="21" name="Group 20"/>
                <p:cNvGrpSpPr/>
                <p:nvPr/>
              </p:nvGrpSpPr>
              <p:grpSpPr>
                <a:xfrm>
                  <a:off x="4191000" y="2973388"/>
                  <a:ext cx="2971800" cy="2208212"/>
                  <a:chOff x="4191000" y="2973388"/>
                  <a:chExt cx="2971800" cy="2208212"/>
                </a:xfrm>
              </p:grpSpPr>
              <p:cxnSp>
                <p:nvCxnSpPr>
                  <p:cNvPr id="54" name="Straight Arrow Connector 53"/>
                  <p:cNvCxnSpPr>
                    <a:stCxn id="12" idx="2"/>
                    <a:endCxn id="8" idx="0"/>
                  </p:cNvCxnSpPr>
                  <p:nvPr/>
                </p:nvCxnSpPr>
                <p:spPr bwMode="auto">
                  <a:xfrm rot="5400000">
                    <a:off x="6210300" y="4724400"/>
                    <a:ext cx="914400" cy="0"/>
                  </a:xfrm>
                  <a:prstGeom prst="bentConnector3">
                    <a:avLst>
                      <a:gd name="adj1" fmla="val 50000"/>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86" name="Isosceles Triangle 85"/>
                  <p:cNvSpPr/>
                  <p:nvPr/>
                </p:nvSpPr>
                <p:spPr bwMode="auto">
                  <a:xfrm>
                    <a:off x="5334000" y="320040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solidFill>
                        <a:srgbClr val="FFFFFF"/>
                      </a:solidFill>
                      <a:ea typeface="ＭＳ Ｐゴシック" charset="-128"/>
                    </a:endParaRPr>
                  </a:p>
                </p:txBody>
              </p:sp>
              <p:sp>
                <p:nvSpPr>
                  <p:cNvPr id="14" name="Rounded Rectangle 13">
                    <a:hlinkClick r:id="" action="ppaction://noaction"/>
                  </p:cNvPr>
                  <p:cNvSpPr/>
                  <p:nvPr/>
                </p:nvSpPr>
                <p:spPr bwMode="auto">
                  <a:xfrm>
                    <a:off x="4191000" y="37338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a:solidFill>
                          <a:srgbClr val="FFFFFF"/>
                        </a:solidFill>
                        <a:ea typeface="ＭＳ Ｐゴシック" charset="-128"/>
                      </a:rPr>
                      <a:t>Coder View</a:t>
                    </a:r>
                  </a:p>
                </p:txBody>
              </p:sp>
              <p:sp>
                <p:nvSpPr>
                  <p:cNvPr id="12" name="Rounded Rectangle 11">
                    <a:hlinkClick r:id="" action="ppaction://noaction"/>
                  </p:cNvPr>
                  <p:cNvSpPr/>
                  <p:nvPr/>
                </p:nvSpPr>
                <p:spPr bwMode="auto">
                  <a:xfrm>
                    <a:off x="6172200" y="37338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a:solidFill>
                          <a:srgbClr val="FFFFFF"/>
                        </a:solidFill>
                        <a:ea typeface="ＭＳ Ｐゴシック" charset="-128"/>
                      </a:rPr>
                      <a:t>User View</a:t>
                    </a:r>
                  </a:p>
                </p:txBody>
              </p:sp>
              <p:cxnSp>
                <p:nvCxnSpPr>
                  <p:cNvPr id="89" name="Straight Connector 88"/>
                  <p:cNvCxnSpPr>
                    <a:stCxn id="86" idx="0"/>
                    <a:endCxn id="6" idx="2"/>
                  </p:cNvCxnSpPr>
                  <p:nvPr/>
                </p:nvCxnSpPr>
                <p:spPr bwMode="auto">
                  <a:xfrm rot="5400000" flipH="1" flipV="1">
                    <a:off x="5295901" y="3086100"/>
                    <a:ext cx="228600"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Elbow Connector 90"/>
                  <p:cNvCxnSpPr>
                    <a:stCxn id="86" idx="2"/>
                    <a:endCxn id="14" idx="0"/>
                  </p:cNvCxnSpPr>
                  <p:nvPr/>
                </p:nvCxnSpPr>
                <p:spPr bwMode="auto">
                  <a:xfrm rot="5400000">
                    <a:off x="4819650" y="3219450"/>
                    <a:ext cx="381000" cy="647700"/>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93" name="Shape 92"/>
                  <p:cNvCxnSpPr>
                    <a:stCxn id="86" idx="4"/>
                    <a:endCxn id="12" idx="0"/>
                  </p:cNvCxnSpPr>
                  <p:nvPr/>
                </p:nvCxnSpPr>
                <p:spPr bwMode="auto">
                  <a:xfrm rot="16200000" flipH="1">
                    <a:off x="5886450" y="2952750"/>
                    <a:ext cx="381000" cy="1181100"/>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grpSp>
            <p:grpSp>
              <p:nvGrpSpPr>
                <p:cNvPr id="17453" name="Group 82"/>
                <p:cNvGrpSpPr>
                  <a:grpSpLocks/>
                </p:cNvGrpSpPr>
                <p:nvPr/>
              </p:nvGrpSpPr>
              <p:grpSpPr bwMode="auto">
                <a:xfrm>
                  <a:off x="3886195" y="4267200"/>
                  <a:ext cx="800098" cy="381000"/>
                  <a:chOff x="3886200" y="4267200"/>
                  <a:chExt cx="800099" cy="381000"/>
                </a:xfrm>
              </p:grpSpPr>
              <p:cxnSp>
                <p:nvCxnSpPr>
                  <p:cNvPr id="109" name="Straight Arrow Connector 108"/>
                  <p:cNvCxnSpPr>
                    <a:stCxn id="14" idx="2"/>
                    <a:endCxn id="9" idx="0"/>
                  </p:cNvCxnSpPr>
                  <p:nvPr/>
                </p:nvCxnSpPr>
                <p:spPr>
                  <a:xfrm rot="16200000" flipH="1">
                    <a:off x="4495806" y="4457700"/>
                    <a:ext cx="381000" cy="0"/>
                  </a:xfrm>
                  <a:prstGeom prst="bentConnector3">
                    <a:avLst>
                      <a:gd name="adj1" fmla="val 50000"/>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17459" name="TextBox 109"/>
                  <p:cNvSpPr txBox="1">
                    <a:spLocks noChangeArrowheads="1"/>
                  </p:cNvSpPr>
                  <p:nvPr/>
                </p:nvSpPr>
                <p:spPr bwMode="auto">
                  <a:xfrm>
                    <a:off x="3886200" y="4343400"/>
                    <a:ext cx="768159" cy="230832"/>
                  </a:xfrm>
                  <a:prstGeom prst="rect">
                    <a:avLst/>
                  </a:prstGeom>
                  <a:noFill/>
                  <a:ln w="9525">
                    <a:noFill/>
                    <a:miter lim="800000"/>
                    <a:headEnd/>
                    <a:tailEnd/>
                  </a:ln>
                </p:spPr>
                <p:txBody>
                  <a:bodyPr wrap="none">
                    <a:spAutoFit/>
                  </a:bodyPr>
                  <a:lstStyle/>
                  <a:p>
                    <a:r>
                      <a:rPr lang="en-US" sz="900"/>
                      <a:t>constrains</a:t>
                    </a:r>
                  </a:p>
                </p:txBody>
              </p:sp>
            </p:grpSp>
          </p:grpSp>
        </p:grpSp>
      </p:grpSp>
      <p:grpSp>
        <p:nvGrpSpPr>
          <p:cNvPr id="18" name="Group 17"/>
          <p:cNvGrpSpPr/>
          <p:nvPr/>
        </p:nvGrpSpPr>
        <p:grpSpPr>
          <a:xfrm>
            <a:off x="762000" y="4953000"/>
            <a:ext cx="3924300" cy="839788"/>
            <a:chOff x="762000" y="4953000"/>
            <a:chExt cx="3924300" cy="839788"/>
          </a:xfrm>
        </p:grpSpPr>
        <p:sp>
          <p:nvSpPr>
            <p:cNvPr id="48" name="Rounded Rectangle 47"/>
            <p:cNvSpPr/>
            <p:nvPr/>
          </p:nvSpPr>
          <p:spPr bwMode="auto">
            <a:xfrm>
              <a:off x="762000" y="4953000"/>
              <a:ext cx="1676400" cy="533400"/>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rgbClr val="FFFFFF"/>
                  </a:solidFill>
                  <a:ea typeface="ＭＳ Ｐゴシック" charset="-128"/>
                </a:rPr>
                <a:t>Computational</a:t>
              </a:r>
            </a:p>
          </p:txBody>
        </p:sp>
        <p:cxnSp>
          <p:nvCxnSpPr>
            <p:cNvPr id="77" name="Elbow Connector 76"/>
            <p:cNvCxnSpPr>
              <a:stCxn id="48" idx="2"/>
              <a:endCxn id="9" idx="2"/>
            </p:cNvCxnSpPr>
            <p:nvPr/>
          </p:nvCxnSpPr>
          <p:spPr bwMode="auto">
            <a:xfrm rot="5400000" flipH="1" flipV="1">
              <a:off x="2990850" y="3790950"/>
              <a:ext cx="304800" cy="3086100"/>
            </a:xfrm>
            <a:prstGeom prst="bentConnector3">
              <a:avLst>
                <a:gd name="adj1" fmla="val -114000"/>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17457" name="TextBox 80"/>
            <p:cNvSpPr txBox="1">
              <a:spLocks noChangeArrowheads="1"/>
            </p:cNvSpPr>
            <p:nvPr/>
          </p:nvSpPr>
          <p:spPr bwMode="auto">
            <a:xfrm>
              <a:off x="1904998" y="5562004"/>
              <a:ext cx="821314" cy="230784"/>
            </a:xfrm>
            <a:prstGeom prst="rect">
              <a:avLst/>
            </a:prstGeom>
            <a:noFill/>
            <a:ln w="9525">
              <a:noFill/>
              <a:miter lim="800000"/>
              <a:headEnd/>
              <a:tailEnd/>
            </a:ln>
          </p:spPr>
          <p:txBody>
            <a:bodyPr>
              <a:spAutoFit/>
            </a:bodyPr>
            <a:lstStyle/>
            <a:p>
              <a:r>
                <a:rPr lang="en-US" sz="900"/>
                <a:t>constrains</a:t>
              </a:r>
            </a:p>
          </p:txBody>
        </p:sp>
      </p:grpSp>
      <p:grpSp>
        <p:nvGrpSpPr>
          <p:cNvPr id="17" name="Group 16"/>
          <p:cNvGrpSpPr/>
          <p:nvPr/>
        </p:nvGrpSpPr>
        <p:grpSpPr>
          <a:xfrm>
            <a:off x="2514600" y="1600200"/>
            <a:ext cx="4953000" cy="4114800"/>
            <a:chOff x="2514600" y="1600200"/>
            <a:chExt cx="4953000" cy="4114800"/>
          </a:xfrm>
        </p:grpSpPr>
        <p:sp>
          <p:nvSpPr>
            <p:cNvPr id="7" name="Rounded Rectangle 6">
              <a:hlinkClick r:id="" action="ppaction://noaction"/>
            </p:cNvPr>
            <p:cNvSpPr/>
            <p:nvPr/>
          </p:nvSpPr>
          <p:spPr bwMode="auto">
            <a:xfrm>
              <a:off x="2514600" y="2514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a:solidFill>
                    <a:srgbClr val="FFFFFF"/>
                  </a:solidFill>
                  <a:ea typeface="ＭＳ Ｐゴシック" charset="-128"/>
                </a:rPr>
                <a:t>Top-level Algorithm</a:t>
              </a:r>
            </a:p>
          </p:txBody>
        </p:sp>
        <p:sp>
          <p:nvSpPr>
            <p:cNvPr id="8" name="Rounded Rectangle 7">
              <a:hlinkClick r:id="" action="ppaction://noaction"/>
            </p:cNvPr>
            <p:cNvSpPr/>
            <p:nvPr/>
          </p:nvSpPr>
          <p:spPr bwMode="auto">
            <a:xfrm>
              <a:off x="5867400" y="5181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a:solidFill>
                    <a:srgbClr val="FFFFFF"/>
                  </a:solidFill>
                  <a:ea typeface="ＭＳ Ｐゴシック" charset="-128"/>
                </a:rPr>
                <a:t>User Procedures</a:t>
              </a:r>
            </a:p>
          </p:txBody>
        </p:sp>
        <p:sp>
          <p:nvSpPr>
            <p:cNvPr id="9" name="Rounded Rectangle 8"/>
            <p:cNvSpPr/>
            <p:nvPr/>
          </p:nvSpPr>
          <p:spPr bwMode="auto">
            <a:xfrm>
              <a:off x="3886200" y="4648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a:solidFill>
                    <a:srgbClr val="FFFFFF"/>
                  </a:solidFill>
                  <a:ea typeface="ＭＳ Ｐゴシック" charset="-128"/>
                </a:rPr>
                <a:t>Machine Procedures</a:t>
              </a:r>
            </a:p>
          </p:txBody>
        </p:sp>
        <p:sp>
          <p:nvSpPr>
            <p:cNvPr id="79" name="Isosceles Triangle 78"/>
            <p:cNvSpPr/>
            <p:nvPr/>
          </p:nvSpPr>
          <p:spPr bwMode="auto">
            <a:xfrm>
              <a:off x="3352800" y="3048000"/>
              <a:ext cx="76200" cy="76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solidFill>
                  <a:srgbClr val="FFFFFF"/>
                </a:solidFill>
                <a:ea typeface="ＭＳ Ｐゴシック" charset="-128"/>
              </a:endParaRPr>
            </a:p>
          </p:txBody>
        </p:sp>
        <p:sp>
          <p:nvSpPr>
            <p:cNvPr id="80" name="Isosceles Triangle 79"/>
            <p:cNvSpPr/>
            <p:nvPr/>
          </p:nvSpPr>
          <p:spPr bwMode="auto">
            <a:xfrm flipV="1">
              <a:off x="3352800" y="3124200"/>
              <a:ext cx="76200" cy="76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solidFill>
                  <a:srgbClr val="FFFFFF"/>
                </a:solidFill>
                <a:ea typeface="ＭＳ Ｐゴシック" charset="-128"/>
              </a:endParaRPr>
            </a:p>
          </p:txBody>
        </p:sp>
        <p:sp>
          <p:nvSpPr>
            <p:cNvPr id="75" name="Isosceles Triangle 74"/>
            <p:cNvSpPr/>
            <p:nvPr/>
          </p:nvSpPr>
          <p:spPr bwMode="auto">
            <a:xfrm>
              <a:off x="3124200" y="3048000"/>
              <a:ext cx="76200" cy="76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solidFill>
                  <a:srgbClr val="FFFFFF"/>
                </a:solidFill>
                <a:ea typeface="ＭＳ Ｐゴシック" charset="-128"/>
              </a:endParaRPr>
            </a:p>
          </p:txBody>
        </p:sp>
        <p:sp>
          <p:nvSpPr>
            <p:cNvPr id="76" name="Isosceles Triangle 75"/>
            <p:cNvSpPr/>
            <p:nvPr/>
          </p:nvSpPr>
          <p:spPr bwMode="auto">
            <a:xfrm flipV="1">
              <a:off x="3124200" y="3124200"/>
              <a:ext cx="76200" cy="76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solidFill>
                  <a:srgbClr val="FFFFFF"/>
                </a:solidFill>
                <a:ea typeface="ＭＳ Ｐゴシック" charset="-128"/>
              </a:endParaRPr>
            </a:p>
          </p:txBody>
        </p:sp>
        <p:cxnSp>
          <p:nvCxnSpPr>
            <p:cNvPr id="16" name="Elbow Connector 15"/>
            <p:cNvCxnSpPr>
              <a:stCxn id="7" idx="0"/>
            </p:cNvCxnSpPr>
            <p:nvPr/>
          </p:nvCxnSpPr>
          <p:spPr bwMode="auto">
            <a:xfrm rot="5400000" flipH="1" flipV="1">
              <a:off x="3181350" y="1733550"/>
              <a:ext cx="914400" cy="647700"/>
            </a:xfrm>
            <a:prstGeom prst="bentConnector3">
              <a:avLst>
                <a:gd name="adj1" fmla="val 22000"/>
              </a:avLst>
            </a:prstGeom>
            <a:ln w="127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425" name="TextBox 17"/>
            <p:cNvSpPr txBox="1">
              <a:spLocks noChangeArrowheads="1"/>
            </p:cNvSpPr>
            <p:nvPr/>
          </p:nvSpPr>
          <p:spPr bwMode="auto">
            <a:xfrm>
              <a:off x="2633664" y="1703895"/>
              <a:ext cx="1364219" cy="230832"/>
            </a:xfrm>
            <a:prstGeom prst="rect">
              <a:avLst/>
            </a:prstGeom>
            <a:noFill/>
            <a:ln w="9525">
              <a:noFill/>
              <a:miter lim="800000"/>
              <a:headEnd/>
              <a:tailEnd/>
            </a:ln>
          </p:spPr>
          <p:txBody>
            <a:bodyPr wrap="none">
              <a:spAutoFit/>
            </a:bodyPr>
            <a:lstStyle/>
            <a:p>
              <a:r>
                <a:rPr lang="en-US" sz="900"/>
                <a:t>changes to goal state</a:t>
              </a:r>
            </a:p>
          </p:txBody>
        </p:sp>
        <p:cxnSp>
          <p:nvCxnSpPr>
            <p:cNvPr id="82" name="Elbow Connector 81"/>
            <p:cNvCxnSpPr>
              <a:stCxn id="9" idx="1"/>
            </p:cNvCxnSpPr>
            <p:nvPr/>
          </p:nvCxnSpPr>
          <p:spPr bwMode="auto">
            <a:xfrm rot="10800000">
              <a:off x="3390900" y="3200400"/>
              <a:ext cx="495300" cy="17145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5" name="Shape 84"/>
            <p:cNvCxnSpPr>
              <a:endCxn id="8" idx="1"/>
            </p:cNvCxnSpPr>
            <p:nvPr/>
          </p:nvCxnSpPr>
          <p:spPr bwMode="auto">
            <a:xfrm rot="16200000" flipH="1">
              <a:off x="3390900" y="2971800"/>
              <a:ext cx="2247900" cy="27051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7429" name="TextBox 33"/>
            <p:cNvSpPr txBox="1">
              <a:spLocks noChangeArrowheads="1"/>
            </p:cNvSpPr>
            <p:nvPr/>
          </p:nvSpPr>
          <p:spPr bwMode="auto">
            <a:xfrm>
              <a:off x="3926455" y="2257337"/>
              <a:ext cx="768015" cy="230832"/>
            </a:xfrm>
            <a:prstGeom prst="rect">
              <a:avLst/>
            </a:prstGeom>
            <a:noFill/>
            <a:ln w="9525">
              <a:noFill/>
              <a:miter lim="800000"/>
              <a:headEnd/>
              <a:tailEnd/>
            </a:ln>
          </p:spPr>
          <p:txBody>
            <a:bodyPr wrap="none">
              <a:spAutoFit/>
            </a:bodyPr>
            <a:lstStyle/>
            <a:p>
              <a:r>
                <a:rPr lang="en-US" sz="900"/>
                <a:t>constrains</a:t>
              </a:r>
            </a:p>
          </p:txBody>
        </p:sp>
      </p:grpSp>
    </p:spTree>
    <p:extLst>
      <p:ext uri="{BB962C8B-B14F-4D97-AF65-F5344CB8AC3E}">
        <p14:creationId xmlns:p14="http://schemas.microsoft.com/office/powerpoint/2010/main" val="697408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19" y="0"/>
            <a:ext cx="8803757" cy="1325563"/>
          </a:xfrm>
        </p:spPr>
        <p:txBody>
          <a:bodyPr>
            <a:normAutofit fontScale="90000"/>
          </a:bodyPr>
          <a:lstStyle/>
          <a:p>
            <a:r>
              <a:rPr lang="en-US" sz="3600" dirty="0">
                <a:solidFill>
                  <a:srgbClr val="2929FF"/>
                </a:solidFill>
                <a:latin typeface="+mn-lt"/>
                <a:ea typeface="+mn-ea"/>
                <a:cs typeface="+mn-cs"/>
              </a:rPr>
              <a:t>Unmet Need: </a:t>
            </a:r>
            <a:br>
              <a:rPr lang="en-US" sz="3600" dirty="0">
                <a:solidFill>
                  <a:srgbClr val="2929FF"/>
                </a:solidFill>
                <a:latin typeface="+mn-lt"/>
                <a:ea typeface="+mn-ea"/>
                <a:cs typeface="+mn-cs"/>
              </a:rPr>
            </a:br>
            <a:r>
              <a:rPr lang="en-US" sz="3600" dirty="0">
                <a:solidFill>
                  <a:srgbClr val="2929FF"/>
                </a:solidFill>
                <a:latin typeface="+mn-lt"/>
                <a:ea typeface="+mn-ea"/>
                <a:cs typeface="+mn-cs"/>
              </a:rPr>
              <a:t>Model how Socio-Tech Systems do Conceptual Work</a:t>
            </a:r>
          </a:p>
        </p:txBody>
      </p:sp>
      <p:sp>
        <p:nvSpPr>
          <p:cNvPr id="3" name="Content Placeholder 2"/>
          <p:cNvSpPr>
            <a:spLocks noGrp="1"/>
          </p:cNvSpPr>
          <p:nvPr>
            <p:ph idx="1"/>
          </p:nvPr>
        </p:nvSpPr>
        <p:spPr>
          <a:xfrm>
            <a:off x="590550" y="1430989"/>
            <a:ext cx="7886700" cy="4351338"/>
          </a:xfrm>
        </p:spPr>
        <p:txBody>
          <a:bodyPr>
            <a:normAutofit fontScale="92500" lnSpcReduction="10000"/>
          </a:bodyPr>
          <a:lstStyle/>
          <a:p>
            <a:pPr marL="0" indent="0">
              <a:buNone/>
            </a:pPr>
            <a:r>
              <a:rPr lang="en-US" altLang="en-US" dirty="0"/>
              <a:t>Approach summary-</a:t>
            </a:r>
          </a:p>
          <a:p>
            <a:pPr marL="0" indent="0">
              <a:buNone/>
            </a:pPr>
            <a:r>
              <a:rPr lang="en-US" altLang="en-US" dirty="0"/>
              <a:t>1. Declarative specifications of input/output for conceptual work that complement process models with-</a:t>
            </a:r>
          </a:p>
          <a:p>
            <a:r>
              <a:rPr lang="en-US" altLang="en-US" dirty="0"/>
              <a:t>Classes</a:t>
            </a:r>
          </a:p>
          <a:p>
            <a:r>
              <a:rPr lang="en-US" altLang="en-US" dirty="0"/>
              <a:t>State transitions</a:t>
            </a:r>
          </a:p>
          <a:p>
            <a:pPr marL="0" indent="0">
              <a:buNone/>
            </a:pPr>
            <a:endParaRPr lang="en-US" altLang="en-US" sz="1400" dirty="0"/>
          </a:p>
          <a:p>
            <a:pPr marL="0" indent="0">
              <a:buNone/>
            </a:pPr>
            <a:r>
              <a:rPr lang="en-US" altLang="en-US" dirty="0"/>
              <a:t>2. BPMN procedural specification that outputs the conceptual product-</a:t>
            </a:r>
          </a:p>
          <a:p>
            <a:r>
              <a:rPr lang="en-US" altLang="en-US" dirty="0"/>
              <a:t>Process’s tasks change attribute values </a:t>
            </a:r>
          </a:p>
          <a:p>
            <a:r>
              <a:rPr lang="en-US" altLang="en-US" dirty="0"/>
              <a:t>Information dictionary tracks changes to goal state</a:t>
            </a:r>
          </a:p>
          <a:p>
            <a:endParaRPr lang="en-US" dirty="0"/>
          </a:p>
        </p:txBody>
      </p:sp>
    </p:spTree>
    <p:extLst>
      <p:ext uri="{BB962C8B-B14F-4D97-AF65-F5344CB8AC3E}">
        <p14:creationId xmlns:p14="http://schemas.microsoft.com/office/powerpoint/2010/main" val="1067032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p:cNvSpPr txBox="1">
            <a:spLocks noChangeArrowheads="1"/>
          </p:cNvSpPr>
          <p:nvPr/>
        </p:nvSpPr>
        <p:spPr bwMode="auto">
          <a:xfrm>
            <a:off x="244960" y="2617922"/>
            <a:ext cx="8610282" cy="707886"/>
          </a:xfrm>
          <a:prstGeom prst="rect">
            <a:avLst/>
          </a:prstGeom>
          <a:noFill/>
          <a:ln w="9525">
            <a:noFill/>
            <a:miter lim="800000"/>
            <a:headEnd/>
            <a:tailEnd/>
          </a:ln>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2000" dirty="0">
                <a:solidFill>
                  <a:srgbClr val="000000"/>
                </a:solidFill>
                <a:latin typeface="Arial" charset="0"/>
                <a:ea typeface="ＭＳ Ｐゴシック" charset="-128"/>
              </a:rPr>
              <a:t>CWP </a:t>
            </a:r>
            <a:r>
              <a:rPr kumimoji="0" lang="en-US" sz="2000" b="0" i="0" u="none" strike="noStrike" kern="1200" cap="none" spc="0" normalizeH="0" baseline="0" noProof="0" dirty="0">
                <a:ln>
                  <a:noFill/>
                </a:ln>
                <a:solidFill>
                  <a:srgbClr val="000000"/>
                </a:solidFill>
                <a:effectLst/>
                <a:uLnTx/>
                <a:uFillTx/>
                <a:latin typeface="Arial" charset="0"/>
                <a:ea typeface="ＭＳ Ｐゴシック" charset="-128"/>
                <a:cs typeface="+mn-cs"/>
              </a:rPr>
              <a:t>is </a:t>
            </a:r>
            <a:r>
              <a:rPr kumimoji="0" lang="en-US" sz="2000" b="0" i="1" u="none" strike="noStrike" kern="1200" cap="none" spc="0" normalizeH="0" baseline="0" noProof="0" dirty="0">
                <a:ln>
                  <a:noFill/>
                </a:ln>
                <a:solidFill>
                  <a:srgbClr val="000000"/>
                </a:solidFill>
                <a:effectLst/>
                <a:uLnTx/>
                <a:uFillTx/>
                <a:latin typeface="Arial" charset="0"/>
                <a:ea typeface="ＭＳ Ｐゴシック" charset="-128"/>
                <a:cs typeface="+mn-cs"/>
              </a:rPr>
              <a:t>declarative-</a:t>
            </a:r>
            <a:r>
              <a:rPr kumimoji="0" lang="en-US" sz="2000" b="0" i="0" u="none" strike="noStrike" kern="1200" cap="none" spc="0" normalizeH="0" baseline="0" noProof="0" dirty="0">
                <a:ln>
                  <a:noFill/>
                </a:ln>
                <a:solidFill>
                  <a:srgbClr val="000000"/>
                </a:solidFill>
                <a:effectLst/>
                <a:uLnTx/>
                <a:uFillTx/>
                <a:latin typeface="Arial" charset="0"/>
                <a:ea typeface="ＭＳ Ｐゴシック" charset="-128"/>
                <a:cs typeface="+mn-cs"/>
              </a:rPr>
              <a:t> independent of any context, technology, or process but context changes will force change </a:t>
            </a:r>
            <a:r>
              <a:rPr lang="en-US" sz="2000" dirty="0">
                <a:solidFill>
                  <a:srgbClr val="000000"/>
                </a:solidFill>
                <a:latin typeface="Arial" charset="0"/>
                <a:ea typeface="ＭＳ Ｐゴシック" charset="-128"/>
              </a:rPr>
              <a:t>of</a:t>
            </a:r>
            <a:r>
              <a:rPr kumimoji="0" lang="en-US" sz="2000" b="0" i="0" u="none" strike="noStrike" kern="1200" cap="none" spc="0" normalizeH="0" baseline="0" noProof="0" dirty="0">
                <a:ln>
                  <a:noFill/>
                </a:ln>
                <a:solidFill>
                  <a:srgbClr val="000000"/>
                </a:solidFill>
                <a:effectLst/>
                <a:uLnTx/>
                <a:uFillTx/>
                <a:latin typeface="Arial" charset="0"/>
                <a:ea typeface="ＭＳ Ｐゴシック" charset="-128"/>
                <a:cs typeface="+mn-cs"/>
              </a:rPr>
              <a:t> process</a:t>
            </a:r>
            <a:r>
              <a:rPr kumimoji="0" lang="en-US" sz="2000" b="0" i="0" u="none" strike="noStrike" kern="1200" cap="none" spc="0" normalizeH="0" noProof="0" dirty="0">
                <a:ln>
                  <a:noFill/>
                </a:ln>
                <a:solidFill>
                  <a:srgbClr val="000000"/>
                </a:solidFill>
                <a:effectLst/>
                <a:uLnTx/>
                <a:uFillTx/>
                <a:latin typeface="Arial" charset="0"/>
                <a:ea typeface="ＭＳ Ｐゴシック" charset="-128"/>
                <a:cs typeface="+mn-cs"/>
              </a:rPr>
              <a:t> </a:t>
            </a:r>
            <a:r>
              <a:rPr lang="en-US" sz="2000" dirty="0">
                <a:solidFill>
                  <a:srgbClr val="000000"/>
                </a:solidFill>
                <a:latin typeface="Arial" charset="0"/>
                <a:ea typeface="ＭＳ Ｐゴシック" charset="-128"/>
              </a:rPr>
              <a:t>or</a:t>
            </a:r>
            <a:r>
              <a:rPr kumimoji="0" lang="en-US" sz="2000" b="0" i="0" u="none" strike="noStrike" kern="1200" cap="none" spc="0" normalizeH="0" noProof="0" dirty="0">
                <a:ln>
                  <a:noFill/>
                </a:ln>
                <a:solidFill>
                  <a:srgbClr val="000000"/>
                </a:solidFill>
                <a:effectLst/>
                <a:uLnTx/>
                <a:uFillTx/>
                <a:latin typeface="Arial" charset="0"/>
                <a:ea typeface="ＭＳ Ｐゴシック" charset="-128"/>
                <a:cs typeface="+mn-cs"/>
              </a:rPr>
              <a:t> representation </a:t>
            </a:r>
            <a:endParaRPr kumimoji="0" lang="en-US" sz="2000" b="0" i="0" u="none" strike="noStrike" kern="1200" cap="none" spc="0" normalizeH="0" baseline="0" noProof="0" dirty="0">
              <a:ln>
                <a:noFill/>
              </a:ln>
              <a:solidFill>
                <a:srgbClr val="000000"/>
              </a:solidFill>
              <a:effectLst/>
              <a:uLnTx/>
              <a:uFillTx/>
              <a:latin typeface="Arial" charset="0"/>
              <a:ea typeface="ＭＳ Ｐゴシック" charset="-128"/>
              <a:cs typeface="+mn-cs"/>
            </a:endParaRPr>
          </a:p>
        </p:txBody>
      </p:sp>
      <p:sp>
        <p:nvSpPr>
          <p:cNvPr id="13314" name="Title 1"/>
          <p:cNvSpPr>
            <a:spLocks noGrp="1"/>
          </p:cNvSpPr>
          <p:nvPr>
            <p:ph type="title"/>
          </p:nvPr>
        </p:nvSpPr>
        <p:spPr bwMode="auto">
          <a:xfrm>
            <a:off x="83828" y="123494"/>
            <a:ext cx="9144000" cy="450750"/>
          </a:xfrm>
          <a:noFill/>
          <a:ln>
            <a:miter lim="800000"/>
            <a:headEnd/>
            <a:tailEnd/>
          </a:ln>
        </p:spPr>
        <p:txBody>
          <a:bodyPr wrap="square" lIns="91440" tIns="45720" rIns="91440" bIns="45720" numCol="1" anchor="t" anchorCtr="0" compatLnSpc="1">
            <a:prstTxWarp prst="textNoShape">
              <a:avLst/>
            </a:prstTxWarp>
          </a:bodyPr>
          <a:lstStyle/>
          <a:p>
            <a:pPr algn="l"/>
            <a:r>
              <a:rPr lang="en-US" sz="2000" b="0" dirty="0">
                <a:solidFill>
                  <a:srgbClr val="2929FF"/>
                </a:solidFill>
                <a:ea typeface="ＭＳ Ｐゴシック" charset="-128"/>
              </a:rPr>
              <a:t>Declarative spec of conceptual work product (CWP) : small purchase example</a:t>
            </a:r>
          </a:p>
        </p:txBody>
      </p:sp>
      <p:grpSp>
        <p:nvGrpSpPr>
          <p:cNvPr id="13316" name="Group 27"/>
          <p:cNvGrpSpPr>
            <a:grpSpLocks/>
          </p:cNvGrpSpPr>
          <p:nvPr/>
        </p:nvGrpSpPr>
        <p:grpSpPr bwMode="auto">
          <a:xfrm>
            <a:off x="1492735" y="889135"/>
            <a:ext cx="2451100" cy="1651000"/>
            <a:chOff x="927100" y="1485900"/>
            <a:chExt cx="2451100" cy="1650999"/>
          </a:xfrm>
        </p:grpSpPr>
        <p:sp>
          <p:nvSpPr>
            <p:cNvPr id="13356" name="Rounded Rectangle 6"/>
            <p:cNvSpPr>
              <a:spLocks noChangeArrowheads="1"/>
            </p:cNvSpPr>
            <p:nvPr/>
          </p:nvSpPr>
          <p:spPr bwMode="auto">
            <a:xfrm>
              <a:off x="927100" y="1485900"/>
              <a:ext cx="2451100" cy="1650999"/>
            </a:xfrm>
            <a:prstGeom prst="roundRect">
              <a:avLst>
                <a:gd name="adj" fmla="val 16667"/>
              </a:avLst>
            </a:prstGeom>
            <a:solidFill>
              <a:srgbClr val="CCFFCC">
                <a:alpha val="63921"/>
              </a:srgbClr>
            </a:solidFill>
            <a:ln w="9525">
              <a:solidFill>
                <a:schemeClr val="tx1"/>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3357" name="TextBox 7"/>
            <p:cNvSpPr txBox="1">
              <a:spLocks noChangeArrowheads="1"/>
            </p:cNvSpPr>
            <p:nvPr/>
          </p:nvSpPr>
          <p:spPr bwMode="auto">
            <a:xfrm>
              <a:off x="1208317" y="1681483"/>
              <a:ext cx="736274"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seller</a:t>
              </a:r>
            </a:p>
          </p:txBody>
        </p:sp>
        <p:sp>
          <p:nvSpPr>
            <p:cNvPr id="13358" name="TextBox 8"/>
            <p:cNvSpPr txBox="1">
              <a:spLocks noChangeArrowheads="1"/>
            </p:cNvSpPr>
            <p:nvPr/>
          </p:nvSpPr>
          <p:spPr bwMode="auto">
            <a:xfrm>
              <a:off x="2275117" y="1668783"/>
              <a:ext cx="762085"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buyer</a:t>
              </a:r>
            </a:p>
          </p:txBody>
        </p:sp>
        <p:sp>
          <p:nvSpPr>
            <p:cNvPr id="13359" name="TextBox 9"/>
            <p:cNvSpPr txBox="1">
              <a:spLocks noChangeArrowheads="1"/>
            </p:cNvSpPr>
            <p:nvPr/>
          </p:nvSpPr>
          <p:spPr bwMode="auto">
            <a:xfrm>
              <a:off x="1208317" y="2621283"/>
              <a:ext cx="800495"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watch</a:t>
              </a:r>
            </a:p>
          </p:txBody>
        </p:sp>
        <p:sp>
          <p:nvSpPr>
            <p:cNvPr id="13360" name="TextBox 10"/>
            <p:cNvSpPr txBox="1">
              <a:spLocks noChangeArrowheads="1"/>
            </p:cNvSpPr>
            <p:nvPr/>
          </p:nvSpPr>
          <p:spPr bwMode="auto">
            <a:xfrm>
              <a:off x="2148117" y="2608583"/>
              <a:ext cx="1070012"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payment</a:t>
              </a:r>
            </a:p>
          </p:txBody>
        </p:sp>
        <p:sp>
          <p:nvSpPr>
            <p:cNvPr id="13361" name="TextBox 11"/>
            <p:cNvSpPr txBox="1">
              <a:spLocks noChangeArrowheads="1"/>
            </p:cNvSpPr>
            <p:nvPr/>
          </p:nvSpPr>
          <p:spPr bwMode="auto">
            <a:xfrm>
              <a:off x="1638300" y="2159000"/>
              <a:ext cx="1003011" cy="307777"/>
            </a:xfrm>
            <a:prstGeom prst="rect">
              <a:avLst/>
            </a:prstGeom>
            <a:noFill/>
            <a:ln w="9525">
              <a:no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charset="0"/>
                  <a:ea typeface="ＭＳ Ｐゴシック" charset="-128"/>
                  <a:cs typeface="+mn-cs"/>
                </a:rPr>
                <a:t>ownership</a:t>
              </a:r>
            </a:p>
          </p:txBody>
        </p:sp>
        <p:cxnSp>
          <p:nvCxnSpPr>
            <p:cNvPr id="13362" name="Straight Arrow Connector 13"/>
            <p:cNvCxnSpPr>
              <a:cxnSpLocks noChangeShapeType="1"/>
              <a:stCxn id="13357" idx="2"/>
              <a:endCxn id="13359" idx="0"/>
            </p:cNvCxnSpPr>
            <p:nvPr/>
          </p:nvCxnSpPr>
          <p:spPr bwMode="auto">
            <a:xfrm rot="16200000" flipH="1">
              <a:off x="1307275" y="2319993"/>
              <a:ext cx="570468" cy="32111"/>
            </a:xfrm>
            <a:prstGeom prst="straightConnector1">
              <a:avLst/>
            </a:prstGeom>
            <a:noFill/>
            <a:ln w="9525">
              <a:solidFill>
                <a:schemeClr val="tx1"/>
              </a:solidFill>
              <a:round/>
              <a:headEnd/>
              <a:tailEnd type="arrow" w="med" len="med"/>
            </a:ln>
          </p:spPr>
        </p:cxnSp>
        <p:cxnSp>
          <p:nvCxnSpPr>
            <p:cNvPr id="13363" name="Straight Arrow Connector 15"/>
            <p:cNvCxnSpPr>
              <a:cxnSpLocks noChangeShapeType="1"/>
              <a:stCxn id="13358" idx="2"/>
              <a:endCxn id="13360" idx="0"/>
            </p:cNvCxnSpPr>
            <p:nvPr/>
          </p:nvCxnSpPr>
          <p:spPr bwMode="auto">
            <a:xfrm rot="16200000" flipH="1">
              <a:off x="2384407" y="2309867"/>
              <a:ext cx="570468" cy="26963"/>
            </a:xfrm>
            <a:prstGeom prst="straightConnector1">
              <a:avLst/>
            </a:prstGeom>
            <a:noFill/>
            <a:ln w="9525">
              <a:solidFill>
                <a:schemeClr val="tx1"/>
              </a:solidFill>
              <a:round/>
              <a:headEnd/>
              <a:tailEnd type="arrow" w="med" len="med"/>
            </a:ln>
          </p:spPr>
        </p:cxnSp>
      </p:grpSp>
      <p:sp>
        <p:nvSpPr>
          <p:cNvPr id="13317" name="TextBox 28"/>
          <p:cNvSpPr txBox="1">
            <a:spLocks noChangeArrowheads="1"/>
          </p:cNvSpPr>
          <p:nvPr/>
        </p:nvSpPr>
        <p:spPr bwMode="auto">
          <a:xfrm>
            <a:off x="1962635" y="508135"/>
            <a:ext cx="1504950" cy="368300"/>
          </a:xfrm>
          <a:prstGeom prst="rect">
            <a:avLst/>
          </a:prstGeom>
          <a:noFill/>
          <a:ln w="9525">
            <a:no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starting state</a:t>
            </a:r>
          </a:p>
        </p:txBody>
      </p:sp>
      <p:grpSp>
        <p:nvGrpSpPr>
          <p:cNvPr id="4" name="Group 27"/>
          <p:cNvGrpSpPr>
            <a:grpSpLocks/>
          </p:cNvGrpSpPr>
          <p:nvPr/>
        </p:nvGrpSpPr>
        <p:grpSpPr bwMode="auto">
          <a:xfrm>
            <a:off x="4058135" y="533535"/>
            <a:ext cx="3708400" cy="2032000"/>
            <a:chOff x="4043363" y="855663"/>
            <a:chExt cx="3708400" cy="2032000"/>
          </a:xfrm>
        </p:grpSpPr>
        <p:grpSp>
          <p:nvGrpSpPr>
            <p:cNvPr id="13344" name="Group 26"/>
            <p:cNvGrpSpPr>
              <a:grpSpLocks/>
            </p:cNvGrpSpPr>
            <p:nvPr/>
          </p:nvGrpSpPr>
          <p:grpSpPr bwMode="auto">
            <a:xfrm>
              <a:off x="5300663" y="1236663"/>
              <a:ext cx="2451100" cy="1651000"/>
              <a:chOff x="4648200" y="1511300"/>
              <a:chExt cx="2451100" cy="1650999"/>
            </a:xfrm>
          </p:grpSpPr>
          <p:sp>
            <p:nvSpPr>
              <p:cNvPr id="13348" name="Rounded Rectangle 16"/>
              <p:cNvSpPr>
                <a:spLocks noChangeArrowheads="1"/>
              </p:cNvSpPr>
              <p:nvPr/>
            </p:nvSpPr>
            <p:spPr bwMode="auto">
              <a:xfrm>
                <a:off x="4648200" y="1511300"/>
                <a:ext cx="2451100" cy="1650999"/>
              </a:xfrm>
              <a:prstGeom prst="roundRect">
                <a:avLst>
                  <a:gd name="adj" fmla="val 16667"/>
                </a:avLst>
              </a:prstGeom>
              <a:solidFill>
                <a:srgbClr val="CCFFCC">
                  <a:alpha val="61176"/>
                </a:srgbClr>
              </a:solidFill>
              <a:ln w="9525">
                <a:solidFill>
                  <a:schemeClr val="tx1"/>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sp>
            <p:nvSpPr>
              <p:cNvPr id="13349" name="TextBox 17"/>
              <p:cNvSpPr txBox="1">
                <a:spLocks noChangeArrowheads="1"/>
              </p:cNvSpPr>
              <p:nvPr/>
            </p:nvSpPr>
            <p:spPr bwMode="auto">
              <a:xfrm>
                <a:off x="4929417" y="1706883"/>
                <a:ext cx="736274"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seller</a:t>
                </a:r>
              </a:p>
            </p:txBody>
          </p:sp>
          <p:sp>
            <p:nvSpPr>
              <p:cNvPr id="13350" name="TextBox 18"/>
              <p:cNvSpPr txBox="1">
                <a:spLocks noChangeArrowheads="1"/>
              </p:cNvSpPr>
              <p:nvPr/>
            </p:nvSpPr>
            <p:spPr bwMode="auto">
              <a:xfrm>
                <a:off x="5996217" y="1694183"/>
                <a:ext cx="762085"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buyer</a:t>
                </a:r>
              </a:p>
            </p:txBody>
          </p:sp>
          <p:sp>
            <p:nvSpPr>
              <p:cNvPr id="13351" name="TextBox 19"/>
              <p:cNvSpPr txBox="1">
                <a:spLocks noChangeArrowheads="1"/>
              </p:cNvSpPr>
              <p:nvPr/>
            </p:nvSpPr>
            <p:spPr bwMode="auto">
              <a:xfrm>
                <a:off x="4929417" y="2646683"/>
                <a:ext cx="800495"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watch</a:t>
                </a:r>
              </a:p>
            </p:txBody>
          </p:sp>
          <p:sp>
            <p:nvSpPr>
              <p:cNvPr id="13352" name="TextBox 20"/>
              <p:cNvSpPr txBox="1">
                <a:spLocks noChangeArrowheads="1"/>
              </p:cNvSpPr>
              <p:nvPr/>
            </p:nvSpPr>
            <p:spPr bwMode="auto">
              <a:xfrm>
                <a:off x="5869217" y="2633983"/>
                <a:ext cx="1070012" cy="369332"/>
              </a:xfrm>
              <a:prstGeom prst="rect">
                <a:avLst/>
              </a:prstGeom>
              <a:noFill/>
              <a:ln w="6350">
                <a:solidFill>
                  <a:schemeClr val="tx1"/>
                </a:solid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payment</a:t>
                </a:r>
              </a:p>
            </p:txBody>
          </p:sp>
          <p:sp>
            <p:nvSpPr>
              <p:cNvPr id="13353" name="TextBox 21"/>
              <p:cNvSpPr txBox="1">
                <a:spLocks noChangeArrowheads="1"/>
              </p:cNvSpPr>
              <p:nvPr/>
            </p:nvSpPr>
            <p:spPr bwMode="auto">
              <a:xfrm>
                <a:off x="4699000" y="2222500"/>
                <a:ext cx="1003011" cy="307777"/>
              </a:xfrm>
              <a:prstGeom prst="rect">
                <a:avLst/>
              </a:prstGeom>
              <a:noFill/>
              <a:ln w="9525">
                <a:no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charset="0"/>
                    <a:ea typeface="ＭＳ Ｐゴシック" charset="-128"/>
                    <a:cs typeface="+mn-cs"/>
                  </a:rPr>
                  <a:t>ownership</a:t>
                </a:r>
              </a:p>
            </p:txBody>
          </p:sp>
          <p:cxnSp>
            <p:nvCxnSpPr>
              <p:cNvPr id="13354" name="Straight Arrow Connector 22"/>
              <p:cNvCxnSpPr>
                <a:cxnSpLocks noChangeShapeType="1"/>
                <a:stCxn id="13349" idx="2"/>
                <a:endCxn id="13352" idx="0"/>
              </p:cNvCxnSpPr>
              <p:nvPr/>
            </p:nvCxnSpPr>
            <p:spPr bwMode="auto">
              <a:xfrm rot="16200000" flipH="1">
                <a:off x="5572004" y="1801764"/>
                <a:ext cx="557768" cy="1106669"/>
              </a:xfrm>
              <a:prstGeom prst="straightConnector1">
                <a:avLst/>
              </a:prstGeom>
              <a:noFill/>
              <a:ln w="9525">
                <a:solidFill>
                  <a:schemeClr val="tx1"/>
                </a:solidFill>
                <a:round/>
                <a:headEnd/>
                <a:tailEnd type="arrow" w="med" len="med"/>
              </a:ln>
            </p:spPr>
          </p:cxnSp>
          <p:cxnSp>
            <p:nvCxnSpPr>
              <p:cNvPr id="13355" name="Straight Arrow Connector 23"/>
              <p:cNvCxnSpPr>
                <a:cxnSpLocks noChangeShapeType="1"/>
                <a:stCxn id="13350" idx="2"/>
                <a:endCxn id="13351" idx="0"/>
              </p:cNvCxnSpPr>
              <p:nvPr/>
            </p:nvCxnSpPr>
            <p:spPr bwMode="auto">
              <a:xfrm rot="5400000">
                <a:off x="5561879" y="1831302"/>
                <a:ext cx="583168" cy="1047595"/>
              </a:xfrm>
              <a:prstGeom prst="straightConnector1">
                <a:avLst/>
              </a:prstGeom>
              <a:noFill/>
              <a:ln w="9525">
                <a:solidFill>
                  <a:schemeClr val="tx1"/>
                </a:solidFill>
                <a:round/>
                <a:headEnd/>
                <a:tailEnd type="arrow" w="med" len="med"/>
              </a:ln>
            </p:spPr>
          </p:cxnSp>
        </p:grpSp>
        <p:sp>
          <p:nvSpPr>
            <p:cNvPr id="13345" name="TextBox 29"/>
            <p:cNvSpPr txBox="1">
              <a:spLocks noChangeArrowheads="1"/>
            </p:cNvSpPr>
            <p:nvPr/>
          </p:nvSpPr>
          <p:spPr bwMode="auto">
            <a:xfrm>
              <a:off x="5948363" y="855663"/>
              <a:ext cx="1185862" cy="368300"/>
            </a:xfrm>
            <a:prstGeom prst="rect">
              <a:avLst/>
            </a:prstGeom>
            <a:noFill/>
            <a:ln w="9525">
              <a:no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goal state</a:t>
              </a:r>
            </a:p>
          </p:txBody>
        </p:sp>
        <p:cxnSp>
          <p:nvCxnSpPr>
            <p:cNvPr id="13346" name="Straight Arrow Connector 31"/>
            <p:cNvCxnSpPr>
              <a:cxnSpLocks noChangeShapeType="1"/>
            </p:cNvCxnSpPr>
            <p:nvPr/>
          </p:nvCxnSpPr>
          <p:spPr bwMode="auto">
            <a:xfrm>
              <a:off x="4043363" y="1935163"/>
              <a:ext cx="1206500" cy="1587"/>
            </a:xfrm>
            <a:prstGeom prst="straightConnector1">
              <a:avLst/>
            </a:prstGeom>
            <a:noFill/>
            <a:ln w="9525">
              <a:solidFill>
                <a:schemeClr val="tx1"/>
              </a:solidFill>
              <a:round/>
              <a:headEnd/>
              <a:tailEnd type="arrow" w="med" len="med"/>
            </a:ln>
          </p:spPr>
        </p:cxnSp>
        <p:sp>
          <p:nvSpPr>
            <p:cNvPr id="13347" name="TextBox 32"/>
            <p:cNvSpPr txBox="1">
              <a:spLocks noChangeArrowheads="1"/>
            </p:cNvSpPr>
            <p:nvPr/>
          </p:nvSpPr>
          <p:spPr bwMode="auto">
            <a:xfrm>
              <a:off x="4144963" y="1973263"/>
              <a:ext cx="992187" cy="368300"/>
            </a:xfrm>
            <a:prstGeom prst="rect">
              <a:avLst/>
            </a:prstGeom>
            <a:noFill/>
            <a:ln w="9525">
              <a:noFill/>
              <a:miter lim="800000"/>
              <a:headEnd/>
              <a:tailEnd/>
            </a:ln>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charset="0"/>
                  <a:ea typeface="ＭＳ Ｐゴシック" charset="-128"/>
                  <a:cs typeface="+mn-cs"/>
                </a:rPr>
                <a:t>process</a:t>
              </a:r>
            </a:p>
          </p:txBody>
        </p:sp>
      </p:grpSp>
      <p:graphicFrame>
        <p:nvGraphicFramePr>
          <p:cNvPr id="34" name="Table 33"/>
          <p:cNvGraphicFramePr>
            <a:graphicFrameLocks noGrp="1"/>
          </p:cNvGraphicFramePr>
          <p:nvPr>
            <p:extLst>
              <p:ext uri="{D42A27DB-BD31-4B8C-83A1-F6EECF244321}">
                <p14:modId xmlns:p14="http://schemas.microsoft.com/office/powerpoint/2010/main" val="3290497872"/>
              </p:ext>
            </p:extLst>
          </p:nvPr>
        </p:nvGraphicFramePr>
        <p:xfrm>
          <a:off x="168259" y="3330522"/>
          <a:ext cx="8466137" cy="3444240"/>
        </p:xfrm>
        <a:graphic>
          <a:graphicData uri="http://schemas.openxmlformats.org/drawingml/2006/table">
            <a:tbl>
              <a:tblPr/>
              <a:tblGrid>
                <a:gridCol w="19304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2573337">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128"/>
                        </a:rPr>
                        <a:t>Context: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B8B8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face-to-face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FE9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128"/>
                        </a:rPr>
                        <a:t>remote, asynchronous, with infrastructure of postal service &amp; trusted systems for banking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FE9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128"/>
                        </a:rPr>
                        <a:t>remote, asynchronous, web infrastructure &amp; trusted banking &amp; delivery systems.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FE9FF"/>
                    </a:solidFill>
                  </a:tcPr>
                </a:tc>
                <a:extLst>
                  <a:ext uri="{0D108BD9-81ED-4DB2-BD59-A6C34878D82A}">
                    <a16:rowId xmlns:a16="http://schemas.microsoft.com/office/drawing/2014/main" val="10000"/>
                  </a:ext>
                </a:extLst>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Representation: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8B8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physical objects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FE9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paper catalog with pictures, prices, order form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FE9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web site with pictures, prices, </a:t>
                      </a:r>
                      <a:r>
                        <a:rPr kumimoji="0" lang="en-US" sz="1600" b="0" i="1" u="none" strike="noStrike" cap="none" normalizeH="0" baseline="0">
                          <a:ln>
                            <a:noFill/>
                          </a:ln>
                          <a:solidFill>
                            <a:schemeClr val="tx1"/>
                          </a:solidFill>
                          <a:effectLst/>
                          <a:latin typeface="Arial" charset="0"/>
                          <a:ea typeface="ＭＳ Ｐゴシック" charset="-128"/>
                        </a:rPr>
                        <a:t>shopping cart </a:t>
                      </a:r>
                      <a:r>
                        <a:rPr kumimoji="0" lang="en-US" sz="1600" b="0" i="0" u="none" strike="noStrike" cap="none" normalizeH="0" baseline="0">
                          <a:ln>
                            <a:noFill/>
                          </a:ln>
                          <a:solidFill>
                            <a:schemeClr val="tx1"/>
                          </a:solidFill>
                          <a:effectLst/>
                          <a:latin typeface="Arial" charset="0"/>
                          <a:ea typeface="ＭＳ Ｐゴシック" charset="-128"/>
                        </a:rPr>
                        <a:t>metaphor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FE9FF"/>
                    </a:solidFill>
                  </a:tcPr>
                </a:tc>
                <a:extLst>
                  <a:ext uri="{0D108BD9-81ED-4DB2-BD59-A6C34878D82A}">
                    <a16:rowId xmlns:a16="http://schemas.microsoft.com/office/drawing/2014/main" val="10001"/>
                  </a:ext>
                </a:extLst>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Process: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8B8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cash-and-carry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FE9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ea typeface="ＭＳ Ｐゴシック" charset="-128"/>
                        </a:rPr>
                        <a:t>Fill in order form, with check or card#, place in envelope to postal service. Trusted systems transfer payment and deliver watch.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FE9FF"/>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128"/>
                        </a:rPr>
                        <a:t>Place watch in shopping cart, fill in payment form. Trusted systems transfer payment and deliver watch.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FE9FF"/>
                    </a:solidFill>
                  </a:tcPr>
                </a:tc>
                <a:extLst>
                  <a:ext uri="{0D108BD9-81ED-4DB2-BD59-A6C34878D82A}">
                    <a16:rowId xmlns:a16="http://schemas.microsoft.com/office/drawing/2014/main" val="10002"/>
                  </a:ext>
                </a:extLst>
              </a:tr>
            </a:tbl>
          </a:graphicData>
        </a:graphic>
      </p:graphicFrame>
      <p:sp>
        <p:nvSpPr>
          <p:cNvPr id="2" name="Rectangle 1"/>
          <p:cNvSpPr>
            <a:spLocks noChangeArrowheads="1"/>
          </p:cNvSpPr>
          <p:nvPr/>
        </p:nvSpPr>
        <p:spPr bwMode="auto">
          <a:xfrm>
            <a:off x="3794321" y="3334614"/>
            <a:ext cx="2574925" cy="3523386"/>
          </a:xfrm>
          <a:prstGeom prst="rect">
            <a:avLst/>
          </a:prstGeom>
          <a:solidFill>
            <a:schemeClr val="bg1"/>
          </a:solidFill>
          <a:ln w="9525" algn="ctr">
            <a:no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a:ln>
                <a:noFill/>
              </a:ln>
              <a:solidFill>
                <a:srgbClr val="000000"/>
              </a:solidFill>
              <a:effectLst/>
              <a:uLnTx/>
              <a:uFillTx/>
              <a:latin typeface="Arial" charset="0"/>
              <a:ea typeface="ＭＳ Ｐゴシック" charset="-128"/>
              <a:cs typeface="+mn-cs"/>
            </a:endParaRPr>
          </a:p>
        </p:txBody>
      </p:sp>
      <p:pic>
        <p:nvPicPr>
          <p:cNvPr id="22578" name="Picture 50"/>
          <p:cNvPicPr>
            <a:picLocks noChangeAspect="1" noChangeArrowheads="1"/>
          </p:cNvPicPr>
          <p:nvPr/>
        </p:nvPicPr>
        <p:blipFill>
          <a:blip r:embed="rId3"/>
          <a:srcRect/>
          <a:stretch>
            <a:fillRect/>
          </a:stretch>
        </p:blipFill>
        <p:spPr bwMode="auto">
          <a:xfrm>
            <a:off x="6358605" y="3325808"/>
            <a:ext cx="2573338" cy="3523385"/>
          </a:xfrm>
          <a:prstGeom prst="rect">
            <a:avLst/>
          </a:prstGeom>
          <a:noFill/>
          <a:ln w="9525">
            <a:noFill/>
            <a:miter lim="800000"/>
            <a:headEnd/>
            <a:tailEnd/>
          </a:ln>
        </p:spPr>
      </p:pic>
    </p:spTree>
    <p:extLst>
      <p:ext uri="{BB962C8B-B14F-4D97-AF65-F5344CB8AC3E}">
        <p14:creationId xmlns:p14="http://schemas.microsoft.com/office/powerpoint/2010/main" val="313954768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xit" presetSubtype="0" fill="hold" nodeType="clickEffect">
                                  <p:stCondLst>
                                    <p:cond delay="0"/>
                                  </p:stCondLst>
                                  <p:childTnLst>
                                    <p:set>
                                      <p:cBhvr>
                                        <p:cTn id="22" dur="1" fill="hold">
                                          <p:stCondLst>
                                            <p:cond delay="0"/>
                                          </p:stCondLst>
                                        </p:cTn>
                                        <p:tgtEl>
                                          <p:spTgt spid="2257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664777"/>
          </a:xfrm>
        </p:spPr>
        <p:txBody>
          <a:bodyPr>
            <a:normAutofit fontScale="90000"/>
          </a:bodyPr>
          <a:lstStyle/>
          <a:p>
            <a:pPr algn="ctr"/>
            <a:r>
              <a:rPr lang="en-US" sz="3200" dirty="0">
                <a:solidFill>
                  <a:srgbClr val="2929FF"/>
                </a:solidFill>
              </a:rPr>
              <a:t>Declarative Modeling works with Process Modeling: Example</a:t>
            </a:r>
          </a:p>
        </p:txBody>
      </p:sp>
      <p:sp>
        <p:nvSpPr>
          <p:cNvPr id="3" name="Content Placeholder 2"/>
          <p:cNvSpPr>
            <a:spLocks noGrp="1"/>
          </p:cNvSpPr>
          <p:nvPr>
            <p:ph idx="1"/>
          </p:nvPr>
        </p:nvSpPr>
        <p:spPr>
          <a:xfrm>
            <a:off x="696027" y="1132606"/>
            <a:ext cx="7886700" cy="4351338"/>
          </a:xfrm>
        </p:spPr>
        <p:txBody>
          <a:bodyPr>
            <a:normAutofit/>
          </a:bodyPr>
          <a:lstStyle/>
          <a:p>
            <a:pPr marL="0" indent="0">
              <a:buNone/>
            </a:pPr>
            <a:endParaRPr lang="en-US" dirty="0"/>
          </a:p>
          <a:p>
            <a:pPr marL="0" indent="0">
              <a:buNone/>
            </a:pPr>
            <a:r>
              <a:rPr lang="en-US" dirty="0"/>
              <a:t>The following 8 screen images are a very simple example to illustrate- </a:t>
            </a:r>
          </a:p>
          <a:p>
            <a:r>
              <a:rPr lang="en-US" dirty="0"/>
              <a:t>a declarative specification of the Purchase CWP modeled in UML, </a:t>
            </a:r>
          </a:p>
          <a:p>
            <a:r>
              <a:rPr lang="en-US" dirty="0"/>
              <a:t>used in a complementary way with BPMN that has information modeling to reach the Purchase goal state</a:t>
            </a:r>
          </a:p>
        </p:txBody>
      </p:sp>
    </p:spTree>
    <p:extLst>
      <p:ext uri="{BB962C8B-B14F-4D97-AF65-F5344CB8AC3E}">
        <p14:creationId xmlns:p14="http://schemas.microsoft.com/office/powerpoint/2010/main" val="1346055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5529" y="500514"/>
            <a:ext cx="8816741" cy="433136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25529" y="4904940"/>
            <a:ext cx="8816741" cy="17172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559576" y="4904941"/>
            <a:ext cx="8314408" cy="1422400"/>
          </a:xfrm>
          <a:prstGeom prst="rect">
            <a:avLst/>
          </a:prstGeom>
        </p:spPr>
      </p:pic>
      <p:pic>
        <p:nvPicPr>
          <p:cNvPr id="5" name="Picture 4"/>
          <p:cNvPicPr>
            <a:picLocks noChangeAspect="1"/>
          </p:cNvPicPr>
          <p:nvPr/>
        </p:nvPicPr>
        <p:blipFill>
          <a:blip r:embed="rId4"/>
          <a:stretch>
            <a:fillRect/>
          </a:stretch>
        </p:blipFill>
        <p:spPr>
          <a:xfrm>
            <a:off x="895149" y="594769"/>
            <a:ext cx="6644700" cy="4015331"/>
          </a:xfrm>
          <a:prstGeom prst="rect">
            <a:avLst/>
          </a:prstGeom>
        </p:spPr>
      </p:pic>
      <p:sp>
        <p:nvSpPr>
          <p:cNvPr id="6" name="Title 5"/>
          <p:cNvSpPr>
            <a:spLocks noGrp="1"/>
          </p:cNvSpPr>
          <p:nvPr>
            <p:ph type="title"/>
          </p:nvPr>
        </p:nvSpPr>
        <p:spPr>
          <a:xfrm>
            <a:off x="1453114" y="0"/>
            <a:ext cx="6527332" cy="500514"/>
          </a:xfrm>
        </p:spPr>
        <p:txBody>
          <a:bodyPr>
            <a:noAutofit/>
          </a:bodyPr>
          <a:lstStyle/>
          <a:p>
            <a:r>
              <a:rPr lang="en-US" sz="2800" dirty="0">
                <a:solidFill>
                  <a:srgbClr val="2929FF"/>
                </a:solidFill>
                <a:latin typeface="+mn-lt"/>
                <a:ea typeface="+mn-ea"/>
                <a:cs typeface="+mn-cs"/>
              </a:rPr>
              <a:t>CWP declarative spec of classes and states</a:t>
            </a:r>
          </a:p>
        </p:txBody>
      </p:sp>
    </p:spTree>
    <p:extLst>
      <p:ext uri="{BB962C8B-B14F-4D97-AF65-F5344CB8AC3E}">
        <p14:creationId xmlns:p14="http://schemas.microsoft.com/office/powerpoint/2010/main" val="57920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27731" y="95534"/>
            <a:ext cx="9116269" cy="4412208"/>
          </a:xfrm>
          <a:prstGeom prst="rect">
            <a:avLst/>
          </a:prstGeom>
        </p:spPr>
      </p:pic>
    </p:spTree>
    <p:extLst>
      <p:ext uri="{BB962C8B-B14F-4D97-AF65-F5344CB8AC3E}">
        <p14:creationId xmlns:p14="http://schemas.microsoft.com/office/powerpoint/2010/main" val="2745223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27731" y="95534"/>
            <a:ext cx="9116269" cy="4412208"/>
          </a:xfrm>
          <a:prstGeom prst="rect">
            <a:avLst/>
          </a:prstGeom>
        </p:spPr>
      </p:pic>
      <p:cxnSp>
        <p:nvCxnSpPr>
          <p:cNvPr id="5" name="Straight Connector 4"/>
          <p:cNvCxnSpPr/>
          <p:nvPr/>
        </p:nvCxnSpPr>
        <p:spPr>
          <a:xfrm flipH="1">
            <a:off x="3320716" y="1409322"/>
            <a:ext cx="1722923" cy="33935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621154" y="1395663"/>
            <a:ext cx="3332017" cy="35301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3320716" y="1748673"/>
            <a:ext cx="5632455" cy="4059198"/>
            <a:chOff x="3320716" y="1748673"/>
            <a:chExt cx="5632455" cy="4059198"/>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0716" y="1748673"/>
              <a:ext cx="5632455" cy="3420005"/>
            </a:xfrm>
            <a:prstGeom prst="rect">
              <a:avLst/>
            </a:prstGeom>
          </p:spPr>
        </p:pic>
        <p:sp>
          <p:nvSpPr>
            <p:cNvPr id="2" name="TextBox 1"/>
            <p:cNvSpPr txBox="1"/>
            <p:nvPr/>
          </p:nvSpPr>
          <p:spPr>
            <a:xfrm>
              <a:off x="3515250" y="5161540"/>
              <a:ext cx="5024902" cy="646331"/>
            </a:xfrm>
            <a:prstGeom prst="rect">
              <a:avLst/>
            </a:prstGeom>
            <a:noFill/>
          </p:spPr>
          <p:txBody>
            <a:bodyPr wrap="none" rtlCol="0">
              <a:spAutoFit/>
            </a:bodyPr>
            <a:lstStyle/>
            <a:p>
              <a:r>
                <a:rPr lang="en-US" dirty="0"/>
                <a:t>Purchase information resource in BPMN can access </a:t>
              </a:r>
            </a:p>
            <a:p>
              <a:r>
                <a:rPr lang="en-US" dirty="0"/>
                <a:t>UML classes of CWP spec</a:t>
              </a:r>
            </a:p>
          </p:txBody>
        </p:sp>
      </p:grpSp>
    </p:spTree>
    <p:extLst>
      <p:ext uri="{BB962C8B-B14F-4D97-AF65-F5344CB8AC3E}">
        <p14:creationId xmlns:p14="http://schemas.microsoft.com/office/powerpoint/2010/main" val="2087504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27731" y="95534"/>
            <a:ext cx="9116269" cy="4412208"/>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4754" y="3085797"/>
            <a:ext cx="4747234" cy="3377127"/>
          </a:xfrm>
          <a:prstGeom prst="rect">
            <a:avLst/>
          </a:prstGeom>
        </p:spPr>
      </p:pic>
      <p:cxnSp>
        <p:nvCxnSpPr>
          <p:cNvPr id="4" name="Straight Connector 3"/>
          <p:cNvCxnSpPr/>
          <p:nvPr/>
        </p:nvCxnSpPr>
        <p:spPr>
          <a:xfrm flipH="1" flipV="1">
            <a:off x="4881988" y="3085797"/>
            <a:ext cx="152025" cy="59105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4881988" y="4507742"/>
            <a:ext cx="180900" cy="195518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2933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27731" y="95534"/>
            <a:ext cx="9116269" cy="4412208"/>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739" y="1127177"/>
            <a:ext cx="4505208" cy="3194984"/>
          </a:xfrm>
          <a:prstGeom prst="rect">
            <a:avLst/>
          </a:prstGeom>
        </p:spPr>
      </p:pic>
      <p:cxnSp>
        <p:nvCxnSpPr>
          <p:cNvPr id="4" name="Straight Connector 3"/>
          <p:cNvCxnSpPr/>
          <p:nvPr/>
        </p:nvCxnSpPr>
        <p:spPr>
          <a:xfrm flipH="1" flipV="1">
            <a:off x="4667947" y="1127177"/>
            <a:ext cx="385316" cy="98075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4667947" y="2906829"/>
            <a:ext cx="385316" cy="134753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78307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FRL Template WHITE">
  <a:themeElements>
    <a:clrScheme name="AFRL Template WHITE 8">
      <a:dk1>
        <a:srgbClr val="000000"/>
      </a:dk1>
      <a:lt1>
        <a:srgbClr val="FFFFFF"/>
      </a:lt1>
      <a:dk2>
        <a:srgbClr val="000099"/>
      </a:dk2>
      <a:lt2>
        <a:srgbClr val="808080"/>
      </a:lt2>
      <a:accent1>
        <a:srgbClr val="618FFD"/>
      </a:accent1>
      <a:accent2>
        <a:srgbClr val="00AE00"/>
      </a:accent2>
      <a:accent3>
        <a:srgbClr val="FFFFFF"/>
      </a:accent3>
      <a:accent4>
        <a:srgbClr val="000000"/>
      </a:accent4>
      <a:accent5>
        <a:srgbClr val="B7C6FE"/>
      </a:accent5>
      <a:accent6>
        <a:srgbClr val="009D00"/>
      </a:accent6>
      <a:hlink>
        <a:srgbClr val="0000FF"/>
      </a:hlink>
      <a:folHlink>
        <a:srgbClr val="CECECE"/>
      </a:folHlink>
    </a:clrScheme>
    <a:fontScheme name="AFRL Template 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a:ln>
              <a:noFill/>
            </a:ln>
            <a:solidFill>
              <a:schemeClr val="tx1"/>
            </a:solidFill>
            <a:effectLst/>
            <a:latin typeface="Arial" pitchFamily="-110"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a:ln>
              <a:noFill/>
            </a:ln>
            <a:solidFill>
              <a:schemeClr val="tx1"/>
            </a:solidFill>
            <a:effectLst/>
            <a:latin typeface="Arial" pitchFamily="-110" charset="0"/>
          </a:defRPr>
        </a:defPPr>
      </a:lstStyle>
    </a:lnDef>
  </a:objectDefaults>
  <a:extraClrSchemeLst>
    <a:extraClrScheme>
      <a:clrScheme name="AFRL Template WHI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FRL Template WHI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FRL Template WHI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FRL Template WHI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FRL Template WHI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FRL Template WHI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FRL Template WHI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AFRL Template WHITE 8">
        <a:dk1>
          <a:srgbClr val="000000"/>
        </a:dk1>
        <a:lt1>
          <a:srgbClr val="FFFFFF"/>
        </a:lt1>
        <a:dk2>
          <a:srgbClr val="000099"/>
        </a:dk2>
        <a:lt2>
          <a:srgbClr val="808080"/>
        </a:lt2>
        <a:accent1>
          <a:srgbClr val="618FFD"/>
        </a:accent1>
        <a:accent2>
          <a:srgbClr val="00AE00"/>
        </a:accent2>
        <a:accent3>
          <a:srgbClr val="FFFFFF"/>
        </a:accent3>
        <a:accent4>
          <a:srgbClr val="000000"/>
        </a:accent4>
        <a:accent5>
          <a:srgbClr val="B7C6FE"/>
        </a:accent5>
        <a:accent6>
          <a:srgbClr val="009D00"/>
        </a:accent6>
        <a:hlink>
          <a:srgbClr val="0000FF"/>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12441</TotalTime>
  <Words>1194</Words>
  <Application>Microsoft Office PowerPoint</Application>
  <PresentationFormat>On-screen Show (4:3)</PresentationFormat>
  <Paragraphs>170</Paragraphs>
  <Slides>18</Slides>
  <Notes>12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18</vt:i4>
      </vt:variant>
    </vt:vector>
  </HeadingPairs>
  <TitlesOfParts>
    <vt:vector size="28" baseType="lpstr">
      <vt:lpstr>ＭＳ Ｐゴシック</vt:lpstr>
      <vt:lpstr>ＭＳ Ｐゴシック</vt:lpstr>
      <vt:lpstr>Arial</vt:lpstr>
      <vt:lpstr>Calibri</vt:lpstr>
      <vt:lpstr>Calibri Light</vt:lpstr>
      <vt:lpstr>Symbol</vt:lpstr>
      <vt:lpstr>Times</vt:lpstr>
      <vt:lpstr>Times New Roman</vt:lpstr>
      <vt:lpstr>Office Theme</vt:lpstr>
      <vt:lpstr>AFRL Template WHITE</vt:lpstr>
      <vt:lpstr>Declarative Specs &amp; Information Modeling for Socio-Technical Systems:  Simple Purchase Example</vt:lpstr>
      <vt:lpstr>Unmet Need:  Model how Socio-Tech Systems do Conceptual Work</vt:lpstr>
      <vt:lpstr>Declarative spec of conceptual work product (CWP) : small purchase example</vt:lpstr>
      <vt:lpstr>Declarative Modeling works with Process Modeling: Example</vt:lpstr>
      <vt:lpstr>CWP declarative spec of classes and states</vt:lpstr>
      <vt:lpstr>PowerPoint Presentation</vt:lpstr>
      <vt:lpstr>PowerPoint Presentation</vt:lpstr>
      <vt:lpstr>PowerPoint Presentation</vt:lpstr>
      <vt:lpstr>PowerPoint Presentation</vt:lpstr>
      <vt:lpstr>PowerPoint Presentation</vt:lpstr>
      <vt:lpstr>Examples from  multiple, complex, technical domains</vt:lpstr>
      <vt:lpstr>Advantages</vt:lpstr>
      <vt:lpstr>Thank you </vt:lpstr>
      <vt:lpstr>A product specification is a fundamental requirement for complex, manufacturing systems that produce physical parts</vt:lpstr>
      <vt:lpstr>OWL model for UML class diagram</vt:lpstr>
      <vt:lpstr>Converting the composition relations of UML</vt:lpstr>
      <vt:lpstr>Using spin: constructor for representing the transitions rules in state diagram</vt:lpstr>
      <vt:lpstr>Meta-model for Socio-Technical Systems</vt:lpstr>
    </vt:vector>
  </TitlesOfParts>
  <Company>UW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dc:creator>
  <cp:lastModifiedBy>Sanford Friedenthal</cp:lastModifiedBy>
  <cp:revision>133</cp:revision>
  <dcterms:created xsi:type="dcterms:W3CDTF">2017-02-14T03:59:28Z</dcterms:created>
  <dcterms:modified xsi:type="dcterms:W3CDTF">2017-03-28T19:28:46Z</dcterms:modified>
</cp:coreProperties>
</file>