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314" r:id="rId5"/>
    <p:sldId id="262" r:id="rId6"/>
    <p:sldId id="285" r:id="rId7"/>
    <p:sldId id="286" r:id="rId8"/>
    <p:sldId id="344" r:id="rId9"/>
    <p:sldId id="260" r:id="rId10"/>
    <p:sldId id="661" r:id="rId11"/>
    <p:sldId id="316" r:id="rId12"/>
    <p:sldId id="658" r:id="rId13"/>
    <p:sldId id="330" r:id="rId14"/>
    <p:sldId id="343" r:id="rId15"/>
    <p:sldId id="319" r:id="rId16"/>
    <p:sldId id="328" r:id="rId17"/>
    <p:sldId id="660" r:id="rId18"/>
    <p:sldId id="274" r:id="rId19"/>
    <p:sldId id="272" r:id="rId20"/>
    <p:sldId id="267" r:id="rId21"/>
    <p:sldId id="650" r:id="rId22"/>
    <p:sldId id="651" r:id="rId23"/>
    <p:sldId id="652" r:id="rId24"/>
    <p:sldId id="345" r:id="rId25"/>
    <p:sldId id="375" r:id="rId26"/>
    <p:sldId id="383" r:id="rId27"/>
    <p:sldId id="265" r:id="rId28"/>
    <p:sldId id="311" r:id="rId29"/>
    <p:sldId id="377" r:id="rId30"/>
    <p:sldId id="378" r:id="rId31"/>
    <p:sldId id="379" r:id="rId32"/>
    <p:sldId id="380" r:id="rId33"/>
    <p:sldId id="649" r:id="rId34"/>
    <p:sldId id="404" r:id="rId35"/>
    <p:sldId id="263" r:id="rId36"/>
    <p:sldId id="655" r:id="rId37"/>
    <p:sldId id="387" r:id="rId38"/>
    <p:sldId id="388" r:id="rId39"/>
    <p:sldId id="394" r:id="rId40"/>
    <p:sldId id="653" r:id="rId41"/>
    <p:sldId id="390" r:id="rId42"/>
    <p:sldId id="386" r:id="rId43"/>
    <p:sldId id="395" r:id="rId44"/>
    <p:sldId id="396" r:id="rId45"/>
    <p:sldId id="656" r:id="rId46"/>
    <p:sldId id="39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EC739-B256-43FA-8ED4-41254447588C}" v="725" dt="2018-12-11T00:52:37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>
      <p:cViewPr varScale="1">
        <p:scale>
          <a:sx n="56" d="100"/>
          <a:sy n="56" d="100"/>
        </p:scale>
        <p:origin x="312" y="31"/>
      </p:cViewPr>
      <p:guideLst/>
    </p:cSldViewPr>
  </p:slideViewPr>
  <p:outlineViewPr>
    <p:cViewPr>
      <p:scale>
        <a:sx n="33" d="100"/>
        <a:sy n="33" d="100"/>
      </p:scale>
      <p:origin x="0" y="-947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19FB939C-E706-42B2-BEB5-89E8B546D150}"/>
    <pc:docChg chg="custSel addSld delSld modSld sldOrd">
      <pc:chgData name="Michael Bennett" userId="808163721be62333" providerId="LiveId" clId="{19FB939C-E706-42B2-BEB5-89E8B546D150}" dt="2018-12-11T00:52:37.053" v="747" actId="20577"/>
      <pc:docMkLst>
        <pc:docMk/>
      </pc:docMkLst>
      <pc:sldChg chg="modSp">
        <pc:chgData name="Michael Bennett" userId="808163721be62333" providerId="LiveId" clId="{19FB939C-E706-42B2-BEB5-89E8B546D150}" dt="2018-12-11T00:33:21.525" v="66" actId="20577"/>
        <pc:sldMkLst>
          <pc:docMk/>
          <pc:sldMk cId="4277431692" sldId="256"/>
        </pc:sldMkLst>
        <pc:spChg chg="mod">
          <ac:chgData name="Michael Bennett" userId="808163721be62333" providerId="LiveId" clId="{19FB939C-E706-42B2-BEB5-89E8B546D150}" dt="2018-12-11T00:33:21.525" v="66" actId="20577"/>
          <ac:spMkLst>
            <pc:docMk/>
            <pc:sldMk cId="4277431692" sldId="256"/>
            <ac:spMk id="2" creationId="{08A2CB06-FD9F-48F2-9DF7-CE2269006C1D}"/>
          </ac:spMkLst>
        </pc:spChg>
        <pc:spChg chg="mod">
          <ac:chgData name="Michael Bennett" userId="808163721be62333" providerId="LiveId" clId="{19FB939C-E706-42B2-BEB5-89E8B546D150}" dt="2018-12-11T00:32:34.671" v="22" actId="20577"/>
          <ac:spMkLst>
            <pc:docMk/>
            <pc:sldMk cId="4277431692" sldId="256"/>
            <ac:spMk id="3" creationId="{A8F4BCDA-A55A-48A9-BB99-469DED932D93}"/>
          </ac:spMkLst>
        </pc:spChg>
      </pc:sldChg>
      <pc:sldChg chg="modSp">
        <pc:chgData name="Michael Bennett" userId="808163721be62333" providerId="LiveId" clId="{19FB939C-E706-42B2-BEB5-89E8B546D150}" dt="2018-12-11T00:35:08.655" v="294" actId="20577"/>
        <pc:sldMkLst>
          <pc:docMk/>
          <pc:sldMk cId="360551586" sldId="257"/>
        </pc:sldMkLst>
        <pc:spChg chg="mod">
          <ac:chgData name="Michael Bennett" userId="808163721be62333" providerId="LiveId" clId="{19FB939C-E706-42B2-BEB5-89E8B546D150}" dt="2018-12-11T00:35:08.655" v="294" actId="20577"/>
          <ac:spMkLst>
            <pc:docMk/>
            <pc:sldMk cId="360551586" sldId="257"/>
            <ac:spMk id="3" creationId="{028AF38A-0267-4D81-8AE5-81FAAF519D3F}"/>
          </ac:spMkLst>
        </pc:spChg>
      </pc:sldChg>
      <pc:sldChg chg="del">
        <pc:chgData name="Michael Bennett" userId="808163721be62333" providerId="LiveId" clId="{19FB939C-E706-42B2-BEB5-89E8B546D150}" dt="2018-12-11T00:35:19.291" v="295" actId="2696"/>
        <pc:sldMkLst>
          <pc:docMk/>
          <pc:sldMk cId="1305889113" sldId="258"/>
        </pc:sldMkLst>
      </pc:sldChg>
      <pc:sldChg chg="modSp">
        <pc:chgData name="Michael Bennett" userId="808163721be62333" providerId="LiveId" clId="{19FB939C-E706-42B2-BEB5-89E8B546D150}" dt="2018-12-11T00:36:06.921" v="352" actId="20577"/>
        <pc:sldMkLst>
          <pc:docMk/>
          <pc:sldMk cId="4159680180" sldId="259"/>
        </pc:sldMkLst>
        <pc:spChg chg="mod">
          <ac:chgData name="Michael Bennett" userId="808163721be62333" providerId="LiveId" clId="{19FB939C-E706-42B2-BEB5-89E8B546D150}" dt="2018-12-11T00:35:41.895" v="344" actId="20577"/>
          <ac:spMkLst>
            <pc:docMk/>
            <pc:sldMk cId="4159680180" sldId="259"/>
            <ac:spMk id="2" creationId="{26C000C1-518C-4235-B8D2-180A6E709A89}"/>
          </ac:spMkLst>
        </pc:spChg>
        <pc:spChg chg="mod">
          <ac:chgData name="Michael Bennett" userId="808163721be62333" providerId="LiveId" clId="{19FB939C-E706-42B2-BEB5-89E8B546D150}" dt="2018-12-11T00:36:06.921" v="352" actId="20577"/>
          <ac:spMkLst>
            <pc:docMk/>
            <pc:sldMk cId="4159680180" sldId="259"/>
            <ac:spMk id="3" creationId="{0EE1CEFF-AE30-4B8C-9B6B-9C50BFC36A1F}"/>
          </ac:spMkLst>
        </pc:spChg>
      </pc:sldChg>
      <pc:sldChg chg="modSp">
        <pc:chgData name="Michael Bennett" userId="808163721be62333" providerId="LiveId" clId="{19FB939C-E706-42B2-BEB5-89E8B546D150}" dt="2018-12-11T00:36:25.789" v="360" actId="20577"/>
        <pc:sldMkLst>
          <pc:docMk/>
          <pc:sldMk cId="1286707509" sldId="260"/>
        </pc:sldMkLst>
        <pc:spChg chg="mod">
          <ac:chgData name="Michael Bennett" userId="808163721be62333" providerId="LiveId" clId="{19FB939C-E706-42B2-BEB5-89E8B546D150}" dt="2018-12-11T00:36:25.789" v="360" actId="20577"/>
          <ac:spMkLst>
            <pc:docMk/>
            <pc:sldMk cId="1286707509" sldId="260"/>
            <ac:spMk id="2" creationId="{0AAE8A5E-6ECD-4CED-B09E-C345692118D9}"/>
          </ac:spMkLst>
        </pc:spChg>
      </pc:sldChg>
      <pc:sldChg chg="add">
        <pc:chgData name="Michael Bennett" userId="808163721be62333" providerId="LiveId" clId="{19FB939C-E706-42B2-BEB5-89E8B546D150}" dt="2018-12-11T00:42:21.410" v="392"/>
        <pc:sldMkLst>
          <pc:docMk/>
          <pc:sldMk cId="2228426652" sldId="262"/>
        </pc:sldMkLst>
      </pc:sldChg>
      <pc:sldChg chg="del">
        <pc:chgData name="Michael Bennett" userId="808163721be62333" providerId="LiveId" clId="{19FB939C-E706-42B2-BEB5-89E8B546D150}" dt="2018-12-11T00:42:13.929" v="388" actId="2696"/>
        <pc:sldMkLst>
          <pc:docMk/>
          <pc:sldMk cId="3894240908" sldId="262"/>
        </pc:sldMkLst>
      </pc:sldChg>
      <pc:sldChg chg="del">
        <pc:chgData name="Michael Bennett" userId="808163721be62333" providerId="LiveId" clId="{19FB939C-E706-42B2-BEB5-89E8B546D150}" dt="2018-12-11T00:46:02.755" v="411" actId="2696"/>
        <pc:sldMkLst>
          <pc:docMk/>
          <pc:sldMk cId="3667488035" sldId="264"/>
        </pc:sldMkLst>
      </pc:sldChg>
      <pc:sldChg chg="del">
        <pc:chgData name="Michael Bennett" userId="808163721be62333" providerId="LiveId" clId="{19FB939C-E706-42B2-BEB5-89E8B546D150}" dt="2018-12-11T00:44:07.151" v="404" actId="2696"/>
        <pc:sldMkLst>
          <pc:docMk/>
          <pc:sldMk cId="509632565" sldId="269"/>
        </pc:sldMkLst>
      </pc:sldChg>
      <pc:sldChg chg="del">
        <pc:chgData name="Michael Bennett" userId="808163721be62333" providerId="LiveId" clId="{19FB939C-E706-42B2-BEB5-89E8B546D150}" dt="2018-12-11T00:36:15.224" v="353" actId="2696"/>
        <pc:sldMkLst>
          <pc:docMk/>
          <pc:sldMk cId="3958139497" sldId="275"/>
        </pc:sldMkLst>
      </pc:sldChg>
      <pc:sldChg chg="del">
        <pc:chgData name="Michael Bennett" userId="808163721be62333" providerId="LiveId" clId="{19FB939C-E706-42B2-BEB5-89E8B546D150}" dt="2018-12-11T00:36:21.646" v="354" actId="2696"/>
        <pc:sldMkLst>
          <pc:docMk/>
          <pc:sldMk cId="437535269" sldId="277"/>
        </pc:sldMkLst>
      </pc:sldChg>
      <pc:sldChg chg="del">
        <pc:chgData name="Michael Bennett" userId="808163721be62333" providerId="LiveId" clId="{19FB939C-E706-42B2-BEB5-89E8B546D150}" dt="2018-12-11T00:40:57.770" v="381" actId="2696"/>
        <pc:sldMkLst>
          <pc:docMk/>
          <pc:sldMk cId="1926573023" sldId="281"/>
        </pc:sldMkLst>
      </pc:sldChg>
      <pc:sldChg chg="del">
        <pc:chgData name="Michael Bennett" userId="808163721be62333" providerId="LiveId" clId="{19FB939C-E706-42B2-BEB5-89E8B546D150}" dt="2018-12-11T00:42:13.936" v="389" actId="2696"/>
        <pc:sldMkLst>
          <pc:docMk/>
          <pc:sldMk cId="1083876127" sldId="285"/>
        </pc:sldMkLst>
      </pc:sldChg>
      <pc:sldChg chg="add">
        <pc:chgData name="Michael Bennett" userId="808163721be62333" providerId="LiveId" clId="{19FB939C-E706-42B2-BEB5-89E8B546D150}" dt="2018-12-11T00:42:21.410" v="392"/>
        <pc:sldMkLst>
          <pc:docMk/>
          <pc:sldMk cId="2384275350" sldId="285"/>
        </pc:sldMkLst>
      </pc:sldChg>
      <pc:sldChg chg="add">
        <pc:chgData name="Michael Bennett" userId="808163721be62333" providerId="LiveId" clId="{19FB939C-E706-42B2-BEB5-89E8B546D150}" dt="2018-12-11T00:42:21.410" v="392"/>
        <pc:sldMkLst>
          <pc:docMk/>
          <pc:sldMk cId="2841806956" sldId="286"/>
        </pc:sldMkLst>
      </pc:sldChg>
      <pc:sldChg chg="del">
        <pc:chgData name="Michael Bennett" userId="808163721be62333" providerId="LiveId" clId="{19FB939C-E706-42B2-BEB5-89E8B546D150}" dt="2018-12-11T00:42:13.942" v="390" actId="2696"/>
        <pc:sldMkLst>
          <pc:docMk/>
          <pc:sldMk cId="3923000663" sldId="286"/>
        </pc:sldMkLst>
      </pc:sldChg>
      <pc:sldChg chg="del">
        <pc:chgData name="Michael Bennett" userId="808163721be62333" providerId="LiveId" clId="{19FB939C-E706-42B2-BEB5-89E8B546D150}" dt="2018-12-11T00:42:52.135" v="393" actId="2696"/>
        <pc:sldMkLst>
          <pc:docMk/>
          <pc:sldMk cId="787350378" sldId="287"/>
        </pc:sldMkLst>
      </pc:sldChg>
      <pc:sldChg chg="del">
        <pc:chgData name="Michael Bennett" userId="808163721be62333" providerId="LiveId" clId="{19FB939C-E706-42B2-BEB5-89E8B546D150}" dt="2018-12-11T00:44:13.113" v="406" actId="2696"/>
        <pc:sldMkLst>
          <pc:docMk/>
          <pc:sldMk cId="1869831009" sldId="288"/>
        </pc:sldMkLst>
      </pc:sldChg>
      <pc:sldChg chg="del">
        <pc:chgData name="Michael Bennett" userId="808163721be62333" providerId="LiveId" clId="{19FB939C-E706-42B2-BEB5-89E8B546D150}" dt="2018-12-11T00:42:55.441" v="394" actId="2696"/>
        <pc:sldMkLst>
          <pc:docMk/>
          <pc:sldMk cId="2291415277" sldId="307"/>
        </pc:sldMkLst>
      </pc:sldChg>
      <pc:sldChg chg="del">
        <pc:chgData name="Michael Bennett" userId="808163721be62333" providerId="LiveId" clId="{19FB939C-E706-42B2-BEB5-89E8B546D150}" dt="2018-12-11T00:44:07.844" v="405" actId="2696"/>
        <pc:sldMkLst>
          <pc:docMk/>
          <pc:sldMk cId="374460885" sldId="308"/>
        </pc:sldMkLst>
      </pc:sldChg>
      <pc:sldChg chg="del">
        <pc:chgData name="Michael Bennett" userId="808163721be62333" providerId="LiveId" clId="{19FB939C-E706-42B2-BEB5-89E8B546D150}" dt="2018-12-11T00:43:25.479" v="395" actId="2696"/>
        <pc:sldMkLst>
          <pc:docMk/>
          <pc:sldMk cId="40938288" sldId="309"/>
        </pc:sldMkLst>
      </pc:sldChg>
      <pc:sldChg chg="ord">
        <pc:chgData name="Michael Bennett" userId="808163721be62333" providerId="LiveId" clId="{19FB939C-E706-42B2-BEB5-89E8B546D150}" dt="2018-12-11T00:44:29.175" v="408"/>
        <pc:sldMkLst>
          <pc:docMk/>
          <pc:sldMk cId="912131940" sldId="311"/>
        </pc:sldMkLst>
      </pc:sldChg>
      <pc:sldChg chg="del">
        <pc:chgData name="Michael Bennett" userId="808163721be62333" providerId="LiveId" clId="{19FB939C-E706-42B2-BEB5-89E8B546D150}" dt="2018-12-11T00:43:35.257" v="396" actId="2696"/>
        <pc:sldMkLst>
          <pc:docMk/>
          <pc:sldMk cId="271837322" sldId="312"/>
        </pc:sldMkLst>
      </pc:sldChg>
      <pc:sldChg chg="del">
        <pc:chgData name="Michael Bennett" userId="808163721be62333" providerId="LiveId" clId="{19FB939C-E706-42B2-BEB5-89E8B546D150}" dt="2018-12-11T00:43:36.543" v="397" actId="2696"/>
        <pc:sldMkLst>
          <pc:docMk/>
          <pc:sldMk cId="3849463487" sldId="313"/>
        </pc:sldMkLst>
      </pc:sldChg>
      <pc:sldChg chg="ord">
        <pc:chgData name="Michael Bennett" userId="808163721be62333" providerId="LiveId" clId="{19FB939C-E706-42B2-BEB5-89E8B546D150}" dt="2018-12-11T00:40:14.873" v="379"/>
        <pc:sldMkLst>
          <pc:docMk/>
          <pc:sldMk cId="890557147" sldId="314"/>
        </pc:sldMkLst>
      </pc:sldChg>
      <pc:sldChg chg="modSp">
        <pc:chgData name="Michael Bennett" userId="808163721be62333" providerId="LiveId" clId="{19FB939C-E706-42B2-BEB5-89E8B546D150}" dt="2018-12-11T00:52:37.053" v="747" actId="20577"/>
        <pc:sldMkLst>
          <pc:docMk/>
          <pc:sldMk cId="2663041686" sldId="316"/>
        </pc:sldMkLst>
        <pc:spChg chg="mod">
          <ac:chgData name="Michael Bennett" userId="808163721be62333" providerId="LiveId" clId="{19FB939C-E706-42B2-BEB5-89E8B546D150}" dt="2018-12-11T00:52:37.053" v="747" actId="20577"/>
          <ac:spMkLst>
            <pc:docMk/>
            <pc:sldMk cId="2663041686" sldId="316"/>
            <ac:spMk id="3" creationId="{00000000-0000-0000-0000-000000000000}"/>
          </ac:spMkLst>
        </pc:spChg>
      </pc:sldChg>
      <pc:sldChg chg="del">
        <pc:chgData name="Michael Bennett" userId="808163721be62333" providerId="LiveId" clId="{19FB939C-E706-42B2-BEB5-89E8B546D150}" dt="2018-12-11T00:37:47.208" v="363" actId="2696"/>
        <pc:sldMkLst>
          <pc:docMk/>
          <pc:sldMk cId="4171897878" sldId="317"/>
        </pc:sldMkLst>
      </pc:sldChg>
      <pc:sldChg chg="del">
        <pc:chgData name="Michael Bennett" userId="808163721be62333" providerId="LiveId" clId="{19FB939C-E706-42B2-BEB5-89E8B546D150}" dt="2018-12-11T00:38:22.008" v="365" actId="2696"/>
        <pc:sldMkLst>
          <pc:docMk/>
          <pc:sldMk cId="2503796673" sldId="320"/>
        </pc:sldMkLst>
      </pc:sldChg>
      <pc:sldChg chg="del">
        <pc:chgData name="Michael Bennett" userId="808163721be62333" providerId="LiveId" clId="{19FB939C-E706-42B2-BEB5-89E8B546D150}" dt="2018-12-11T00:38:19.879" v="364" actId="2696"/>
        <pc:sldMkLst>
          <pc:docMk/>
          <pc:sldMk cId="2707664150" sldId="327"/>
        </pc:sldMkLst>
      </pc:sldChg>
      <pc:sldChg chg="modSp">
        <pc:chgData name="Michael Bennett" userId="808163721be62333" providerId="LiveId" clId="{19FB939C-E706-42B2-BEB5-89E8B546D150}" dt="2018-12-11T00:39:17.952" v="373" actId="27636"/>
        <pc:sldMkLst>
          <pc:docMk/>
          <pc:sldMk cId="3240645845" sldId="328"/>
        </pc:sldMkLst>
        <pc:spChg chg="mod">
          <ac:chgData name="Michael Bennett" userId="808163721be62333" providerId="LiveId" clId="{19FB939C-E706-42B2-BEB5-89E8B546D150}" dt="2018-12-11T00:38:45.238" v="371" actId="20577"/>
          <ac:spMkLst>
            <pc:docMk/>
            <pc:sldMk cId="3240645845" sldId="328"/>
            <ac:spMk id="2" creationId="{00000000-0000-0000-0000-000000000000}"/>
          </ac:spMkLst>
        </pc:spChg>
        <pc:spChg chg="mod">
          <ac:chgData name="Michael Bennett" userId="808163721be62333" providerId="LiveId" clId="{19FB939C-E706-42B2-BEB5-89E8B546D150}" dt="2018-12-11T00:39:17.952" v="373" actId="27636"/>
          <ac:spMkLst>
            <pc:docMk/>
            <pc:sldMk cId="3240645845" sldId="328"/>
            <ac:spMk id="3" creationId="{00000000-0000-0000-0000-000000000000}"/>
          </ac:spMkLst>
        </pc:spChg>
      </pc:sldChg>
      <pc:sldChg chg="del">
        <pc:chgData name="Michael Bennett" userId="808163721be62333" providerId="LiveId" clId="{19FB939C-E706-42B2-BEB5-89E8B546D150}" dt="2018-12-11T00:37:11.137" v="362" actId="2696"/>
        <pc:sldMkLst>
          <pc:docMk/>
          <pc:sldMk cId="4245708078" sldId="331"/>
        </pc:sldMkLst>
      </pc:sldChg>
      <pc:sldChg chg="del">
        <pc:chgData name="Michael Bennett" userId="808163721be62333" providerId="LiveId" clId="{19FB939C-E706-42B2-BEB5-89E8B546D150}" dt="2018-12-11T00:42:13.942" v="391" actId="2696"/>
        <pc:sldMkLst>
          <pc:docMk/>
          <pc:sldMk cId="436097895" sldId="344"/>
        </pc:sldMkLst>
      </pc:sldChg>
      <pc:sldChg chg="modSp add">
        <pc:chgData name="Michael Bennett" userId="808163721be62333" providerId="LiveId" clId="{19FB939C-E706-42B2-BEB5-89E8B546D150}" dt="2018-12-11T00:51:03.504" v="720" actId="20577"/>
        <pc:sldMkLst>
          <pc:docMk/>
          <pc:sldMk cId="3413516361" sldId="344"/>
        </pc:sldMkLst>
        <pc:spChg chg="mod">
          <ac:chgData name="Michael Bennett" userId="808163721be62333" providerId="LiveId" clId="{19FB939C-E706-42B2-BEB5-89E8B546D150}" dt="2018-12-11T00:51:03.504" v="720" actId="20577"/>
          <ac:spMkLst>
            <pc:docMk/>
            <pc:sldMk cId="3413516361" sldId="344"/>
            <ac:spMk id="3" creationId="{4CF9EEBE-0629-4504-A795-1FCE7F7F2FB1}"/>
          </ac:spMkLst>
        </pc:spChg>
      </pc:sldChg>
      <pc:sldChg chg="del">
        <pc:chgData name="Michael Bennett" userId="808163721be62333" providerId="LiveId" clId="{19FB939C-E706-42B2-BEB5-89E8B546D150}" dt="2018-12-11T00:41:24.988" v="383" actId="2696"/>
        <pc:sldMkLst>
          <pc:docMk/>
          <pc:sldMk cId="3165593622" sldId="346"/>
        </pc:sldMkLst>
      </pc:sldChg>
      <pc:sldChg chg="del">
        <pc:chgData name="Michael Bennett" userId="808163721be62333" providerId="LiveId" clId="{19FB939C-E706-42B2-BEB5-89E8B546D150}" dt="2018-12-11T00:41:25.303" v="384" actId="2696"/>
        <pc:sldMkLst>
          <pc:docMk/>
          <pc:sldMk cId="1394349582" sldId="347"/>
        </pc:sldMkLst>
      </pc:sldChg>
      <pc:sldChg chg="del">
        <pc:chgData name="Michael Bennett" userId="808163721be62333" providerId="LiveId" clId="{19FB939C-E706-42B2-BEB5-89E8B546D150}" dt="2018-12-11T00:43:42.644" v="398" actId="2696"/>
        <pc:sldMkLst>
          <pc:docMk/>
          <pc:sldMk cId="2208409321" sldId="349"/>
        </pc:sldMkLst>
      </pc:sldChg>
      <pc:sldChg chg="ord">
        <pc:chgData name="Michael Bennett" userId="808163721be62333" providerId="LiveId" clId="{19FB939C-E706-42B2-BEB5-89E8B546D150}" dt="2018-12-11T00:43:48.369" v="400"/>
        <pc:sldMkLst>
          <pc:docMk/>
          <pc:sldMk cId="3925820355" sldId="375"/>
        </pc:sldMkLst>
      </pc:sldChg>
      <pc:sldChg chg="del">
        <pc:chgData name="Michael Bennett" userId="808163721be62333" providerId="LiveId" clId="{19FB939C-E706-42B2-BEB5-89E8B546D150}" dt="2018-12-11T00:35:19.999" v="296" actId="2696"/>
        <pc:sldMkLst>
          <pc:docMk/>
          <pc:sldMk cId="1307884293" sldId="381"/>
        </pc:sldMkLst>
      </pc:sldChg>
      <pc:sldChg chg="ord">
        <pc:chgData name="Michael Bennett" userId="808163721be62333" providerId="LiveId" clId="{19FB939C-E706-42B2-BEB5-89E8B546D150}" dt="2018-12-11T00:44:06.109" v="403"/>
        <pc:sldMkLst>
          <pc:docMk/>
          <pc:sldMk cId="157982146" sldId="383"/>
        </pc:sldMkLst>
      </pc:sldChg>
      <pc:sldChg chg="del">
        <pc:chgData name="Michael Bennett" userId="808163721be62333" providerId="LiveId" clId="{19FB939C-E706-42B2-BEB5-89E8B546D150}" dt="2018-12-11T00:46:12.507" v="412" actId="2696"/>
        <pc:sldMkLst>
          <pc:docMk/>
          <pc:sldMk cId="217879259" sldId="384"/>
        </pc:sldMkLst>
      </pc:sldChg>
      <pc:sldChg chg="del">
        <pc:chgData name="Michael Bennett" userId="808163721be62333" providerId="LiveId" clId="{19FB939C-E706-42B2-BEB5-89E8B546D150}" dt="2018-12-11T00:46:26.861" v="413" actId="2696"/>
        <pc:sldMkLst>
          <pc:docMk/>
          <pc:sldMk cId="52849183" sldId="385"/>
        </pc:sldMkLst>
      </pc:sldChg>
      <pc:sldChg chg="del">
        <pc:chgData name="Michael Bennett" userId="808163721be62333" providerId="LiveId" clId="{19FB939C-E706-42B2-BEB5-89E8B546D150}" dt="2018-12-11T00:47:18.450" v="414" actId="2696"/>
        <pc:sldMkLst>
          <pc:docMk/>
          <pc:sldMk cId="666902578" sldId="393"/>
        </pc:sldMkLst>
      </pc:sldChg>
      <pc:sldChg chg="del">
        <pc:chgData name="Michael Bennett" userId="808163721be62333" providerId="LiveId" clId="{19FB939C-E706-42B2-BEB5-89E8B546D150}" dt="2018-12-11T00:41:58.210" v="387" actId="2696"/>
        <pc:sldMkLst>
          <pc:docMk/>
          <pc:sldMk cId="1532611155" sldId="397"/>
        </pc:sldMkLst>
      </pc:sldChg>
      <pc:sldChg chg="del">
        <pc:chgData name="Michael Bennett" userId="808163721be62333" providerId="LiveId" clId="{19FB939C-E706-42B2-BEB5-89E8B546D150}" dt="2018-12-11T00:41:06.658" v="382" actId="2696"/>
        <pc:sldMkLst>
          <pc:docMk/>
          <pc:sldMk cId="1058208472" sldId="398"/>
        </pc:sldMkLst>
      </pc:sldChg>
      <pc:sldChg chg="del">
        <pc:chgData name="Michael Bennett" userId="808163721be62333" providerId="LiveId" clId="{19FB939C-E706-42B2-BEB5-89E8B546D150}" dt="2018-12-11T00:41:55.784" v="386" actId="2696"/>
        <pc:sldMkLst>
          <pc:docMk/>
          <pc:sldMk cId="3261598469" sldId="399"/>
        </pc:sldMkLst>
      </pc:sldChg>
      <pc:sldChg chg="del">
        <pc:chgData name="Michael Bennett" userId="808163721be62333" providerId="LiveId" clId="{19FB939C-E706-42B2-BEB5-89E8B546D150}" dt="2018-12-11T00:44:23.625" v="407" actId="2696"/>
        <pc:sldMkLst>
          <pc:docMk/>
          <pc:sldMk cId="4219110414" sldId="400"/>
        </pc:sldMkLst>
      </pc:sldChg>
      <pc:sldChg chg="del">
        <pc:chgData name="Michael Bennett" userId="808163721be62333" providerId="LiveId" clId="{19FB939C-E706-42B2-BEB5-89E8B546D150}" dt="2018-12-11T00:41:55.193" v="385" actId="2696"/>
        <pc:sldMkLst>
          <pc:docMk/>
          <pc:sldMk cId="3667308193" sldId="401"/>
        </pc:sldMkLst>
      </pc:sldChg>
      <pc:sldChg chg="del">
        <pc:chgData name="Michael Bennett" userId="808163721be62333" providerId="LiveId" clId="{19FB939C-E706-42B2-BEB5-89E8B546D150}" dt="2018-12-11T00:45:20.733" v="410" actId="2696"/>
        <pc:sldMkLst>
          <pc:docMk/>
          <pc:sldMk cId="2759725612" sldId="648"/>
        </pc:sldMkLst>
      </pc:sldChg>
      <pc:sldChg chg="del">
        <pc:chgData name="Michael Bennett" userId="808163721be62333" providerId="LiveId" clId="{19FB939C-E706-42B2-BEB5-89E8B546D150}" dt="2018-12-11T00:45:15.896" v="409" actId="2696"/>
        <pc:sldMkLst>
          <pc:docMk/>
          <pc:sldMk cId="1041601380" sldId="654"/>
        </pc:sldMkLst>
      </pc:sldChg>
      <pc:sldChg chg="del">
        <pc:chgData name="Michael Bennett" userId="808163721be62333" providerId="LiveId" clId="{19FB939C-E706-42B2-BEB5-89E8B546D150}" dt="2018-12-11T00:36:40.503" v="361" actId="2696"/>
        <pc:sldMkLst>
          <pc:docMk/>
          <pc:sldMk cId="2960271007" sldId="657"/>
        </pc:sldMkLst>
      </pc:sldChg>
      <pc:sldChg chg="del">
        <pc:chgData name="Michael Bennett" userId="808163721be62333" providerId="LiveId" clId="{19FB939C-E706-42B2-BEB5-89E8B546D150}" dt="2018-12-11T00:40:38.451" v="380" actId="2696"/>
        <pc:sldMkLst>
          <pc:docMk/>
          <pc:sldMk cId="2878231705" sldId="659"/>
        </pc:sldMkLst>
      </pc:sldChg>
      <pc:sldChg chg="modSp add ord">
        <pc:chgData name="Michael Bennett" userId="808163721be62333" providerId="LiveId" clId="{19FB939C-E706-42B2-BEB5-89E8B546D150}" dt="2018-12-11T00:39:40.277" v="376"/>
        <pc:sldMkLst>
          <pc:docMk/>
          <pc:sldMk cId="612350757" sldId="660"/>
        </pc:sldMkLst>
        <pc:spChg chg="mod">
          <ac:chgData name="Michael Bennett" userId="808163721be62333" providerId="LiveId" clId="{19FB939C-E706-42B2-BEB5-89E8B546D150}" dt="2018-12-11T00:34:57.208" v="289" actId="20577"/>
          <ac:spMkLst>
            <pc:docMk/>
            <pc:sldMk cId="612350757" sldId="660"/>
            <ac:spMk id="2" creationId="{856278F9-6062-480B-AED1-32EE8FB02326}"/>
          </ac:spMkLst>
        </pc:spChg>
      </pc:sldChg>
      <pc:sldChg chg="modSp add">
        <pc:chgData name="Michael Bennett" userId="808163721be62333" providerId="LiveId" clId="{19FB939C-E706-42B2-BEB5-89E8B546D150}" dt="2018-12-11T00:51:34.796" v="726" actId="20577"/>
        <pc:sldMkLst>
          <pc:docMk/>
          <pc:sldMk cId="2480747962" sldId="661"/>
        </pc:sldMkLst>
        <pc:spChg chg="mod">
          <ac:chgData name="Michael Bennett" userId="808163721be62333" providerId="LiveId" clId="{19FB939C-E706-42B2-BEB5-89E8B546D150}" dt="2018-12-11T00:51:34.796" v="726" actId="20577"/>
          <ac:spMkLst>
            <pc:docMk/>
            <pc:sldMk cId="2480747962" sldId="661"/>
            <ac:spMk id="2" creationId="{43F3E10A-4AB9-425C-91C7-2DCE276A94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7C76-39CB-465C-BDFF-BBBD3820C8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A4DDC-117B-4D0A-A23C-54940C437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C9887-1561-4B30-9FF1-9AF73BE5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B9CED-D9FC-4B2E-AF06-697BBC0C5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83DE3-0882-4BF1-8FFA-CFA9E1B3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A83F-12CA-4ED5-A2FF-38564CF9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72831-783E-4C63-9971-52FA0A217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43726-5BAA-442C-9C3D-4881578C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91F47-B1B7-42B7-B806-B5E379D5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ECAA3-DC2C-4D3E-A10E-8BF855158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0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66626-BEB0-4F71-B6D6-1BFB4C77C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95403-A796-4F68-89CE-8BBCBC969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8FF63-A3CC-4974-860E-BA3D9872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171D7-94FC-4466-A98D-4562C461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C67EF-47FA-42F3-8FB1-635E106A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7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E5B6-B632-47CF-90E9-E033D1C0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A4673-DFA1-42BD-89E3-51171684D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16C8-3887-42F8-A0CE-CCE15C1B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3DDEA-0207-4113-9019-D7B52F8B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60B72-BFAB-46F3-8B28-055FA53E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9C74-0B21-4D69-B2A2-BED69773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5A5CF-876B-4E2D-8BB5-92EC61A9E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304AC-08E6-40EF-A4DC-FF11CA87C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27380-1A84-4BA7-A77B-DD52E482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5FE28-A71D-4B97-8D71-2DAD7B6B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9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DCB3-E8D0-4B01-833C-DF49DCCC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F319-E4CE-45C1-A11A-F46A6E497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EE253-6BFA-4725-B615-21AAF874B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D0FF3-3B3A-4D72-8500-B4B427F6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6FA69-6525-4E34-B81B-984A274F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F06C1-AAE5-47D5-9D68-BB397888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8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44F2-D41B-48F3-ACF5-43714DA65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E6C35-011C-4C7C-851D-5A8E5A1E6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2BCFE-76A9-4096-954B-67E605B41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4C0F1-FDEF-4561-A677-DBC277F2D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7BF5AF-A0E0-43A0-BC4E-54810676E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1AD84-44E0-49C5-A988-772ED60B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77CFE-2454-4D94-A103-C9297E26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6A1CAF-C483-4287-B8CA-E8C1D796B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6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92B4-A766-497E-98A9-F5157EBB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5BCD5-73F6-4933-A127-59138E3C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360B9-6667-41E2-932D-0EE73DAA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E66CD-1168-423C-83B1-523C1137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1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BDDE4-70F6-4D02-926B-840312BB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63B3CC-8A29-4F3E-B485-B30183CD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8518F-9DA1-4624-8894-339266C2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6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D9F65-5A4D-4D81-BA29-DCAAC065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0125B-33F3-4BC2-BD7C-7BEE14F4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71B05-7030-47A5-985A-E36971AA1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BD2A-BDA5-424E-B39C-23BCC1DDC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46277-5626-4C5F-9716-23E6AFDFC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72BC3-3F04-4674-9F86-AC89D1BF4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9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7EFA-6E46-4BD6-92B8-F56BB45A8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05110-C074-4654-86BB-8110038EC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251D9-5BBF-4E15-AE83-CA01A882C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C8469-842A-4329-A6F9-C44A7576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9C976-EB54-434D-A27F-0A5705692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CB5C7-E663-4839-8D20-12B1CACCA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1D2324-6272-4F87-BE12-AB5C7F35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86C9B-096B-41A1-B07A-76EAC9A26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60F2B-DA4B-4D5D-8207-C1AAE1089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241A-EBDA-42D2-AA2D-DCFFDF754C4D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D33914-DE05-4053-8EBB-3C3F98DB8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A4403-4CD6-4BF4-AF6E-D0ACE2612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B53F-D7C0-4A4A-AB78-8DB2B998E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7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mbennett@edmcouncil.org" TargetMode="External"/><Relationship Id="rId2" Type="http://schemas.openxmlformats.org/officeDocument/2006/relationships/hyperlink" Target="mailto:mbennett@hypercube.co.u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endal.me/2016/04/05/introducing-r3-corda-a-distributed-ledger-designed-for-financial-servic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CB06-FD9F-48F2-9DF7-CE2269006C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FDTF DLT WG Activities and </a:t>
            </a:r>
            <a:r>
              <a:rPr lang="en-US" dirty="0" err="1"/>
              <a:t>PoC</a:t>
            </a:r>
            <a:r>
              <a:rPr lang="en-US" dirty="0"/>
              <a:t>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4BCDA-A55A-48A9-BB99-469DED932D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OMG Finance Domain Task Force</a:t>
            </a:r>
          </a:p>
          <a:p>
            <a:r>
              <a:rPr lang="en-US" dirty="0"/>
              <a:t>Seattle, WA</a:t>
            </a:r>
          </a:p>
          <a:p>
            <a:r>
              <a:rPr lang="en-US" dirty="0"/>
              <a:t>December 11 2018</a:t>
            </a:r>
          </a:p>
          <a:p>
            <a:r>
              <a:rPr lang="en-US" dirty="0"/>
              <a:t>Mike Bennett – Hypercube Ltd. – EDM Council Inc.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7C46E5-9878-4B02-8829-0814A39B35FB}"/>
              </a:ext>
            </a:extLst>
          </p:cNvPr>
          <p:cNvGrpSpPr/>
          <p:nvPr/>
        </p:nvGrpSpPr>
        <p:grpSpPr>
          <a:xfrm>
            <a:off x="9586205" y="0"/>
            <a:ext cx="3056326" cy="1035763"/>
            <a:chOff x="446315" y="2819401"/>
            <a:chExt cx="4019226" cy="1135566"/>
          </a:xfrm>
        </p:grpSpPr>
        <p:pic>
          <p:nvPicPr>
            <p:cNvPr id="5" name="Picture 2" descr="C:\Documents and Settings\dnewman\My Documents\Enterprise Architecture\Projects\Semantic Technology\EDM and Bank Regulatory Reform\FIBO\Logo\Orange with Long Text.jpg">
              <a:extLst>
                <a:ext uri="{FF2B5EF4-FFF2-40B4-BE49-F238E27FC236}">
                  <a16:creationId xmlns:a16="http://schemas.microsoft.com/office/drawing/2014/main" id="{BE0A6F8D-23DC-43D3-B559-35D9233059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2500" t="33333" r="2083" b="41667"/>
            <a:stretch>
              <a:fillRect/>
            </a:stretch>
          </p:blipFill>
          <p:spPr bwMode="auto">
            <a:xfrm>
              <a:off x="446315" y="2819401"/>
              <a:ext cx="3879849" cy="1135566"/>
            </a:xfrm>
            <a:prstGeom prst="rect">
              <a:avLst/>
            </a:prstGeom>
            <a:noFill/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C1D49C8-98AE-45E3-A038-4FF38B1DA3E9}"/>
                </a:ext>
              </a:extLst>
            </p:cNvPr>
            <p:cNvSpPr/>
            <p:nvPr/>
          </p:nvSpPr>
          <p:spPr>
            <a:xfrm>
              <a:off x="1436914" y="3581400"/>
              <a:ext cx="3028627" cy="3735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AE6089FF-26CB-45D0-A803-47EBE19A9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10" name="Picture 9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ADADC2FC-4D24-4F5A-A4CF-76B1C6AEC5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2" y="78525"/>
            <a:ext cx="2201800" cy="6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31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3E10A-4AB9-425C-91C7-2DCE276A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eaLnBrk="1" latinLnBrk="0" hangingPunct="1"/>
            <a:r>
              <a:rPr lang="en-US" sz="3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Imminent standards proposals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79F8-F98A-4A27-8A84-6ED1AB615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Node Implementation Standard</a:t>
            </a:r>
            <a:endParaRPr lang="en-US" sz="2800" dirty="0"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IXI – the IOTA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eXtending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Interface</a:t>
            </a:r>
            <a:endParaRPr lang="en-US" sz="2800" dirty="0">
              <a:effectLst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Binary to Trinary Conversion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Industry Verticals (MAM2 extensions etc.)</a:t>
            </a:r>
          </a:p>
          <a:p>
            <a:pPr lvl="1">
              <a:spcBef>
                <a:spcPts val="1000"/>
              </a:spcBef>
            </a:pPr>
            <a:r>
              <a:rPr lang="en-US" dirty="0">
                <a:effectLst/>
              </a:rPr>
              <a:t>Internet of Things (with </a:t>
            </a:r>
            <a:r>
              <a:rPr lang="en-US" dirty="0" err="1">
                <a:effectLst/>
              </a:rPr>
              <a:t>eCl</a:t>
            </a:r>
            <a:r>
              <a:rPr lang="en-US" dirty="0" err="1"/>
              <a:t>@ss</a:t>
            </a:r>
            <a:r>
              <a:rPr lang="en-US" dirty="0"/>
              <a:t>)</a:t>
            </a:r>
            <a:endParaRPr lang="en-US" dirty="0">
              <a:effectLst/>
            </a:endParaRPr>
          </a:p>
          <a:p>
            <a:pPr lvl="1">
              <a:spcBef>
                <a:spcPts val="1000"/>
              </a:spcBef>
            </a:pPr>
            <a:r>
              <a:rPr lang="en-US" dirty="0">
                <a:effectLst/>
              </a:rPr>
              <a:t>Healthcare</a:t>
            </a:r>
          </a:p>
          <a:p>
            <a:pPr lvl="1">
              <a:spcBef>
                <a:spcPts val="1000"/>
              </a:spcBef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747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Activities and Liaisons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 TC307</a:t>
            </a:r>
          </a:p>
          <a:p>
            <a:r>
              <a:rPr lang="en-US" dirty="0"/>
              <a:t>BSI WG for ISO 307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MARS PTF: DIDO-RA</a:t>
            </a:r>
            <a:endParaRPr lang="en-US" sz="2800" dirty="0">
              <a:effectLst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4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31C92-CE71-4D58-80C3-3AF5528DA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DIDO Reference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537D1-6084-4A6F-8F3A-8B897DF3B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Reference architecture for distributed ledgers</a:t>
            </a:r>
          </a:p>
          <a:p>
            <a:r>
              <a:rPr lang="en-US" dirty="0"/>
              <a:t>Sets out many of the findings and issues we have identified, in much more detail</a:t>
            </a:r>
          </a:p>
          <a:p>
            <a:r>
              <a:rPr lang="en-US" dirty="0"/>
              <a:t>This is being presented this week at the MARS meetings on Thursday (10:15 – 10:55)</a:t>
            </a:r>
          </a:p>
          <a:p>
            <a:r>
              <a:rPr lang="en-US" dirty="0"/>
              <a:t>Seems to be convergence with what we have been trying to do</a:t>
            </a:r>
          </a:p>
          <a:p>
            <a:pPr lvl="1"/>
            <a:r>
              <a:rPr lang="en-US" dirty="0"/>
              <a:t>We have focused</a:t>
            </a:r>
            <a:r>
              <a:rPr lang="en-US" baseline="0" dirty="0"/>
              <a:t> more on the conceptual modeling opportunities – these are not in DID but can be added?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01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ISO/TC 307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New ISO Technical Committee (from which projects will come)</a:t>
            </a:r>
          </a:p>
          <a:p>
            <a:pPr lvl="1"/>
            <a:r>
              <a:rPr lang="en-US" sz="1800" dirty="0"/>
              <a:t>Proposal from Australia: ISO/TS/P 258 April 2016</a:t>
            </a:r>
          </a:p>
          <a:p>
            <a:pPr lvl="2"/>
            <a:r>
              <a:rPr lang="en-US" sz="1500" i="1" dirty="0" err="1"/>
              <a:t>Standardisation</a:t>
            </a:r>
            <a:r>
              <a:rPr lang="en-US" sz="1500" i="1" dirty="0"/>
              <a:t> of </a:t>
            </a:r>
            <a:r>
              <a:rPr lang="en-US" sz="1500" i="1" dirty="0" err="1"/>
              <a:t>blockchains</a:t>
            </a:r>
            <a:r>
              <a:rPr lang="en-US" sz="1500" i="1" dirty="0"/>
              <a:t> and distributed ledger technologies to support interoperability and data interchange among users, applications and systems. </a:t>
            </a:r>
          </a:p>
          <a:p>
            <a:pPr lvl="2"/>
            <a:r>
              <a:rPr lang="en-US" sz="1500" b="1" i="1" dirty="0"/>
              <a:t>Very broad in scope</a:t>
            </a:r>
            <a:r>
              <a:rPr lang="en-US" sz="1500" i="1" dirty="0"/>
              <a:t>; maturity and readiness for standards questioned</a:t>
            </a:r>
            <a:endParaRPr lang="en-US" sz="1500" dirty="0"/>
          </a:p>
          <a:p>
            <a:pPr lvl="1"/>
            <a:r>
              <a:rPr lang="en-US" sz="1800" dirty="0"/>
              <a:t>ISO/TC 307 established September 2016</a:t>
            </a:r>
          </a:p>
          <a:p>
            <a:pPr lvl="2"/>
            <a:r>
              <a:rPr lang="en-US" sz="1500" dirty="0"/>
              <a:t>https://www.iso.org/committee/6266604.html</a:t>
            </a:r>
          </a:p>
          <a:p>
            <a:pPr lvl="1"/>
            <a:r>
              <a:rPr lang="en-US" sz="1800" dirty="0"/>
              <a:t>Mirror committees began to prepare</a:t>
            </a:r>
          </a:p>
          <a:p>
            <a:pPr lvl="1"/>
            <a:r>
              <a:rPr lang="en-US" sz="1800" dirty="0"/>
              <a:t>First meeting in Sydney, April 2017</a:t>
            </a:r>
          </a:p>
          <a:p>
            <a:pPr lvl="1"/>
            <a:endParaRPr lang="en-US" sz="1800" dirty="0"/>
          </a:p>
          <a:p>
            <a:pPr lvl="2"/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3259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5EBF-FDAE-4149-B47E-1E879115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British Standards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21B07-A2CA-4BAA-BDC8-12D11270F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is a BSI WG on DLT. </a:t>
            </a:r>
          </a:p>
          <a:p>
            <a:pPr lvl="1"/>
            <a:r>
              <a:rPr lang="en-US" sz="2800" dirty="0"/>
              <a:t>This Feeds into ISO TC307, the ISO activity we heard about recently. </a:t>
            </a:r>
          </a:p>
          <a:p>
            <a:r>
              <a:rPr lang="en-US" sz="3200" b="1" dirty="0"/>
              <a:t>Outcomes of the BSI Work</a:t>
            </a:r>
          </a:p>
          <a:p>
            <a:pPr lvl="1"/>
            <a:r>
              <a:rPr lang="en-US" sz="2800" dirty="0"/>
              <a:t>BSI commissioned a report to identify areas related to DLT that would potentially require standardization based on stakeholder needs in the UK.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52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>
                <a:latin typeface="+mn-lt"/>
                <a:ea typeface="+mn-ea"/>
                <a:cs typeface="+mn-cs"/>
              </a:rPr>
              <a:t>Need for standards: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200" dirty="0"/>
              <a:t>Short-term: </a:t>
            </a:r>
          </a:p>
          <a:p>
            <a:pPr lvl="1"/>
            <a:r>
              <a:rPr lang="en-US" sz="2800" dirty="0"/>
              <a:t>terminology and vocabulary, taxonomy, ontology, identification – all things that establish what different terms actually mean, how they inter-relate, and how they are codified. </a:t>
            </a:r>
          </a:p>
          <a:p>
            <a:pPr lvl="0"/>
            <a:r>
              <a:rPr lang="en-US" sz="3200" dirty="0"/>
              <a:t>Medium term: </a:t>
            </a:r>
          </a:p>
          <a:p>
            <a:pPr lvl="1"/>
            <a:r>
              <a:rPr lang="en-US" sz="2800" dirty="0"/>
              <a:t>security and data governance to ensure safely and privacy</a:t>
            </a:r>
          </a:p>
          <a:p>
            <a:pPr lvl="0"/>
            <a:r>
              <a:rPr lang="en-US" sz="3200" dirty="0"/>
              <a:t>Long-term: </a:t>
            </a:r>
          </a:p>
          <a:p>
            <a:pPr lvl="1"/>
            <a:r>
              <a:rPr lang="en-US" sz="2800" dirty="0"/>
              <a:t>Tech - language or protocol (long term; it’s too early to think now, the industry has to work it out gradually)</a:t>
            </a:r>
          </a:p>
          <a:p>
            <a:r>
              <a:rPr lang="en-US" sz="3200" dirty="0"/>
              <a:t>Interoperability is deemed to be a priority for the financial industry. Specifically, reconciliation and asset safekeeping within the financial industry would be important. </a:t>
            </a:r>
          </a:p>
          <a:p>
            <a:r>
              <a:rPr lang="en-US" sz="3200" dirty="0"/>
              <a:t>Digital identity is one of the key application areas for DLT that can help with KYC/AML. However, there is a possible need for changes to existing standards to reflect evolving business practices. There are already such new identifier standards as OpenID (from CA Technologies) or 3SKey for banks (from SWIFT).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7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>
                <a:latin typeface="+mn-lt"/>
                <a:ea typeface="+mn-ea"/>
                <a:cs typeface="+mn-cs"/>
              </a:rPr>
              <a:t>DLTWG Insight: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formal ontology provides a good point of reference for other formalisms such as business rules</a:t>
            </a:r>
          </a:p>
          <a:p>
            <a:pPr lvl="1"/>
            <a:r>
              <a:rPr lang="en-US" sz="2800" dirty="0"/>
              <a:t>Where the rule can refer to the ontology elements as predicates for those rules, in preference to referring to data elements. </a:t>
            </a:r>
          </a:p>
          <a:p>
            <a:pPr lvl="1"/>
            <a:r>
              <a:rPr lang="en-US" sz="2800" dirty="0"/>
              <a:t>The same thinking can be carried over to formal requirements specifications, in Blockchain and anywhere else where formal requirements are needed. </a:t>
            </a:r>
          </a:p>
        </p:txBody>
      </p:sp>
    </p:spTree>
    <p:extLst>
      <p:ext uri="{BB962C8B-B14F-4D97-AF65-F5344CB8AC3E}">
        <p14:creationId xmlns:p14="http://schemas.microsoft.com/office/powerpoint/2010/main" val="3240645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78F9-6062-480B-AED1-32EE8FB0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Concept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980AD-FC46-45A3-9060-BFD71FFA0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Premise:</a:t>
            </a:r>
            <a:r>
              <a:rPr lang="en-US" baseline="0"/>
              <a:t> Use FIBO ontology as standard concept model for Smart Contracts in Blockchain</a:t>
            </a:r>
          </a:p>
          <a:p>
            <a:r>
              <a:rPr lang="en-US" baseline="0"/>
              <a:t>Exploration of concept model parameters</a:t>
            </a:r>
          </a:p>
          <a:p>
            <a:r>
              <a:rPr lang="en-US" baseline="0"/>
              <a:t>Chosen PoC; Interest Rate Swaps</a:t>
            </a:r>
          </a:p>
          <a:p>
            <a:r>
              <a:rPr lang="en-US" baseline="0"/>
              <a:t>FIBO exploration and extension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50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OMG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</a:t>
            </a:r>
            <a:r>
              <a:rPr lang="en-US" baseline="0" dirty="0"/>
              <a:t> there aspects of Blockchain where some standardization would be of value? </a:t>
            </a:r>
          </a:p>
          <a:p>
            <a:pPr lvl="1"/>
            <a:r>
              <a:rPr lang="en-US" dirty="0"/>
              <a:t>If so, what to introduce as OMG standards v what to coordinate with</a:t>
            </a:r>
            <a:r>
              <a:rPr lang="en-US" baseline="0" dirty="0"/>
              <a:t> other WGs</a:t>
            </a:r>
          </a:p>
          <a:p>
            <a:pPr lvl="0"/>
            <a:r>
              <a:rPr lang="en-US" dirty="0"/>
              <a:t>Potential value of FIBO for Blockchain</a:t>
            </a:r>
            <a:r>
              <a:rPr lang="en-US" baseline="0" dirty="0"/>
              <a:t> / DLs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28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Model Driven Approach</a:t>
            </a:r>
            <a:r>
              <a:rPr lang="en-US" baseline="0" dirty="0"/>
              <a:t> to Blockchain/DL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see things happening at a physical or logical design level</a:t>
            </a:r>
          </a:p>
          <a:p>
            <a:pPr lvl="1"/>
            <a:r>
              <a:rPr lang="en-US" dirty="0"/>
              <a:t>Smart Contracts code in e.g. Python, defining required behaviors, conditions etc. when a thing is posted</a:t>
            </a:r>
          </a:p>
          <a:p>
            <a:pPr lvl="1"/>
            <a:r>
              <a:rPr lang="en-US" dirty="0"/>
              <a:t>Physical architecture of the different Blockchain and DLs</a:t>
            </a:r>
          </a:p>
          <a:p>
            <a:pPr lvl="0"/>
            <a:r>
              <a:rPr lang="en-US" dirty="0"/>
              <a:t>We see the need for and benefits of a common business view</a:t>
            </a:r>
          </a:p>
          <a:p>
            <a:pPr lvl="1"/>
            <a:r>
              <a:rPr lang="en-US" dirty="0"/>
              <a:t>Computational independent of “Conceptual”</a:t>
            </a:r>
          </a:p>
          <a:p>
            <a:pPr lvl="1"/>
            <a:r>
              <a:rPr lang="en-US" dirty="0"/>
              <a:t>Business semantics</a:t>
            </a:r>
          </a:p>
          <a:p>
            <a:pPr lvl="0"/>
            <a:r>
              <a:rPr lang="en-US" dirty="0"/>
              <a:t>Conceptual view for both structural and behavioral</a:t>
            </a:r>
          </a:p>
          <a:p>
            <a:pPr lvl="0"/>
            <a:r>
              <a:rPr lang="en-US" dirty="0"/>
              <a:t>FIBO as the conceptual model for contract terms</a:t>
            </a:r>
          </a:p>
        </p:txBody>
      </p:sp>
    </p:spTree>
    <p:extLst>
      <p:ext uri="{BB962C8B-B14F-4D97-AF65-F5344CB8AC3E}">
        <p14:creationId xmlns:p14="http://schemas.microsoft.com/office/powerpoint/2010/main" val="272726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30B2D-3491-4D96-B143-8C7037F7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AF38A-0267-4D81-8AE5-81FAAF519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Blockchain PSIG to be chartered this week</a:t>
            </a:r>
          </a:p>
          <a:p>
            <a:r>
              <a:rPr lang="en-US" dirty="0"/>
              <a:t>Replaces FDTF Distributed Leger Technology WG</a:t>
            </a:r>
          </a:p>
          <a:p>
            <a:r>
              <a:rPr lang="en-US" dirty="0"/>
              <a:t>This deck: </a:t>
            </a:r>
          </a:p>
          <a:p>
            <a:pPr lvl="1"/>
            <a:r>
              <a:rPr lang="en-US" dirty="0"/>
              <a:t>Summary of DLTWG Activities</a:t>
            </a:r>
          </a:p>
          <a:p>
            <a:pPr lvl="1"/>
            <a:r>
              <a:rPr lang="en-US" dirty="0"/>
              <a:t>DLTWG Proof of Concept (See September for more details)</a:t>
            </a:r>
          </a:p>
        </p:txBody>
      </p:sp>
    </p:spTree>
    <p:extLst>
      <p:ext uri="{BB962C8B-B14F-4D97-AF65-F5344CB8AC3E}">
        <p14:creationId xmlns:p14="http://schemas.microsoft.com/office/powerpoint/2010/main" val="36055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Swaps Proof of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</a:t>
            </a:r>
            <a:r>
              <a:rPr lang="en-US" baseline="0" dirty="0"/>
              <a:t> on a simple vanilla IR Swap example</a:t>
            </a:r>
            <a:endParaRPr lang="en-US" dirty="0"/>
          </a:p>
          <a:p>
            <a:r>
              <a:rPr lang="en-US" dirty="0"/>
              <a:t>Mapped out the process workflow</a:t>
            </a:r>
            <a:endParaRPr lang="en-US" baseline="0" dirty="0"/>
          </a:p>
          <a:p>
            <a:r>
              <a:rPr lang="en-US" baseline="0" dirty="0"/>
              <a:t>Use FIBO for representation of contractual terms</a:t>
            </a:r>
          </a:p>
          <a:p>
            <a:r>
              <a:rPr lang="en-US" baseline="0" dirty="0"/>
              <a:t>Extend</a:t>
            </a:r>
            <a:r>
              <a:rPr lang="en-US" dirty="0"/>
              <a:t> for other conceptual matter (process and events)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648742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8FD8-E1E4-4FBA-AAE4-A74445E7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Interest Rate Swap?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E95FCD-F32F-4EF5-988B-18DDD2113ECE}"/>
              </a:ext>
            </a:extLst>
          </p:cNvPr>
          <p:cNvSpPr/>
          <p:nvPr/>
        </p:nvSpPr>
        <p:spPr>
          <a:xfrm>
            <a:off x="1532965" y="3476065"/>
            <a:ext cx="3684494" cy="210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Principal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695D2-6CEE-41AB-820B-CBD8AE70EFDB}"/>
              </a:ext>
            </a:extLst>
          </p:cNvPr>
          <p:cNvSpPr/>
          <p:nvPr/>
        </p:nvSpPr>
        <p:spPr>
          <a:xfrm>
            <a:off x="6822143" y="3476065"/>
            <a:ext cx="3684494" cy="210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Principal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19AE3-9543-40B8-BAC1-ABDC9B3D886D}"/>
              </a:ext>
            </a:extLst>
          </p:cNvPr>
          <p:cNvSpPr/>
          <p:nvPr/>
        </p:nvSpPr>
        <p:spPr>
          <a:xfrm>
            <a:off x="1532965" y="2525806"/>
            <a:ext cx="3684494" cy="856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Interest: Fixed rate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4F6A9-D2E6-47EF-858C-B33F353E703D}"/>
              </a:ext>
            </a:extLst>
          </p:cNvPr>
          <p:cNvSpPr/>
          <p:nvPr/>
        </p:nvSpPr>
        <p:spPr>
          <a:xfrm>
            <a:off x="6822143" y="2539254"/>
            <a:ext cx="3684494" cy="856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Interest: Floating rate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B6FF6C-9367-43D1-98B2-9AFACE442A9F}"/>
              </a:ext>
            </a:extLst>
          </p:cNvPr>
          <p:cNvSpPr txBox="1"/>
          <p:nvPr/>
        </p:nvSpPr>
        <p:spPr>
          <a:xfrm>
            <a:off x="2684574" y="5674659"/>
            <a:ext cx="1381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Party A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DB5E0B-CA69-4A9D-AE55-558EE1177C1F}"/>
              </a:ext>
            </a:extLst>
          </p:cNvPr>
          <p:cNvSpPr txBox="1"/>
          <p:nvPr/>
        </p:nvSpPr>
        <p:spPr>
          <a:xfrm>
            <a:off x="7973752" y="5674659"/>
            <a:ext cx="1366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Party B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B7CF1-4A24-4A31-AF18-E86A3AF9DCA1}"/>
              </a:ext>
            </a:extLst>
          </p:cNvPr>
          <p:cNvSpPr txBox="1"/>
          <p:nvPr/>
        </p:nvSpPr>
        <p:spPr>
          <a:xfrm>
            <a:off x="5170201" y="1523471"/>
            <a:ext cx="185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Two loans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61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08FD8-E1E4-4FBA-AAE4-A74445E7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Interest Rate Swap?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E95FCD-F32F-4EF5-988B-18DDD2113ECE}"/>
              </a:ext>
            </a:extLst>
          </p:cNvPr>
          <p:cNvSpPr/>
          <p:nvPr/>
        </p:nvSpPr>
        <p:spPr>
          <a:xfrm>
            <a:off x="1532965" y="3476065"/>
            <a:ext cx="3684494" cy="210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Principal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695D2-6CEE-41AB-820B-CBD8AE70EFDB}"/>
              </a:ext>
            </a:extLst>
          </p:cNvPr>
          <p:cNvSpPr/>
          <p:nvPr/>
        </p:nvSpPr>
        <p:spPr>
          <a:xfrm>
            <a:off x="6822143" y="3476065"/>
            <a:ext cx="3684494" cy="210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Principal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19AE3-9543-40B8-BAC1-ABDC9B3D886D}"/>
              </a:ext>
            </a:extLst>
          </p:cNvPr>
          <p:cNvSpPr/>
          <p:nvPr/>
        </p:nvSpPr>
        <p:spPr>
          <a:xfrm>
            <a:off x="1532965" y="2525806"/>
            <a:ext cx="3684494" cy="856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Interest: Fixed rate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4F6A9-D2E6-47EF-858C-B33F353E703D}"/>
              </a:ext>
            </a:extLst>
          </p:cNvPr>
          <p:cNvSpPr/>
          <p:nvPr/>
        </p:nvSpPr>
        <p:spPr>
          <a:xfrm>
            <a:off x="6822143" y="2539254"/>
            <a:ext cx="3684494" cy="856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Interest: Floating rate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B6FF6C-9367-43D1-98B2-9AFACE442A9F}"/>
              </a:ext>
            </a:extLst>
          </p:cNvPr>
          <p:cNvSpPr txBox="1"/>
          <p:nvPr/>
        </p:nvSpPr>
        <p:spPr>
          <a:xfrm>
            <a:off x="2684574" y="5674659"/>
            <a:ext cx="1381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Party A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DB5E0B-CA69-4A9D-AE55-558EE1177C1F}"/>
              </a:ext>
            </a:extLst>
          </p:cNvPr>
          <p:cNvSpPr txBox="1"/>
          <p:nvPr/>
        </p:nvSpPr>
        <p:spPr>
          <a:xfrm>
            <a:off x="7973752" y="5674659"/>
            <a:ext cx="1366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Party B</a:t>
            </a:r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0027214-723D-410A-8FA6-F20129987762}"/>
              </a:ext>
            </a:extLst>
          </p:cNvPr>
          <p:cNvSpPr/>
          <p:nvPr/>
        </p:nvSpPr>
        <p:spPr>
          <a:xfrm>
            <a:off x="5412441" y="2539254"/>
            <a:ext cx="1237130" cy="41909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73E5157-0A48-429F-8908-D166B83A134D}"/>
              </a:ext>
            </a:extLst>
          </p:cNvPr>
          <p:cNvSpPr/>
          <p:nvPr/>
        </p:nvSpPr>
        <p:spPr>
          <a:xfrm rot="10800000">
            <a:off x="5369858" y="2953870"/>
            <a:ext cx="1237130" cy="41909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19BE79-19CA-488C-A0DC-CCD846652B19}"/>
              </a:ext>
            </a:extLst>
          </p:cNvPr>
          <p:cNvSpPr txBox="1"/>
          <p:nvPr/>
        </p:nvSpPr>
        <p:spPr>
          <a:xfrm>
            <a:off x="1931751" y="1578303"/>
            <a:ext cx="8328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Party A and Party B want to exchange interest cashflows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8144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07BEE30-97D9-4591-BDFC-E8D915E714A5}"/>
              </a:ext>
            </a:extLst>
          </p:cNvPr>
          <p:cNvSpPr/>
          <p:nvPr/>
        </p:nvSpPr>
        <p:spPr>
          <a:xfrm>
            <a:off x="1196788" y="1324536"/>
            <a:ext cx="9634818" cy="21044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dirty="0">
                <a:solidFill>
                  <a:schemeClr val="tx1"/>
                </a:solidFill>
              </a:rPr>
              <a:t>IR Swap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08FD8-E1E4-4FBA-AAE4-A74445E7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Interest Rate Swap?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E95FCD-F32F-4EF5-988B-18DDD2113ECE}"/>
              </a:ext>
            </a:extLst>
          </p:cNvPr>
          <p:cNvSpPr/>
          <p:nvPr/>
        </p:nvSpPr>
        <p:spPr>
          <a:xfrm>
            <a:off x="1532965" y="3476065"/>
            <a:ext cx="3684494" cy="210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Principal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695D2-6CEE-41AB-820B-CBD8AE70EFDB}"/>
              </a:ext>
            </a:extLst>
          </p:cNvPr>
          <p:cNvSpPr/>
          <p:nvPr/>
        </p:nvSpPr>
        <p:spPr>
          <a:xfrm>
            <a:off x="6822143" y="3476065"/>
            <a:ext cx="3684494" cy="2104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Principal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19AE3-9543-40B8-BAC1-ABDC9B3D886D}"/>
              </a:ext>
            </a:extLst>
          </p:cNvPr>
          <p:cNvSpPr/>
          <p:nvPr/>
        </p:nvSpPr>
        <p:spPr>
          <a:xfrm>
            <a:off x="1532965" y="2525806"/>
            <a:ext cx="3684494" cy="8561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Fixed Rate Leg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74F6A9-D2E6-47EF-858C-B33F353E703D}"/>
              </a:ext>
            </a:extLst>
          </p:cNvPr>
          <p:cNvSpPr/>
          <p:nvPr/>
        </p:nvSpPr>
        <p:spPr>
          <a:xfrm>
            <a:off x="6822143" y="2539254"/>
            <a:ext cx="3684494" cy="8561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Floating Rate Leg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B6FF6C-9367-43D1-98B2-9AFACE442A9F}"/>
              </a:ext>
            </a:extLst>
          </p:cNvPr>
          <p:cNvSpPr txBox="1"/>
          <p:nvPr/>
        </p:nvSpPr>
        <p:spPr>
          <a:xfrm>
            <a:off x="2684574" y="5674659"/>
            <a:ext cx="1381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Party A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DB5E0B-CA69-4A9D-AE55-558EE1177C1F}"/>
              </a:ext>
            </a:extLst>
          </p:cNvPr>
          <p:cNvSpPr txBox="1"/>
          <p:nvPr/>
        </p:nvSpPr>
        <p:spPr>
          <a:xfrm>
            <a:off x="7973752" y="5674659"/>
            <a:ext cx="1366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Party B</a:t>
            </a:r>
            <a:endParaRPr lang="en-US" dirty="0"/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60027214-723D-410A-8FA6-F20129987762}"/>
              </a:ext>
            </a:extLst>
          </p:cNvPr>
          <p:cNvSpPr/>
          <p:nvPr/>
        </p:nvSpPr>
        <p:spPr>
          <a:xfrm>
            <a:off x="5412441" y="2539254"/>
            <a:ext cx="1237130" cy="419099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73E5157-0A48-429F-8908-D166B83A134D}"/>
              </a:ext>
            </a:extLst>
          </p:cNvPr>
          <p:cNvSpPr/>
          <p:nvPr/>
        </p:nvSpPr>
        <p:spPr>
          <a:xfrm rot="10800000">
            <a:off x="5369858" y="2953870"/>
            <a:ext cx="1237130" cy="419099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5398E0-3192-48A2-8D53-D9305A151499}"/>
              </a:ext>
            </a:extLst>
          </p:cNvPr>
          <p:cNvSpPr/>
          <p:nvPr/>
        </p:nvSpPr>
        <p:spPr>
          <a:xfrm>
            <a:off x="3509682" y="1462368"/>
            <a:ext cx="5042647" cy="85612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Common Trade / Contract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23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Structural and Behavioral Business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Structural: terms of the contract</a:t>
            </a:r>
          </a:p>
          <a:p>
            <a:pPr lvl="1"/>
            <a:r>
              <a:rPr lang="en-US" dirty="0"/>
              <a:t>Mappable to or derived from FIBO</a:t>
            </a:r>
          </a:p>
          <a:p>
            <a:pPr lvl="0"/>
            <a:r>
              <a:rPr lang="en-US" dirty="0"/>
              <a:t>Behavioral</a:t>
            </a:r>
          </a:p>
          <a:p>
            <a:pPr lvl="1"/>
            <a:r>
              <a:rPr lang="en-US" dirty="0"/>
              <a:t>Payments process flow</a:t>
            </a:r>
          </a:p>
          <a:p>
            <a:pPr lvl="1"/>
            <a:r>
              <a:rPr lang="en-US" dirty="0"/>
              <a:t>off-Blockchain behaviors</a:t>
            </a:r>
            <a:r>
              <a:rPr lang="en-US" baseline="0" dirty="0"/>
              <a:t> and activities</a:t>
            </a:r>
          </a:p>
          <a:p>
            <a:pPr lvl="1"/>
            <a:r>
              <a:rPr lang="en-US" dirty="0"/>
              <a:t>Events in the life of the swap and possible block postings for those events</a:t>
            </a:r>
          </a:p>
          <a:p>
            <a:pPr lvl="1"/>
            <a:r>
              <a:rPr lang="en-US" dirty="0"/>
              <a:t>Smart Contract program flow</a:t>
            </a:r>
          </a:p>
        </p:txBody>
      </p:sp>
    </p:spTree>
    <p:extLst>
      <p:ext uri="{BB962C8B-B14F-4D97-AF65-F5344CB8AC3E}">
        <p14:creationId xmlns:p14="http://schemas.microsoft.com/office/powerpoint/2010/main" val="4245619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C9A7-0C37-45CB-A465-93CA5768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Swap Process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4ABDA-4A4A-4C10-80D9-52B013C37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sz="3200" dirty="0"/>
              <a:t>At first we defined a </a:t>
            </a:r>
            <a:r>
              <a:rPr lang="en-US" sz="3200" dirty="0" err="1"/>
              <a:t>swimlane</a:t>
            </a:r>
            <a:r>
              <a:rPr lang="en-US" sz="3200" dirty="0"/>
              <a:t> for ‘The Block’</a:t>
            </a:r>
          </a:p>
          <a:p>
            <a:r>
              <a:rPr lang="en-US" dirty="0"/>
              <a:t>What gets posted to ‘The Block’?</a:t>
            </a:r>
          </a:p>
          <a:p>
            <a:pPr lvl="1"/>
            <a:r>
              <a:rPr lang="en-US" dirty="0"/>
              <a:t>It turns out</a:t>
            </a:r>
            <a:r>
              <a:rPr lang="en-US" baseline="0" dirty="0"/>
              <a:t> this depends very much on the block architecture and performance constraints</a:t>
            </a:r>
          </a:p>
          <a:p>
            <a:pPr lvl="1"/>
            <a:r>
              <a:rPr lang="en-US" baseline="0" dirty="0"/>
              <a:t>Come material might go on separate data stores sometimes called ‘oracles’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Latest: Swimlane defined by function not by form:</a:t>
            </a:r>
          </a:p>
          <a:p>
            <a:pPr lvl="1"/>
            <a:r>
              <a:rPr lang="en-US" baseline="0" dirty="0"/>
              <a:t>Time-variable information about the contract</a:t>
            </a:r>
          </a:p>
        </p:txBody>
      </p:sp>
    </p:spTree>
    <p:extLst>
      <p:ext uri="{BB962C8B-B14F-4D97-AF65-F5344CB8AC3E}">
        <p14:creationId xmlns:p14="http://schemas.microsoft.com/office/powerpoint/2010/main" val="3925820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E57A0DD-07BF-4609-BBF5-36E364ADB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334" y="0"/>
            <a:ext cx="733533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E3914D-8413-4964-AD5D-EBE5B8B5A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59758"/>
          </a:xfrm>
        </p:spPr>
        <p:txBody>
          <a:bodyPr/>
          <a:lstStyle/>
          <a:p>
            <a:r>
              <a:rPr lang="en-US" dirty="0"/>
              <a:t>Updated Process</a:t>
            </a:r>
          </a:p>
        </p:txBody>
      </p:sp>
    </p:spTree>
    <p:extLst>
      <p:ext uri="{BB962C8B-B14F-4D97-AF65-F5344CB8AC3E}">
        <p14:creationId xmlns:p14="http://schemas.microsoft.com/office/powerpoint/2010/main" val="157982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6FE3-A6C7-4E05-9400-851A077DB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289CA-834B-4A4A-B3C4-33517FC8C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process model with variable data</a:t>
            </a:r>
          </a:p>
          <a:p>
            <a:r>
              <a:rPr lang="en-US" dirty="0"/>
              <a:t>Static contract terms (term</a:t>
            </a:r>
            <a:r>
              <a:rPr lang="en-US" baseline="0" dirty="0"/>
              <a:t> sheets) in FIBO IR Swaps</a:t>
            </a:r>
          </a:p>
          <a:p>
            <a:r>
              <a:rPr lang="en-US" baseline="0" dirty="0"/>
              <a:t>Variable terms</a:t>
            </a:r>
          </a:p>
          <a:p>
            <a:r>
              <a:rPr lang="en-US" baseline="0" dirty="0"/>
              <a:t>Process activities that generate and use this data</a:t>
            </a:r>
          </a:p>
          <a:p>
            <a:pPr lvl="1"/>
            <a:r>
              <a:rPr lang="en-US" dirty="0"/>
              <a:t>Prescriptive: process definition</a:t>
            </a:r>
          </a:p>
          <a:p>
            <a:pPr lvl="1"/>
            <a:r>
              <a:rPr lang="en-US" dirty="0"/>
              <a:t>Descriptive:</a:t>
            </a:r>
            <a:r>
              <a:rPr lang="en-US" baseline="0" dirty="0"/>
              <a:t> events that happen</a:t>
            </a:r>
          </a:p>
          <a:p>
            <a:pPr lvl="1"/>
            <a:r>
              <a:rPr lang="en-US" dirty="0"/>
              <a:t>These originate each piece of variable data</a:t>
            </a:r>
          </a:p>
        </p:txBody>
      </p:sp>
    </p:spTree>
    <p:extLst>
      <p:ext uri="{BB962C8B-B14F-4D97-AF65-F5344CB8AC3E}">
        <p14:creationId xmlns:p14="http://schemas.microsoft.com/office/powerpoint/2010/main" val="12133391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1A5A-9C9E-4868-85EA-0FDC2C8CB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Step: Conceptual to Physical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973FC-5155-41D1-BDA7-21F6E60A4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indicative physical implementation(s)</a:t>
            </a:r>
          </a:p>
          <a:p>
            <a:r>
              <a:rPr lang="en-US" dirty="0"/>
              <a:t>Show how conceptual</a:t>
            </a:r>
            <a:r>
              <a:rPr lang="en-US" baseline="0" dirty="0"/>
              <a:t> model specifies these</a:t>
            </a:r>
          </a:p>
          <a:p>
            <a:r>
              <a:rPr lang="en-US" baseline="0" dirty="0"/>
              <a:t>Need to get to know the languages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319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7807-1E11-419D-9C06-CB609D593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9CB22-C19E-486C-A6D0-5E7B0219B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kind of data ca be posted to the ‘Block’ or ledger</a:t>
            </a:r>
          </a:p>
          <a:p>
            <a:pPr lvl="1"/>
            <a:r>
              <a:rPr lang="en-US" dirty="0"/>
              <a:t>E.g. numbers, for money</a:t>
            </a:r>
          </a:p>
          <a:p>
            <a:pPr lvl="1"/>
            <a:r>
              <a:rPr lang="en-US" dirty="0"/>
              <a:t>Also text etc.</a:t>
            </a:r>
          </a:p>
          <a:p>
            <a:pPr lvl="0"/>
            <a:r>
              <a:rPr lang="en-US" dirty="0"/>
              <a:t>BUT how do we deal with posting of</a:t>
            </a:r>
            <a:r>
              <a:rPr lang="en-US" baseline="0" dirty="0"/>
              <a:t> complex or qualified data</a:t>
            </a:r>
          </a:p>
          <a:p>
            <a:pPr lvl="1"/>
            <a:r>
              <a:rPr lang="en-US" dirty="0"/>
              <a:t>Monetary amounts (qualified by currency)</a:t>
            </a:r>
          </a:p>
          <a:p>
            <a:pPr lvl="1"/>
            <a:r>
              <a:rPr lang="en-US" dirty="0"/>
              <a:t>Interest amounts – (on what, for what period)</a:t>
            </a:r>
          </a:p>
          <a:p>
            <a:pPr lvl="1"/>
            <a:r>
              <a:rPr lang="en-US" dirty="0"/>
              <a:t>How to identify related contract etc. in a </a:t>
            </a:r>
            <a:r>
              <a:rPr lang="en-US" dirty="0" err="1"/>
              <a:t>hige</a:t>
            </a:r>
            <a:r>
              <a:rPr lang="en-US" dirty="0"/>
              <a:t> and</a:t>
            </a:r>
            <a:r>
              <a:rPr lang="en-US" baseline="0" dirty="0"/>
              <a:t> growing block of stuff?</a:t>
            </a:r>
          </a:p>
          <a:p>
            <a:pPr lvl="0"/>
            <a:r>
              <a:rPr lang="en-US" dirty="0"/>
              <a:t>Also provenance and</a:t>
            </a:r>
            <a:r>
              <a:rPr lang="en-US" baseline="0" dirty="0"/>
              <a:t> </a:t>
            </a:r>
            <a:r>
              <a:rPr lang="en-US" baseline="0" dirty="0" err="1"/>
              <a:t>ther</a:t>
            </a:r>
            <a:r>
              <a:rPr lang="en-US" baseline="0" dirty="0"/>
              <a:t> metadata</a:t>
            </a:r>
          </a:p>
        </p:txBody>
      </p:sp>
    </p:spTree>
    <p:extLst>
      <p:ext uri="{BB962C8B-B14F-4D97-AF65-F5344CB8AC3E}">
        <p14:creationId xmlns:p14="http://schemas.microsoft.com/office/powerpoint/2010/main" val="135007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000C1-518C-4235-B8D2-180A6E70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 / Distributed Ledger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1CEFF-AE30-4B8C-9B6B-9C50BFC36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in Blockchain is in the architecture</a:t>
            </a:r>
          </a:p>
          <a:p>
            <a:r>
              <a:rPr lang="en-US" dirty="0"/>
              <a:t>Not only used for crypto</a:t>
            </a:r>
            <a:r>
              <a:rPr lang="en-US" baseline="0" dirty="0"/>
              <a:t>currency</a:t>
            </a:r>
          </a:p>
          <a:p>
            <a:r>
              <a:rPr lang="en-US" baseline="0" dirty="0"/>
              <a:t>Anything that benefits from non-</a:t>
            </a:r>
            <a:r>
              <a:rPr lang="en-US" baseline="0" dirty="0" err="1"/>
              <a:t>repudiable</a:t>
            </a:r>
            <a:r>
              <a:rPr lang="en-US" baseline="0" dirty="0"/>
              <a:t> data records</a:t>
            </a:r>
          </a:p>
          <a:p>
            <a:r>
              <a:rPr lang="en-US" dirty="0"/>
              <a:t>Anonymity versus performance</a:t>
            </a:r>
          </a:p>
          <a:p>
            <a:r>
              <a:rPr lang="en-US" dirty="0"/>
              <a:t>Not every application needs to be done on Distributed Ledgers</a:t>
            </a:r>
          </a:p>
          <a:p>
            <a:pPr lvl="1"/>
            <a:r>
              <a:rPr lang="en-US" dirty="0"/>
              <a:t>But there are many new opportunities that do</a:t>
            </a:r>
          </a:p>
          <a:p>
            <a:pPr lvl="1"/>
            <a:r>
              <a:rPr lang="en-US" dirty="0"/>
              <a:t>And many new architectures that open up the potential application space</a:t>
            </a:r>
          </a:p>
        </p:txBody>
      </p:sp>
    </p:spTree>
    <p:extLst>
      <p:ext uri="{BB962C8B-B14F-4D97-AF65-F5344CB8AC3E}">
        <p14:creationId xmlns:p14="http://schemas.microsoft.com/office/powerpoint/2010/main" val="41596801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BD613-2154-43EF-9414-F53E604C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Breakthrough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4AE95-F7FF-45E6-AE5F-69F42ECFB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any kind of datatype can be posted to the block, then</a:t>
            </a:r>
          </a:p>
          <a:p>
            <a:r>
              <a:rPr lang="en-US" dirty="0"/>
              <a:t>XML can be posted (as a complete XML Document)</a:t>
            </a:r>
          </a:p>
          <a:p>
            <a:pPr lvl="1"/>
            <a:r>
              <a:rPr lang="en-US" dirty="0"/>
              <a:t>E.g. ISO 20022</a:t>
            </a:r>
          </a:p>
          <a:p>
            <a:r>
              <a:rPr lang="en-US" dirty="0"/>
              <a:t>XML includes RDF/XML</a:t>
            </a:r>
          </a:p>
          <a:p>
            <a:r>
              <a:rPr lang="en-US" dirty="0"/>
              <a:t>So can post</a:t>
            </a:r>
            <a:r>
              <a:rPr lang="en-US" baseline="0" dirty="0"/>
              <a:t> a semantic graph</a:t>
            </a:r>
          </a:p>
          <a:p>
            <a:pPr lvl="1"/>
            <a:r>
              <a:rPr lang="en-US" dirty="0"/>
              <a:t>e.g. instance data referenced to FIBO and others</a:t>
            </a:r>
          </a:p>
        </p:txBody>
      </p:sp>
    </p:spTree>
    <p:extLst>
      <p:ext uri="{BB962C8B-B14F-4D97-AF65-F5344CB8AC3E}">
        <p14:creationId xmlns:p14="http://schemas.microsoft.com/office/powerpoint/2010/main" val="19638981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0AB5-DA72-4E0F-BCF1-C8A5926B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09A1-E165-4C4F-BCCB-24E811420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/ ISO 20022 can be used directly were appropriate</a:t>
            </a:r>
          </a:p>
          <a:p>
            <a:r>
              <a:rPr lang="en-US" dirty="0"/>
              <a:t>Each ISO 20022 message type accompanies a process definition</a:t>
            </a:r>
          </a:p>
          <a:p>
            <a:pPr lvl="1"/>
            <a:r>
              <a:rPr lang="en-US" dirty="0"/>
              <a:t>If you are following that part of a process, this tells you all the data elements needed to accompany and qualify that element</a:t>
            </a:r>
          </a:p>
          <a:p>
            <a:pPr lvl="0"/>
            <a:r>
              <a:rPr lang="en-US" dirty="0"/>
              <a:t>Can also use the ISO 220022 content as analysis for an ontology representation of the same stuff</a:t>
            </a:r>
          </a:p>
        </p:txBody>
      </p:sp>
    </p:spTree>
    <p:extLst>
      <p:ext uri="{BB962C8B-B14F-4D97-AF65-F5344CB8AC3E}">
        <p14:creationId xmlns:p14="http://schemas.microsoft.com/office/powerpoint/2010/main" val="3496786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B5F6-BD56-4674-B473-F854B68C1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5FB75-5749-47DC-9AC1-73A9FA871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RDF graphs with qualifying information for each data</a:t>
            </a:r>
            <a:r>
              <a:rPr lang="en-US" baseline="0" dirty="0"/>
              <a:t> item</a:t>
            </a:r>
          </a:p>
          <a:p>
            <a:pPr lvl="1"/>
            <a:r>
              <a:rPr lang="en-US" dirty="0"/>
              <a:t>USE existing analysis where available </a:t>
            </a:r>
          </a:p>
          <a:p>
            <a:pPr lvl="2"/>
            <a:r>
              <a:rPr lang="en-US" dirty="0"/>
              <a:t>e.g. ISO 20022 or </a:t>
            </a:r>
            <a:r>
              <a:rPr lang="en-US" dirty="0" err="1"/>
              <a:t>FpML</a:t>
            </a:r>
            <a:endParaRPr lang="en-US" dirty="0"/>
          </a:p>
          <a:p>
            <a:pPr lvl="1"/>
            <a:r>
              <a:rPr lang="en-US" dirty="0"/>
              <a:t>IR Swaps </a:t>
            </a:r>
            <a:r>
              <a:rPr lang="en-US" dirty="0" err="1"/>
              <a:t>PoC</a:t>
            </a:r>
            <a:r>
              <a:rPr lang="en-US" dirty="0"/>
              <a:t>: Analyze the qualifying terms needed</a:t>
            </a:r>
          </a:p>
          <a:p>
            <a:pPr lvl="1"/>
            <a:r>
              <a:rPr lang="en-US" dirty="0"/>
              <a:t>This will compete our </a:t>
            </a:r>
            <a:r>
              <a:rPr lang="en-US" dirty="0" err="1"/>
              <a:t>PoC</a:t>
            </a:r>
            <a:r>
              <a:rPr lang="en-US" dirty="0"/>
              <a:t> conceptual model exercise </a:t>
            </a:r>
          </a:p>
        </p:txBody>
      </p:sp>
    </p:spTree>
    <p:extLst>
      <p:ext uri="{BB962C8B-B14F-4D97-AF65-F5344CB8AC3E}">
        <p14:creationId xmlns:p14="http://schemas.microsoft.com/office/powerpoint/2010/main" val="2652311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46015-E264-4465-829E-DE01B3AF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Sheet</a:t>
            </a:r>
            <a:br>
              <a:rPr lang="en-US" dirty="0"/>
            </a:br>
            <a:r>
              <a:rPr lang="en-US" dirty="0"/>
              <a:t>Semantics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3F7B8C4-522D-4E39-8D7E-6E1E2A79A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668" y="0"/>
            <a:ext cx="7335332" cy="6858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D6D9038-79C6-4263-84B6-DD626AB4BD0C}"/>
              </a:ext>
            </a:extLst>
          </p:cNvPr>
          <p:cNvSpPr/>
          <p:nvPr/>
        </p:nvSpPr>
        <p:spPr>
          <a:xfrm>
            <a:off x="5035930" y="1674159"/>
            <a:ext cx="1640541" cy="19296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AB0314-F1F9-4147-A5E4-2E191B2DAA73}"/>
              </a:ext>
            </a:extLst>
          </p:cNvPr>
          <p:cNvSpPr txBox="1"/>
          <p:nvPr/>
        </p:nvSpPr>
        <p:spPr>
          <a:xfrm>
            <a:off x="664992" y="2729752"/>
            <a:ext cx="3597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stuff: Contractual commitments</a:t>
            </a:r>
          </a:p>
          <a:p>
            <a:r>
              <a:rPr lang="en-US" dirty="0">
                <a:solidFill>
                  <a:srgbClr val="FF0000"/>
                </a:solidFill>
              </a:rPr>
              <a:t>and agreed terms (triggers etc.)</a:t>
            </a:r>
          </a:p>
          <a:p>
            <a:r>
              <a:rPr lang="en-US" dirty="0">
                <a:solidFill>
                  <a:srgbClr val="FF0000"/>
                </a:solidFill>
              </a:rPr>
              <a:t> = the semantics of the Contract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2B43339-8D41-4F00-801B-AA7EF71F6840}"/>
              </a:ext>
            </a:extLst>
          </p:cNvPr>
          <p:cNvCxnSpPr>
            <a:stCxn id="7" idx="3"/>
            <a:endCxn id="6" idx="2"/>
          </p:cNvCxnSpPr>
          <p:nvPr/>
        </p:nvCxnSpPr>
        <p:spPr>
          <a:xfrm flipV="1">
            <a:off x="4262772" y="2638986"/>
            <a:ext cx="773158" cy="5524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6F80303-BC79-4FA7-ACA6-A58855D0008D}"/>
              </a:ext>
            </a:extLst>
          </p:cNvPr>
          <p:cNvSpPr txBox="1"/>
          <p:nvPr/>
        </p:nvSpPr>
        <p:spPr>
          <a:xfrm>
            <a:off x="1319455" y="3743848"/>
            <a:ext cx="1669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= FIBO IR Swaps</a:t>
            </a:r>
          </a:p>
        </p:txBody>
      </p:sp>
    </p:spTree>
    <p:extLst>
      <p:ext uri="{BB962C8B-B14F-4D97-AF65-F5344CB8AC3E}">
        <p14:creationId xmlns:p14="http://schemas.microsoft.com/office/powerpoint/2010/main" val="41971351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FED1-69DE-42B0-9488-2D2EBCEC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41"/>
            <a:ext cx="10515600" cy="964572"/>
          </a:xfrm>
        </p:spPr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PoC</a:t>
            </a:r>
            <a:r>
              <a:rPr lang="en-US" dirty="0"/>
              <a:t> Extension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CABF3F-77AA-46BD-B295-83E338415FB9}"/>
              </a:ext>
            </a:extLst>
          </p:cNvPr>
          <p:cNvSpPr/>
          <p:nvPr/>
        </p:nvSpPr>
        <p:spPr>
          <a:xfrm>
            <a:off x="1331259" y="4175312"/>
            <a:ext cx="5009029" cy="1371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IR Swaps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AA442A-CD95-4B9A-8A08-5A3B1F321232}"/>
              </a:ext>
            </a:extLst>
          </p:cNvPr>
          <p:cNvSpPr/>
          <p:nvPr/>
        </p:nvSpPr>
        <p:spPr>
          <a:xfrm>
            <a:off x="1331260" y="3193676"/>
            <a:ext cx="2368920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Swaps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21E003-6EEE-4633-944D-E31B47208711}"/>
              </a:ext>
            </a:extLst>
          </p:cNvPr>
          <p:cNvSpPr/>
          <p:nvPr/>
        </p:nvSpPr>
        <p:spPr>
          <a:xfrm>
            <a:off x="1331258" y="2386852"/>
            <a:ext cx="5009029" cy="663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Derivatives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EBB73E-5E61-47D6-B8A0-2F3A9773BFB4}"/>
              </a:ext>
            </a:extLst>
          </p:cNvPr>
          <p:cNvSpPr/>
          <p:nvPr/>
        </p:nvSpPr>
        <p:spPr>
          <a:xfrm>
            <a:off x="3832412" y="3193676"/>
            <a:ext cx="2507875" cy="838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Rate Derivatives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B4CC8D-4D5B-4B99-950E-F7A4BC8F51AC}"/>
              </a:ext>
            </a:extLst>
          </p:cNvPr>
          <p:cNvSpPr/>
          <p:nvPr/>
        </p:nvSpPr>
        <p:spPr>
          <a:xfrm>
            <a:off x="1331258" y="1619671"/>
            <a:ext cx="5009029" cy="6633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Foundations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0FDA7D-B95A-4B8B-B718-54F71C948352}"/>
              </a:ext>
            </a:extLst>
          </p:cNvPr>
          <p:cNvSpPr/>
          <p:nvPr/>
        </p:nvSpPr>
        <p:spPr>
          <a:xfrm>
            <a:off x="6506136" y="4157384"/>
            <a:ext cx="4486835" cy="1371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Swap Events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1B03B1-A6B2-4660-8073-DC660C6B176F}"/>
              </a:ext>
            </a:extLst>
          </p:cNvPr>
          <p:cNvSpPr/>
          <p:nvPr/>
        </p:nvSpPr>
        <p:spPr>
          <a:xfrm>
            <a:off x="8861612" y="3184712"/>
            <a:ext cx="213136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Occurrences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AEFA4A-20C9-4B69-B604-B63871E1FB6E}"/>
              </a:ext>
            </a:extLst>
          </p:cNvPr>
          <p:cNvSpPr/>
          <p:nvPr/>
        </p:nvSpPr>
        <p:spPr>
          <a:xfrm>
            <a:off x="6506136" y="3184711"/>
            <a:ext cx="2207558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Process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77CB2-2AAF-4A6A-BE7B-1F28EBE73EDD}"/>
              </a:ext>
            </a:extLst>
          </p:cNvPr>
          <p:cNvSpPr/>
          <p:nvPr/>
        </p:nvSpPr>
        <p:spPr>
          <a:xfrm>
            <a:off x="6541995" y="2386850"/>
            <a:ext cx="4450976" cy="6633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Occurrent Concepts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8589F8-7BD0-4B81-BE22-C9C4691FE01D}"/>
              </a:ext>
            </a:extLst>
          </p:cNvPr>
          <p:cNvSpPr/>
          <p:nvPr/>
        </p:nvSpPr>
        <p:spPr>
          <a:xfrm>
            <a:off x="6524065" y="1619248"/>
            <a:ext cx="4450976" cy="663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Upper Ontology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77A695-6625-45AA-9602-DAD839AFEC7C}"/>
              </a:ext>
            </a:extLst>
          </p:cNvPr>
          <p:cNvSpPr txBox="1"/>
          <p:nvPr/>
        </p:nvSpPr>
        <p:spPr>
          <a:xfrm>
            <a:off x="3345740" y="982999"/>
            <a:ext cx="973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FIBO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1DE27D-4BF2-4E65-B512-6DAACDD16DDC}"/>
              </a:ext>
            </a:extLst>
          </p:cNvPr>
          <p:cNvSpPr txBox="1"/>
          <p:nvPr/>
        </p:nvSpPr>
        <p:spPr>
          <a:xfrm>
            <a:off x="7121561" y="970520"/>
            <a:ext cx="3327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Conceptual Ontology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99243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8468D784-01C9-489B-A535-C0E5649B01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349" y="0"/>
            <a:ext cx="820017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6DA85F-BB19-4448-835D-12DBB85C8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58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FIBO IR Swaps</a:t>
            </a:r>
            <a:br>
              <a:rPr lang="en-US" dirty="0"/>
            </a:br>
            <a:r>
              <a:rPr lang="en-US" dirty="0"/>
              <a:t>exploration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1E5366-F4FF-4008-8CD3-AFE69E7D5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465" y="1886137"/>
            <a:ext cx="3147884" cy="25581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Showing locations</a:t>
            </a:r>
          </a:p>
          <a:p>
            <a:endParaRPr lang="en-US" dirty="0"/>
          </a:p>
          <a:p>
            <a:r>
              <a:rPr lang="en-US" dirty="0"/>
              <a:t>Most swap and IR terms inherited from more general contract types</a:t>
            </a:r>
          </a:p>
        </p:txBody>
      </p:sp>
    </p:spTree>
    <p:extLst>
      <p:ext uri="{BB962C8B-B14F-4D97-AF65-F5344CB8AC3E}">
        <p14:creationId xmlns:p14="http://schemas.microsoft.com/office/powerpoint/2010/main" val="4470861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30C7AFE-93AD-415B-AB86-5020F884F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048" y="0"/>
            <a:ext cx="807790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031DA6-DDA2-4AFA-9870-F7675279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3896"/>
            <a:ext cx="10515600" cy="1325563"/>
          </a:xfrm>
        </p:spPr>
        <p:txBody>
          <a:bodyPr/>
          <a:lstStyle/>
          <a:p>
            <a:r>
              <a:rPr lang="en-US" dirty="0"/>
              <a:t>FIBO IR Swaps</a:t>
            </a:r>
          </a:p>
        </p:txBody>
      </p:sp>
    </p:spTree>
    <p:extLst>
      <p:ext uri="{BB962C8B-B14F-4D97-AF65-F5344CB8AC3E}">
        <p14:creationId xmlns:p14="http://schemas.microsoft.com/office/powerpoint/2010/main" val="845260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937F9-2B20-4D39-82CC-C2A0E08E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Ontology with Occurrences</a:t>
            </a:r>
          </a:p>
        </p:txBody>
      </p:sp>
      <p:pic>
        <p:nvPicPr>
          <p:cNvPr id="5" name="Picture 4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E2F9BACE-2B78-4A07-B82A-033C538CE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6142"/>
            <a:ext cx="12192000" cy="400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504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26CC-660C-41F7-819F-B85ABCD4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Records from Occurrences</a:t>
            </a:r>
          </a:p>
        </p:txBody>
      </p:sp>
      <p:pic>
        <p:nvPicPr>
          <p:cNvPr id="5" name="Picture 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667C4E51-2915-4CB4-88FC-78B67BFDE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698"/>
            <a:ext cx="12192000" cy="638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046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A0BD-7B11-4850-9C50-37C2C55B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Occurrences Closeup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DB22601-BF8F-4AE4-82DA-F6AB8FB34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230" y="1404655"/>
            <a:ext cx="8697539" cy="40486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AAF1-FDC7-49EA-BAB2-57A5E600D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59" y="5453345"/>
            <a:ext cx="10515600" cy="1233581"/>
          </a:xfrm>
        </p:spPr>
        <p:txBody>
          <a:bodyPr/>
          <a:lstStyle/>
          <a:p>
            <a:r>
              <a:rPr lang="en-US" dirty="0"/>
              <a:t>Occurrences of events make reference to IR Swaps terms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582D5B-E1B9-4A96-A06F-3B0ED79D201B}"/>
              </a:ext>
            </a:extLst>
          </p:cNvPr>
          <p:cNvCxnSpPr/>
          <p:nvPr/>
        </p:nvCxnSpPr>
        <p:spPr>
          <a:xfrm flipH="1">
            <a:off x="3193676" y="2796988"/>
            <a:ext cx="504264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16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2678-807F-4089-9BCA-645F2FDE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Discovery: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D3F15-58F3-4ABE-A018-9D25666DB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distributed ledger is not a ledger</a:t>
            </a:r>
          </a:p>
          <a:p>
            <a:pPr lvl="1"/>
            <a:r>
              <a:rPr lang="en-US" dirty="0"/>
              <a:t>Though it can be</a:t>
            </a:r>
          </a:p>
          <a:p>
            <a:pPr lvl="0"/>
            <a:r>
              <a:rPr lang="en-US" dirty="0"/>
              <a:t>A Smart Contract is not a contract</a:t>
            </a:r>
          </a:p>
          <a:p>
            <a:pPr lvl="0"/>
            <a:r>
              <a:rPr lang="en-US" dirty="0" err="1"/>
              <a:t>BitCoin</a:t>
            </a:r>
            <a:r>
              <a:rPr lang="en-US" dirty="0"/>
              <a:t> is not really money</a:t>
            </a:r>
          </a:p>
          <a:p>
            <a:pPr lvl="1"/>
            <a:r>
              <a:rPr lang="en-US" dirty="0"/>
              <a:t>It’s a commodity used as currency, like any mined commodity</a:t>
            </a:r>
          </a:p>
          <a:p>
            <a:pPr lvl="1"/>
            <a:r>
              <a:rPr lang="en-US" dirty="0"/>
              <a:t>It</a:t>
            </a:r>
            <a:r>
              <a:rPr lang="en-US" baseline="0" dirty="0"/>
              <a:t> is not a fiat currency, as most modern money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57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A0BD-7B11-4850-9C50-37C2C55B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and Occurrences Closeup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DB22601-BF8F-4AE4-82DA-F6AB8FB34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230" y="1404655"/>
            <a:ext cx="8697539" cy="40486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AAF1-FDC7-49EA-BAB2-57A5E600D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59" y="5453345"/>
            <a:ext cx="10515600" cy="1233581"/>
          </a:xfrm>
        </p:spPr>
        <p:txBody>
          <a:bodyPr/>
          <a:lstStyle/>
          <a:p>
            <a:r>
              <a:rPr lang="en-US" dirty="0"/>
              <a:t>Occurrences of events make reference to IR Swaps terms</a:t>
            </a:r>
          </a:p>
          <a:p>
            <a:r>
              <a:rPr lang="en-US" dirty="0"/>
              <a:t>Variable data qualified by specific other data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582D5B-E1B9-4A96-A06F-3B0ED79D201B}"/>
              </a:ext>
            </a:extLst>
          </p:cNvPr>
          <p:cNvCxnSpPr/>
          <p:nvPr/>
        </p:nvCxnSpPr>
        <p:spPr>
          <a:xfrm flipH="1">
            <a:off x="3193676" y="2796988"/>
            <a:ext cx="5042648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51CE8FE-3629-4F3B-9B96-E50A728990AB}"/>
              </a:ext>
            </a:extLst>
          </p:cNvPr>
          <p:cNvCxnSpPr/>
          <p:nvPr/>
        </p:nvCxnSpPr>
        <p:spPr>
          <a:xfrm flipH="1">
            <a:off x="7839635" y="4038600"/>
            <a:ext cx="132901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812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534B98E1-A526-4E35-AC8F-F6024ED2E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24" y="9047"/>
            <a:ext cx="10040751" cy="68399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B6C687-2066-47A7-B835-8F7D053B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276" y="156696"/>
            <a:ext cx="10103224" cy="1325563"/>
          </a:xfrm>
        </p:spPr>
        <p:txBody>
          <a:bodyPr/>
          <a:lstStyle/>
          <a:p>
            <a:r>
              <a:rPr lang="en-US" dirty="0"/>
              <a:t>Variable Data Qualifying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A529D0-38C1-49C9-8FA2-68962C00D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731" y="1200336"/>
            <a:ext cx="4090145" cy="1684058"/>
          </a:xfrm>
        </p:spPr>
        <p:txBody>
          <a:bodyPr>
            <a:normAutofit/>
          </a:bodyPr>
          <a:lstStyle/>
          <a:p>
            <a:r>
              <a:rPr lang="en-US" dirty="0"/>
              <a:t>This is the data accompanying each</a:t>
            </a:r>
            <a:r>
              <a:rPr lang="en-US" baseline="0" dirty="0"/>
              <a:t> record that may get 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919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22544-FFC0-4AE0-AA4F-9F3953C3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77F91-4CE8-4CE6-B215-207936D93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what needs to be posted to [something e.g. Block] at any given point in the process</a:t>
            </a:r>
          </a:p>
          <a:p>
            <a:r>
              <a:rPr lang="en-US" dirty="0"/>
              <a:t>This is posted as</a:t>
            </a:r>
            <a:r>
              <a:rPr lang="en-US" baseline="0" dirty="0"/>
              <a:t> a textual record</a:t>
            </a:r>
          </a:p>
          <a:p>
            <a:pPr lvl="1"/>
            <a:r>
              <a:rPr lang="en-US" dirty="0"/>
              <a:t>Where the text is XML and the XML is</a:t>
            </a:r>
            <a:r>
              <a:rPr lang="en-US" baseline="0" dirty="0"/>
              <a:t> RDF</a:t>
            </a:r>
          </a:p>
          <a:p>
            <a:pPr lvl="1"/>
            <a:r>
              <a:rPr lang="en-US" baseline="0" dirty="0"/>
              <a:t>We are posting graphs!</a:t>
            </a:r>
          </a:p>
          <a:p>
            <a:pPr lvl="0"/>
            <a:r>
              <a:rPr lang="en-US" dirty="0"/>
              <a:t>Narrows the search for physical</a:t>
            </a:r>
            <a:r>
              <a:rPr lang="en-US" baseline="0" dirty="0"/>
              <a:t> code in different languages and architectures</a:t>
            </a:r>
          </a:p>
        </p:txBody>
      </p:sp>
    </p:spTree>
    <p:extLst>
      <p:ext uri="{BB962C8B-B14F-4D97-AF65-F5344CB8AC3E}">
        <p14:creationId xmlns:p14="http://schemas.microsoft.com/office/powerpoint/2010/main" val="23728299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5B41-DB51-4E84-BC39-9A9497F2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Contracts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0E7E-6432-4BA3-903F-0028837A3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part where it</a:t>
            </a:r>
            <a:r>
              <a:rPr lang="en-US" baseline="0" dirty="0"/>
              <a:t> posts something is now simple enough</a:t>
            </a:r>
          </a:p>
          <a:p>
            <a:pPr lvl="1"/>
            <a:r>
              <a:rPr lang="en-US" dirty="0"/>
              <a:t>RDF graph with the qualifying terms identified</a:t>
            </a:r>
          </a:p>
          <a:p>
            <a:pPr lvl="0"/>
            <a:r>
              <a:rPr lang="en-US" dirty="0"/>
              <a:t>The other part of the Smart Contracts is the calculations etc.</a:t>
            </a:r>
          </a:p>
          <a:p>
            <a:pPr lvl="0"/>
            <a:r>
              <a:rPr lang="en-US" dirty="0"/>
              <a:t>The calculations within the boxes are</a:t>
            </a:r>
            <a:r>
              <a:rPr lang="en-US" baseline="0" dirty="0"/>
              <a:t> well enough understood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Ontology provides formal declaration of the concepts involved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also plain mathematics: 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effectLst/>
              </a:rPr>
              <a:t>Interest</a:t>
            </a:r>
            <a:r>
              <a:rPr lang="en-US" sz="2000" baseline="0" dirty="0">
                <a:effectLst/>
              </a:rPr>
              <a:t> rate = Base + Margin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effectLst/>
              </a:rPr>
              <a:t>Accrued amounts – as defined for Accrual Basis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effectLst/>
              </a:rPr>
              <a:t>Mathematics is another computationally independent way</a:t>
            </a:r>
            <a:r>
              <a:rPr lang="en-US" sz="2800" baseline="0" dirty="0">
                <a:effectLst/>
              </a:rPr>
              <a:t> of saying things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baseline="0" dirty="0">
                <a:effectLst/>
              </a:rPr>
              <a:t>Some things we can’t say in Ontology but we can declare the parameters used</a:t>
            </a:r>
          </a:p>
        </p:txBody>
      </p:sp>
    </p:spTree>
    <p:extLst>
      <p:ext uri="{BB962C8B-B14F-4D97-AF65-F5344CB8AC3E}">
        <p14:creationId xmlns:p14="http://schemas.microsoft.com/office/powerpoint/2010/main" val="32364670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CAF4-4F80-466A-A697-8A239288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12751-38E8-4F86-87E7-A77EF413B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Computationally independent</a:t>
            </a:r>
            <a:r>
              <a:rPr lang="en-US" baseline="0" dirty="0"/>
              <a:t> representations</a:t>
            </a:r>
          </a:p>
          <a:p>
            <a:pPr lvl="1"/>
            <a:r>
              <a:rPr lang="en-US" dirty="0"/>
              <a:t>Formal process</a:t>
            </a:r>
          </a:p>
          <a:p>
            <a:pPr lvl="1"/>
            <a:r>
              <a:rPr lang="en-US" dirty="0"/>
              <a:t>Ontology </a:t>
            </a:r>
          </a:p>
          <a:p>
            <a:pPr lvl="1"/>
            <a:r>
              <a:rPr lang="en-US" dirty="0"/>
              <a:t>Mathematics</a:t>
            </a:r>
          </a:p>
          <a:p>
            <a:pPr lvl="0"/>
            <a:r>
              <a:rPr lang="en-US" dirty="0"/>
              <a:t>Ontology can represent processes, events and activities given the right upper ontology and semantics treatment </a:t>
            </a:r>
          </a:p>
          <a:p>
            <a:pPr lvl="1"/>
            <a:r>
              <a:rPr lang="en-US" dirty="0"/>
              <a:t>(the meaning of things that happen)</a:t>
            </a:r>
          </a:p>
          <a:p>
            <a:pPr lvl="0"/>
            <a:r>
              <a:rPr lang="en-US" dirty="0"/>
              <a:t>Ontology provides</a:t>
            </a:r>
            <a:r>
              <a:rPr lang="en-US" baseline="0" dirty="0"/>
              <a:t> the connective glue into the mathematical content</a:t>
            </a:r>
          </a:p>
          <a:p>
            <a:pPr lvl="0"/>
            <a:r>
              <a:rPr lang="en-US" baseline="0" dirty="0"/>
              <a:t>FIBO provides the ontology of the contractual terms</a:t>
            </a:r>
          </a:p>
          <a:p>
            <a:pPr lvl="0"/>
            <a:r>
              <a:rPr lang="en-US" dirty="0"/>
              <a:t>Extend FIBO for additional concepts </a:t>
            </a:r>
          </a:p>
          <a:p>
            <a:pPr lvl="1"/>
            <a:r>
              <a:rPr lang="en-US" dirty="0"/>
              <a:t>Conceptual underpinnings for Smart Contracts</a:t>
            </a:r>
          </a:p>
          <a:p>
            <a:pPr lvl="1"/>
            <a:r>
              <a:rPr lang="en-US" baseline="0" dirty="0"/>
              <a:t>Architecturally</a:t>
            </a:r>
            <a:r>
              <a:rPr lang="en-US" dirty="0"/>
              <a:t> agnostic</a:t>
            </a:r>
          </a:p>
        </p:txBody>
      </p:sp>
    </p:spTree>
    <p:extLst>
      <p:ext uri="{BB962C8B-B14F-4D97-AF65-F5344CB8AC3E}">
        <p14:creationId xmlns:p14="http://schemas.microsoft.com/office/powerpoint/2010/main" val="14639379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CEF2-398A-4840-A5A2-EBE3DD445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</a:t>
            </a:r>
            <a:r>
              <a:rPr lang="en-US" dirty="0" err="1"/>
              <a:t>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40ED7-A97D-44E6-9E1A-DF79EAA79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computationally</a:t>
            </a:r>
            <a:r>
              <a:rPr lang="en-US" baseline="0" dirty="0"/>
              <a:t>  independent models for complex developments like blockchain / Smart Contract</a:t>
            </a:r>
          </a:p>
          <a:p>
            <a:pPr lvl="1"/>
            <a:r>
              <a:rPr lang="en-US" dirty="0"/>
              <a:t>The more wild</a:t>
            </a:r>
            <a:r>
              <a:rPr lang="en-US" baseline="0" dirty="0"/>
              <a:t> the technology, the more you need mature governance to get ahead and mitigate risk</a:t>
            </a:r>
          </a:p>
          <a:p>
            <a:pPr lvl="0"/>
            <a:r>
              <a:rPr lang="en-US" dirty="0"/>
              <a:t>Ontology provides ‘first order’ concept modeling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Semantic analysis yields process, events, records ontology</a:t>
            </a:r>
            <a:endParaRPr lang="en-US" sz="2800" dirty="0">
              <a:effectLst/>
            </a:endParaRPr>
          </a:p>
          <a:p>
            <a:pPr lvl="0"/>
            <a:r>
              <a:rPr lang="en-US" dirty="0"/>
              <a:t>FIBO provides</a:t>
            </a:r>
            <a:r>
              <a:rPr lang="en-US" baseline="0" dirty="0"/>
              <a:t> ontology of contract and trade terms sheet</a:t>
            </a:r>
          </a:p>
          <a:p>
            <a:pPr lvl="0"/>
            <a:endParaRPr lang="en-US" baseline="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615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CAB0-6B18-4C43-9B0F-6BE4CC9A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0DF15-96D6-495B-BC2E-BE4CC1DA2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Mike Bennett</a:t>
            </a:r>
          </a:p>
          <a:p>
            <a:pPr lvl="1"/>
            <a:r>
              <a:rPr lang="en-US" dirty="0">
                <a:hlinkClick r:id="rId2"/>
              </a:rPr>
              <a:t>mbennett@hypercube.co.uk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mbennett@edmcouncil.org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Twitter: @</a:t>
            </a:r>
            <a:r>
              <a:rPr lang="en-US" dirty="0" err="1"/>
              <a:t>MikeHypercube</a:t>
            </a:r>
            <a:r>
              <a:rPr lang="en-US" baseline="0" dirty="0"/>
              <a:t>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917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D6DC9-3E09-4092-A6DF-2DC20F3DA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Block-thing Architectures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65C0C-DEB8-4503-B4E9-8F5194F76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Blockchain</a:t>
            </a:r>
          </a:p>
          <a:p>
            <a:pPr lvl="1"/>
            <a:r>
              <a:rPr lang="en-US" dirty="0"/>
              <a:t>Bitcoin</a:t>
            </a:r>
          </a:p>
          <a:p>
            <a:pPr lvl="1"/>
            <a:r>
              <a:rPr lang="en-US" dirty="0"/>
              <a:t>Ethereum</a:t>
            </a:r>
          </a:p>
          <a:p>
            <a:pPr lvl="1"/>
            <a:r>
              <a:rPr lang="en-US" dirty="0"/>
              <a:t>Hyperledger</a:t>
            </a:r>
          </a:p>
          <a:p>
            <a:pPr lvl="0"/>
            <a:r>
              <a:rPr lang="en-US" dirty="0"/>
              <a:t>Block Graphs</a:t>
            </a:r>
          </a:p>
          <a:p>
            <a:pPr lvl="1"/>
            <a:r>
              <a:rPr lang="en-US" dirty="0"/>
              <a:t>IOTA – the Tangle</a:t>
            </a:r>
          </a:p>
          <a:p>
            <a:pPr lvl="1"/>
            <a:r>
              <a:rPr lang="en-US" dirty="0" err="1"/>
              <a:t>Hashgraph</a:t>
            </a:r>
            <a:r>
              <a:rPr lang="en-US" dirty="0"/>
              <a:t> – gossip protocol</a:t>
            </a:r>
          </a:p>
          <a:p>
            <a:pPr lvl="0"/>
            <a:r>
              <a:rPr lang="en-US" dirty="0"/>
              <a:t>Blockchain Menu</a:t>
            </a:r>
            <a:endParaRPr lang="en-US" baseline="0" dirty="0"/>
          </a:p>
          <a:p>
            <a:pPr lvl="1"/>
            <a:r>
              <a:rPr lang="en-US" dirty="0"/>
              <a:t>CORDA / R3</a:t>
            </a:r>
          </a:p>
          <a:p>
            <a:pPr lvl="0"/>
            <a:r>
              <a:rPr lang="en-US" dirty="0"/>
              <a:t>Solutions to the bottleneck</a:t>
            </a:r>
            <a:r>
              <a:rPr lang="en-US" baseline="0" dirty="0"/>
              <a:t> issues</a:t>
            </a:r>
          </a:p>
          <a:p>
            <a:pPr lvl="1"/>
            <a:r>
              <a:rPr lang="en-US" dirty="0"/>
              <a:t>Proof of</a:t>
            </a:r>
            <a:r>
              <a:rPr lang="en-US" baseline="0" dirty="0"/>
              <a:t> Stake v Proof of Work</a:t>
            </a:r>
          </a:p>
          <a:p>
            <a:pPr lvl="1"/>
            <a:r>
              <a:rPr lang="en-US" baseline="0" dirty="0"/>
              <a:t>Use of cryptocurrency for mining reward etc. v Tangle Proof of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2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“Blockchain Bundle” Menu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 </a:t>
            </a:r>
          </a:p>
          <a:p>
            <a:pPr lvl="1"/>
            <a:r>
              <a:rPr lang="en-US" dirty="0">
                <a:hlinkClick r:id="rId2"/>
              </a:rPr>
              <a:t>https://gendal.me/2016/04/05/introducing-r3-corda-a-distributed-ledger-designed-for-financial-services/</a:t>
            </a:r>
            <a:endParaRPr lang="en-US" dirty="0"/>
          </a:p>
          <a:p>
            <a:pPr lvl="0"/>
            <a:r>
              <a:rPr lang="en-US" dirty="0"/>
              <a:t>Consensus</a:t>
            </a:r>
          </a:p>
          <a:p>
            <a:pPr lvl="0"/>
            <a:r>
              <a:rPr lang="en-US" dirty="0"/>
              <a:t>Validity</a:t>
            </a:r>
          </a:p>
          <a:p>
            <a:pPr lvl="0"/>
            <a:r>
              <a:rPr lang="en-US" dirty="0"/>
              <a:t>Uniqueness</a:t>
            </a:r>
          </a:p>
          <a:p>
            <a:pPr lvl="0"/>
            <a:r>
              <a:rPr lang="en-US" dirty="0"/>
              <a:t>Immutability</a:t>
            </a:r>
          </a:p>
          <a:p>
            <a:pPr lvl="0"/>
            <a:r>
              <a:rPr lang="en-US" dirty="0"/>
              <a:t>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384275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R3 Proposal for </a:t>
            </a:r>
            <a:r>
              <a:rPr lang="en-US" dirty="0" err="1"/>
              <a:t>FiServ</a:t>
            </a:r>
            <a:r>
              <a:rPr lang="en-US" dirty="0"/>
              <a:t> Bundle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Consensus</a:t>
            </a:r>
          </a:p>
          <a:p>
            <a:pPr lvl="1"/>
            <a:r>
              <a:rPr lang="en-US" dirty="0"/>
              <a:t>Between parties – not to all</a:t>
            </a:r>
          </a:p>
          <a:p>
            <a:r>
              <a:rPr lang="en-US" dirty="0"/>
              <a:t>Validity</a:t>
            </a:r>
          </a:p>
          <a:p>
            <a:pPr lvl="1"/>
            <a:r>
              <a:rPr lang="en-US" dirty="0"/>
              <a:t>Stakeholders</a:t>
            </a:r>
          </a:p>
          <a:p>
            <a:pPr lvl="1"/>
            <a:r>
              <a:rPr lang="en-US" dirty="0"/>
              <a:t>Validation logic</a:t>
            </a:r>
          </a:p>
          <a:p>
            <a:r>
              <a:rPr lang="en-US" dirty="0"/>
              <a:t>Uniqueness</a:t>
            </a:r>
          </a:p>
          <a:p>
            <a:pPr lvl="1"/>
            <a:r>
              <a:rPr lang="en-US" dirty="0"/>
              <a:t>Uniqueness service implementations</a:t>
            </a:r>
          </a:p>
          <a:p>
            <a:pPr lvl="1"/>
            <a:r>
              <a:rPr lang="en-US" dirty="0"/>
              <a:t>Trade-offs</a:t>
            </a:r>
            <a:r>
              <a:rPr lang="en-US" baseline="0" dirty="0"/>
              <a:t> and prioritization</a:t>
            </a:r>
            <a:endParaRPr lang="en-US" dirty="0"/>
          </a:p>
          <a:p>
            <a:r>
              <a:rPr lang="en-US" dirty="0"/>
              <a:t>Immutability</a:t>
            </a:r>
            <a:r>
              <a:rPr lang="en-US" baseline="0" dirty="0"/>
              <a:t> and Authentication</a:t>
            </a:r>
          </a:p>
          <a:p>
            <a:pPr lvl="1"/>
            <a:r>
              <a:rPr lang="en-US" dirty="0"/>
              <a:t>As per Blockchain</a:t>
            </a:r>
          </a:p>
        </p:txBody>
      </p:sp>
    </p:spTree>
    <p:extLst>
      <p:ext uri="{BB962C8B-B14F-4D97-AF65-F5344CB8AC3E}">
        <p14:creationId xmlns:p14="http://schemas.microsoft.com/office/powerpoint/2010/main" val="284180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FFFB-A222-4869-80FD-16562B90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EEBE-0629-4504-A795-1FCE7F7F2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architecture in the Distributed Ledger space</a:t>
            </a:r>
          </a:p>
          <a:p>
            <a:r>
              <a:rPr lang="en-US" dirty="0"/>
              <a:t>“Tangle” replaces Block</a:t>
            </a:r>
          </a:p>
          <a:p>
            <a:pPr lvl="1"/>
            <a:r>
              <a:rPr lang="en-US" dirty="0"/>
              <a:t>Proofs of work done on two randomly chosen upstream items</a:t>
            </a:r>
          </a:p>
          <a:p>
            <a:pPr lvl="1"/>
            <a:r>
              <a:rPr lang="en-US" dirty="0"/>
              <a:t>Moves forward as a connected set (tangle) of transactions</a:t>
            </a:r>
          </a:p>
          <a:p>
            <a:r>
              <a:rPr lang="en-US" baseline="0" dirty="0"/>
              <a:t>Thin layer architecture</a:t>
            </a:r>
          </a:p>
          <a:p>
            <a:pPr lvl="1"/>
            <a:r>
              <a:rPr lang="en-US" dirty="0"/>
              <a:t>Layer 2 protocols can be developed on top of Node</a:t>
            </a:r>
          </a:p>
          <a:p>
            <a:pPr lvl="1"/>
            <a:r>
              <a:rPr lang="en-US" baseline="0" dirty="0"/>
              <a:t>Existing Layer 2 (MAM, Flash Channels);</a:t>
            </a:r>
            <a:r>
              <a:rPr lang="en-US" dirty="0"/>
              <a:t> can develop extensions on these</a:t>
            </a:r>
            <a:endParaRPr lang="en-US" baseline="0" dirty="0"/>
          </a:p>
          <a:p>
            <a:pPr lvl="0"/>
            <a:r>
              <a:rPr lang="en-US" dirty="0"/>
              <a:t>Will release</a:t>
            </a:r>
            <a:r>
              <a:rPr lang="en-US" baseline="0" dirty="0"/>
              <a:t> open source software plus open standards</a:t>
            </a:r>
          </a:p>
          <a:p>
            <a:pPr lvl="1"/>
            <a:r>
              <a:rPr lang="en-US" dirty="0"/>
              <a:t>IXI, Trinary, IoT, Domain messaging (MAM) etc. – via OMG</a:t>
            </a:r>
          </a:p>
          <a:p>
            <a:pPr lvl="1"/>
            <a:r>
              <a:rPr lang="en-US" dirty="0"/>
              <a:t>May submit some (protocol related) items via other bodies (TBC) e.g. ETSI</a:t>
            </a:r>
          </a:p>
          <a:p>
            <a:pPr lvl="1"/>
            <a:r>
              <a:rPr lang="en-US" dirty="0"/>
              <a:t>Code – open source via </a:t>
            </a:r>
            <a:r>
              <a:rPr lang="en-US" dirty="0" err="1"/>
              <a:t>eCore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16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E8A5E-6ECD-4CED-B09E-C3456921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DLTWG Standards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C381E-E460-4B5B-BEF5-D59EBE1C7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bodies (ISO, OMG etc.)</a:t>
            </a:r>
          </a:p>
          <a:p>
            <a:r>
              <a:rPr lang="en-US" dirty="0"/>
              <a:t>De facto standards (e.g. ERC-20 wallet standard)</a:t>
            </a:r>
          </a:p>
          <a:p>
            <a:r>
              <a:rPr lang="en-US" dirty="0"/>
              <a:t>CORDA:</a:t>
            </a:r>
            <a:r>
              <a:rPr lang="en-US" baseline="0" dirty="0"/>
              <a:t> the “Blockchain Menu”</a:t>
            </a:r>
          </a:p>
          <a:p>
            <a:pPr lvl="1"/>
            <a:r>
              <a:rPr lang="en-US" dirty="0"/>
              <a:t>Selected features</a:t>
            </a:r>
            <a:r>
              <a:rPr lang="en-US" baseline="0" dirty="0"/>
              <a:t> of Bitcoin Blockchain as needed</a:t>
            </a:r>
          </a:p>
          <a:p>
            <a:pPr lvl="1"/>
            <a:r>
              <a:rPr lang="en-US" baseline="0" dirty="0"/>
              <a:t>Not necessarily anonymous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0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6274</TotalTime>
  <Words>2010</Words>
  <Application>Microsoft Office PowerPoint</Application>
  <PresentationFormat>Widescreen</PresentationFormat>
  <Paragraphs>298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FDTF DLT WG Activities and PoC Report</vt:lpstr>
      <vt:lpstr>Overview</vt:lpstr>
      <vt:lpstr>Blockchain / Distributed Ledger Technology</vt:lpstr>
      <vt:lpstr>Discovery: Key Points</vt:lpstr>
      <vt:lpstr>Different Block-thing Architectures</vt:lpstr>
      <vt:lpstr>The “Blockchain Bundle” Menu</vt:lpstr>
      <vt:lpstr>R3 Proposal for FiServ Bundle</vt:lpstr>
      <vt:lpstr>IOTA</vt:lpstr>
      <vt:lpstr>DLTWG Standards Exploration</vt:lpstr>
      <vt:lpstr>IOTA Imminent standards proposals</vt:lpstr>
      <vt:lpstr>Standards Activities and Liaisons</vt:lpstr>
      <vt:lpstr>DIDO Reference Architecture</vt:lpstr>
      <vt:lpstr>ISO/TC 307</vt:lpstr>
      <vt:lpstr>British Standards Organization</vt:lpstr>
      <vt:lpstr>Need for standards:</vt:lpstr>
      <vt:lpstr>DLTWG Insight: </vt:lpstr>
      <vt:lpstr>Proof of Concept Overview</vt:lpstr>
      <vt:lpstr>OMG Motivation</vt:lpstr>
      <vt:lpstr>A Model Driven Approach to Blockchain/DL</vt:lpstr>
      <vt:lpstr>IR Swaps Proof of Concept</vt:lpstr>
      <vt:lpstr>What is an Interest Rate Swap?</vt:lpstr>
      <vt:lpstr>What is an Interest Rate Swap?</vt:lpstr>
      <vt:lpstr>What is an Interest Rate Swap?</vt:lpstr>
      <vt:lpstr>Structural and Behavioral Business Content</vt:lpstr>
      <vt:lpstr>IR Swap Process Analysis</vt:lpstr>
      <vt:lpstr>Updated Process</vt:lpstr>
      <vt:lpstr>Refining this</vt:lpstr>
      <vt:lpstr>Next Step: Conceptual to Physical</vt:lpstr>
      <vt:lpstr>Data typing questions</vt:lpstr>
      <vt:lpstr>Breakthrough Moment</vt:lpstr>
      <vt:lpstr>Then</vt:lpstr>
      <vt:lpstr>Then</vt:lpstr>
      <vt:lpstr>Term Sheet Semantics</vt:lpstr>
      <vt:lpstr>FIBO PoC Extension</vt:lpstr>
      <vt:lpstr>FIBO IR Swaps exploration</vt:lpstr>
      <vt:lpstr>FIBO IR Swaps</vt:lpstr>
      <vt:lpstr>Process Ontology with Occurrences</vt:lpstr>
      <vt:lpstr>Information Records from Occurrences</vt:lpstr>
      <vt:lpstr>Records and Occurrences Closeup</vt:lpstr>
      <vt:lpstr>Records and Occurrences Closeup</vt:lpstr>
      <vt:lpstr>Variable Data Qualifying Information</vt:lpstr>
      <vt:lpstr>Conclusions</vt:lpstr>
      <vt:lpstr>Smart Contracts Specification</vt:lpstr>
      <vt:lpstr>Conclusions</vt:lpstr>
      <vt:lpstr>Take Aways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FIBO Proof of Concept for Blockchain Applications</dc:title>
  <dc:creator>Michael Bennett</dc:creator>
  <cp:lastModifiedBy>Michael Bennett</cp:lastModifiedBy>
  <cp:revision>41</cp:revision>
  <dcterms:created xsi:type="dcterms:W3CDTF">2018-04-23T15:59:55Z</dcterms:created>
  <dcterms:modified xsi:type="dcterms:W3CDTF">2018-12-11T00:52:40Z</dcterms:modified>
</cp:coreProperties>
</file>