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4" r:id="rId4"/>
    <p:sldId id="874" r:id="rId5"/>
    <p:sldId id="875" r:id="rId6"/>
    <p:sldId id="913" r:id="rId7"/>
    <p:sldId id="915" r:id="rId8"/>
    <p:sldId id="921" r:id="rId9"/>
    <p:sldId id="920" r:id="rId10"/>
    <p:sldId id="918" r:id="rId11"/>
    <p:sldId id="919" r:id="rId12"/>
    <p:sldId id="914" r:id="rId13"/>
    <p:sldId id="267" r:id="rId14"/>
    <p:sldId id="977" r:id="rId15"/>
    <p:sldId id="943" r:id="rId16"/>
    <p:sldId id="897" r:id="rId17"/>
    <p:sldId id="892" r:id="rId18"/>
    <p:sldId id="939" r:id="rId19"/>
    <p:sldId id="898" r:id="rId20"/>
    <p:sldId id="258" r:id="rId21"/>
    <p:sldId id="960" r:id="rId22"/>
    <p:sldId id="961" r:id="rId23"/>
    <p:sldId id="976" r:id="rId24"/>
    <p:sldId id="978" r:id="rId25"/>
    <p:sldId id="957" r:id="rId26"/>
    <p:sldId id="948" r:id="rId27"/>
    <p:sldId id="979" r:id="rId28"/>
    <p:sldId id="956" r:id="rId29"/>
    <p:sldId id="260" r:id="rId30"/>
    <p:sldId id="953" r:id="rId31"/>
    <p:sldId id="937" r:id="rId32"/>
    <p:sldId id="958" r:id="rId33"/>
    <p:sldId id="949" r:id="rId34"/>
    <p:sldId id="950" r:id="rId35"/>
    <p:sldId id="952" r:id="rId36"/>
    <p:sldId id="951" r:id="rId37"/>
    <p:sldId id="964" r:id="rId38"/>
    <p:sldId id="965" r:id="rId39"/>
    <p:sldId id="966" r:id="rId40"/>
    <p:sldId id="967" r:id="rId41"/>
    <p:sldId id="968" r:id="rId42"/>
    <p:sldId id="962" r:id="rId43"/>
    <p:sldId id="963" r:id="rId44"/>
    <p:sldId id="969" r:id="rId45"/>
    <p:sldId id="970" r:id="rId46"/>
    <p:sldId id="971" r:id="rId47"/>
    <p:sldId id="972" r:id="rId48"/>
    <p:sldId id="973" r:id="rId49"/>
    <p:sldId id="974" r:id="rId50"/>
    <p:sldId id="975" r:id="rId51"/>
    <p:sldId id="954" r:id="rId52"/>
    <p:sldId id="263" r:id="rId5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574" autoAdjust="0"/>
    <p:restoredTop sz="86388" autoAdjust="0"/>
  </p:normalViewPr>
  <p:slideViewPr>
    <p:cSldViewPr snapToGrid="0">
      <p:cViewPr varScale="1">
        <p:scale>
          <a:sx n="77" d="100"/>
          <a:sy n="77" d="100"/>
        </p:scale>
        <p:origin x="144" y="48"/>
      </p:cViewPr>
      <p:guideLst/>
    </p:cSldViewPr>
  </p:slideViewPr>
  <p:outlineViewPr>
    <p:cViewPr>
      <p:scale>
        <a:sx n="33" d="100"/>
        <a:sy n="33" d="100"/>
      </p:scale>
      <p:origin x="0" y="-5088"/>
    </p:cViewPr>
  </p:outlineViewPr>
  <p:notesTextViewPr>
    <p:cViewPr>
      <p:scale>
        <a:sx n="1" d="1"/>
        <a:sy n="1" d="1"/>
      </p:scale>
      <p:origin x="0" y="0"/>
    </p:cViewPr>
  </p:notesTextViewPr>
  <p:sorterViewPr>
    <p:cViewPr>
      <p:scale>
        <a:sx n="100" d="100"/>
        <a:sy n="100" d="100"/>
      </p:scale>
      <p:origin x="0" y="-4548"/>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683FE4-C7DA-47E3-9726-4322A334336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A"/>
          </a:p>
        </p:txBody>
      </p:sp>
      <p:sp>
        <p:nvSpPr>
          <p:cNvPr id="3" name="Subtitle 2">
            <a:extLst>
              <a:ext uri="{FF2B5EF4-FFF2-40B4-BE49-F238E27FC236}">
                <a16:creationId xmlns:a16="http://schemas.microsoft.com/office/drawing/2014/main" id="{BCE82A76-D3DE-477B-B2BB-A0BECB5D9D5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
        <p:nvSpPr>
          <p:cNvPr id="4" name="Date Placeholder 3">
            <a:extLst>
              <a:ext uri="{FF2B5EF4-FFF2-40B4-BE49-F238E27FC236}">
                <a16:creationId xmlns:a16="http://schemas.microsoft.com/office/drawing/2014/main" id="{A7436552-02D5-4A39-8B73-17DDC837A38F}"/>
              </a:ext>
            </a:extLst>
          </p:cNvPr>
          <p:cNvSpPr>
            <a:spLocks noGrp="1"/>
          </p:cNvSpPr>
          <p:nvPr>
            <p:ph type="dt" sz="half" idx="10"/>
          </p:nvPr>
        </p:nvSpPr>
        <p:spPr/>
        <p:txBody>
          <a:bodyPr/>
          <a:lstStyle/>
          <a:p>
            <a:fld id="{9C75F362-1F8D-4560-8C08-48271DC817EB}" type="datetimeFigureOut">
              <a:rPr lang="en-CA" smtClean="0"/>
              <a:t>2022-03-22</a:t>
            </a:fld>
            <a:endParaRPr lang="en-CA"/>
          </a:p>
        </p:txBody>
      </p:sp>
      <p:sp>
        <p:nvSpPr>
          <p:cNvPr id="5" name="Footer Placeholder 4">
            <a:extLst>
              <a:ext uri="{FF2B5EF4-FFF2-40B4-BE49-F238E27FC236}">
                <a16:creationId xmlns:a16="http://schemas.microsoft.com/office/drawing/2014/main" id="{F7185AEB-B976-4BA2-9D30-A783C4AFD72B}"/>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073DC17C-84B4-44B0-8F69-AF7DCE4A6DEF}"/>
              </a:ext>
            </a:extLst>
          </p:cNvPr>
          <p:cNvSpPr>
            <a:spLocks noGrp="1"/>
          </p:cNvSpPr>
          <p:nvPr>
            <p:ph type="sldNum" sz="quarter" idx="12"/>
          </p:nvPr>
        </p:nvSpPr>
        <p:spPr/>
        <p:txBody>
          <a:bodyPr/>
          <a:lstStyle/>
          <a:p>
            <a:fld id="{AC1D2BDC-E0D6-4F69-9D16-C5C04792D2FC}" type="slidenum">
              <a:rPr lang="en-CA" smtClean="0"/>
              <a:t>‹#›</a:t>
            </a:fld>
            <a:endParaRPr lang="en-CA"/>
          </a:p>
        </p:txBody>
      </p:sp>
    </p:spTree>
    <p:extLst>
      <p:ext uri="{BB962C8B-B14F-4D97-AF65-F5344CB8AC3E}">
        <p14:creationId xmlns:p14="http://schemas.microsoft.com/office/powerpoint/2010/main" val="19177683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D6E947-1981-4838-AD10-1D7A55680F9A}"/>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7ABF729C-6805-441E-984A-EBF5D0EB18C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C8CD72D1-E747-4302-A24E-5F36AE6090A2}"/>
              </a:ext>
            </a:extLst>
          </p:cNvPr>
          <p:cNvSpPr>
            <a:spLocks noGrp="1"/>
          </p:cNvSpPr>
          <p:nvPr>
            <p:ph type="dt" sz="half" idx="10"/>
          </p:nvPr>
        </p:nvSpPr>
        <p:spPr/>
        <p:txBody>
          <a:bodyPr/>
          <a:lstStyle/>
          <a:p>
            <a:fld id="{9C75F362-1F8D-4560-8C08-48271DC817EB}" type="datetimeFigureOut">
              <a:rPr lang="en-CA" smtClean="0"/>
              <a:t>2022-03-22</a:t>
            </a:fld>
            <a:endParaRPr lang="en-CA"/>
          </a:p>
        </p:txBody>
      </p:sp>
      <p:sp>
        <p:nvSpPr>
          <p:cNvPr id="5" name="Footer Placeholder 4">
            <a:extLst>
              <a:ext uri="{FF2B5EF4-FFF2-40B4-BE49-F238E27FC236}">
                <a16:creationId xmlns:a16="http://schemas.microsoft.com/office/drawing/2014/main" id="{64978EF8-DE94-4F7F-85CD-4BC9EEC56802}"/>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B5EB714D-B29B-48BD-8284-B424E8F4C18F}"/>
              </a:ext>
            </a:extLst>
          </p:cNvPr>
          <p:cNvSpPr>
            <a:spLocks noGrp="1"/>
          </p:cNvSpPr>
          <p:nvPr>
            <p:ph type="sldNum" sz="quarter" idx="12"/>
          </p:nvPr>
        </p:nvSpPr>
        <p:spPr/>
        <p:txBody>
          <a:bodyPr/>
          <a:lstStyle/>
          <a:p>
            <a:fld id="{AC1D2BDC-E0D6-4F69-9D16-C5C04792D2FC}" type="slidenum">
              <a:rPr lang="en-CA" smtClean="0"/>
              <a:t>‹#›</a:t>
            </a:fld>
            <a:endParaRPr lang="en-CA"/>
          </a:p>
        </p:txBody>
      </p:sp>
    </p:spTree>
    <p:extLst>
      <p:ext uri="{BB962C8B-B14F-4D97-AF65-F5344CB8AC3E}">
        <p14:creationId xmlns:p14="http://schemas.microsoft.com/office/powerpoint/2010/main" val="15271774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F4BF201-D225-433E-842A-A46863D305C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D29DD418-94FA-43BD-B61D-72084B9E8D2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1FCCA0EA-DC59-4F72-88DE-221E8329AB0A}"/>
              </a:ext>
            </a:extLst>
          </p:cNvPr>
          <p:cNvSpPr>
            <a:spLocks noGrp="1"/>
          </p:cNvSpPr>
          <p:nvPr>
            <p:ph type="dt" sz="half" idx="10"/>
          </p:nvPr>
        </p:nvSpPr>
        <p:spPr/>
        <p:txBody>
          <a:bodyPr/>
          <a:lstStyle/>
          <a:p>
            <a:fld id="{9C75F362-1F8D-4560-8C08-48271DC817EB}" type="datetimeFigureOut">
              <a:rPr lang="en-CA" smtClean="0"/>
              <a:t>2022-03-22</a:t>
            </a:fld>
            <a:endParaRPr lang="en-CA"/>
          </a:p>
        </p:txBody>
      </p:sp>
      <p:sp>
        <p:nvSpPr>
          <p:cNvPr id="5" name="Footer Placeholder 4">
            <a:extLst>
              <a:ext uri="{FF2B5EF4-FFF2-40B4-BE49-F238E27FC236}">
                <a16:creationId xmlns:a16="http://schemas.microsoft.com/office/drawing/2014/main" id="{B7A8E052-6713-4D55-BF0E-E7D1AB7A7DC6}"/>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27C82D5C-9CCC-4167-B223-3260E88C2822}"/>
              </a:ext>
            </a:extLst>
          </p:cNvPr>
          <p:cNvSpPr>
            <a:spLocks noGrp="1"/>
          </p:cNvSpPr>
          <p:nvPr>
            <p:ph type="sldNum" sz="quarter" idx="12"/>
          </p:nvPr>
        </p:nvSpPr>
        <p:spPr/>
        <p:txBody>
          <a:bodyPr/>
          <a:lstStyle/>
          <a:p>
            <a:fld id="{AC1D2BDC-E0D6-4F69-9D16-C5C04792D2FC}" type="slidenum">
              <a:rPr lang="en-CA" smtClean="0"/>
              <a:t>‹#›</a:t>
            </a:fld>
            <a:endParaRPr lang="en-CA"/>
          </a:p>
        </p:txBody>
      </p:sp>
    </p:spTree>
    <p:extLst>
      <p:ext uri="{BB962C8B-B14F-4D97-AF65-F5344CB8AC3E}">
        <p14:creationId xmlns:p14="http://schemas.microsoft.com/office/powerpoint/2010/main" val="31269510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015F38-2D1A-4420-BB08-1580BAF432E4}"/>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9E06B447-629E-47D3-8BDE-5758B3C32E8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92AC6638-2382-4B68-8182-6FBD76D4C615}"/>
              </a:ext>
            </a:extLst>
          </p:cNvPr>
          <p:cNvSpPr>
            <a:spLocks noGrp="1"/>
          </p:cNvSpPr>
          <p:nvPr>
            <p:ph type="dt" sz="half" idx="10"/>
          </p:nvPr>
        </p:nvSpPr>
        <p:spPr/>
        <p:txBody>
          <a:bodyPr/>
          <a:lstStyle/>
          <a:p>
            <a:fld id="{9C75F362-1F8D-4560-8C08-48271DC817EB}" type="datetimeFigureOut">
              <a:rPr lang="en-CA" smtClean="0"/>
              <a:t>2022-03-22</a:t>
            </a:fld>
            <a:endParaRPr lang="en-CA"/>
          </a:p>
        </p:txBody>
      </p:sp>
      <p:sp>
        <p:nvSpPr>
          <p:cNvPr id="5" name="Footer Placeholder 4">
            <a:extLst>
              <a:ext uri="{FF2B5EF4-FFF2-40B4-BE49-F238E27FC236}">
                <a16:creationId xmlns:a16="http://schemas.microsoft.com/office/drawing/2014/main" id="{C83A8773-F225-49BF-8768-29CBBAAE64B7}"/>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96A9B86E-4A04-44A0-9823-65091B26425F}"/>
              </a:ext>
            </a:extLst>
          </p:cNvPr>
          <p:cNvSpPr>
            <a:spLocks noGrp="1"/>
          </p:cNvSpPr>
          <p:nvPr>
            <p:ph type="sldNum" sz="quarter" idx="12"/>
          </p:nvPr>
        </p:nvSpPr>
        <p:spPr/>
        <p:txBody>
          <a:bodyPr/>
          <a:lstStyle/>
          <a:p>
            <a:fld id="{AC1D2BDC-E0D6-4F69-9D16-C5C04792D2FC}" type="slidenum">
              <a:rPr lang="en-CA" smtClean="0"/>
              <a:t>‹#›</a:t>
            </a:fld>
            <a:endParaRPr lang="en-CA"/>
          </a:p>
        </p:txBody>
      </p:sp>
    </p:spTree>
    <p:extLst>
      <p:ext uri="{BB962C8B-B14F-4D97-AF65-F5344CB8AC3E}">
        <p14:creationId xmlns:p14="http://schemas.microsoft.com/office/powerpoint/2010/main" val="6221798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EAA376-BC40-42BB-98A5-9999DA6EC50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5AF4F4CA-B80B-49E9-8113-4BCF7888B2F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C0C1D1F-0C32-4639-ACD8-093CD8F43141}"/>
              </a:ext>
            </a:extLst>
          </p:cNvPr>
          <p:cNvSpPr>
            <a:spLocks noGrp="1"/>
          </p:cNvSpPr>
          <p:nvPr>
            <p:ph type="dt" sz="half" idx="10"/>
          </p:nvPr>
        </p:nvSpPr>
        <p:spPr/>
        <p:txBody>
          <a:bodyPr/>
          <a:lstStyle/>
          <a:p>
            <a:fld id="{9C75F362-1F8D-4560-8C08-48271DC817EB}" type="datetimeFigureOut">
              <a:rPr lang="en-CA" smtClean="0"/>
              <a:t>2022-03-22</a:t>
            </a:fld>
            <a:endParaRPr lang="en-CA"/>
          </a:p>
        </p:txBody>
      </p:sp>
      <p:sp>
        <p:nvSpPr>
          <p:cNvPr id="5" name="Footer Placeholder 4">
            <a:extLst>
              <a:ext uri="{FF2B5EF4-FFF2-40B4-BE49-F238E27FC236}">
                <a16:creationId xmlns:a16="http://schemas.microsoft.com/office/drawing/2014/main" id="{46BBA264-7FFD-4134-A81C-126518D4C299}"/>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8735FED5-2E6C-45D0-8F85-544BCDD41A13}"/>
              </a:ext>
            </a:extLst>
          </p:cNvPr>
          <p:cNvSpPr>
            <a:spLocks noGrp="1"/>
          </p:cNvSpPr>
          <p:nvPr>
            <p:ph type="sldNum" sz="quarter" idx="12"/>
          </p:nvPr>
        </p:nvSpPr>
        <p:spPr/>
        <p:txBody>
          <a:bodyPr/>
          <a:lstStyle/>
          <a:p>
            <a:fld id="{AC1D2BDC-E0D6-4F69-9D16-C5C04792D2FC}" type="slidenum">
              <a:rPr lang="en-CA" smtClean="0"/>
              <a:t>‹#›</a:t>
            </a:fld>
            <a:endParaRPr lang="en-CA"/>
          </a:p>
        </p:txBody>
      </p:sp>
    </p:spTree>
    <p:extLst>
      <p:ext uri="{BB962C8B-B14F-4D97-AF65-F5344CB8AC3E}">
        <p14:creationId xmlns:p14="http://schemas.microsoft.com/office/powerpoint/2010/main" val="32646714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077274-337B-4E5C-821C-4E6300C9C477}"/>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5D31BD35-3BE0-47DE-B810-4E7289A5F1C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44FD05F3-A892-4AAA-94C3-6AFDD7DA8BB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DE2C631C-0FBB-44DC-B8D3-DF63440C21A9}"/>
              </a:ext>
            </a:extLst>
          </p:cNvPr>
          <p:cNvSpPr>
            <a:spLocks noGrp="1"/>
          </p:cNvSpPr>
          <p:nvPr>
            <p:ph type="dt" sz="half" idx="10"/>
          </p:nvPr>
        </p:nvSpPr>
        <p:spPr/>
        <p:txBody>
          <a:bodyPr/>
          <a:lstStyle/>
          <a:p>
            <a:fld id="{9C75F362-1F8D-4560-8C08-48271DC817EB}" type="datetimeFigureOut">
              <a:rPr lang="en-CA" smtClean="0"/>
              <a:t>2022-03-22</a:t>
            </a:fld>
            <a:endParaRPr lang="en-CA"/>
          </a:p>
        </p:txBody>
      </p:sp>
      <p:sp>
        <p:nvSpPr>
          <p:cNvPr id="6" name="Footer Placeholder 5">
            <a:extLst>
              <a:ext uri="{FF2B5EF4-FFF2-40B4-BE49-F238E27FC236}">
                <a16:creationId xmlns:a16="http://schemas.microsoft.com/office/drawing/2014/main" id="{DF65B474-2577-4AC6-BA22-AA48662A91A1}"/>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7E9215A2-90FB-4135-838E-07E69BB4B408}"/>
              </a:ext>
            </a:extLst>
          </p:cNvPr>
          <p:cNvSpPr>
            <a:spLocks noGrp="1"/>
          </p:cNvSpPr>
          <p:nvPr>
            <p:ph type="sldNum" sz="quarter" idx="12"/>
          </p:nvPr>
        </p:nvSpPr>
        <p:spPr/>
        <p:txBody>
          <a:bodyPr/>
          <a:lstStyle/>
          <a:p>
            <a:fld id="{AC1D2BDC-E0D6-4F69-9D16-C5C04792D2FC}" type="slidenum">
              <a:rPr lang="en-CA" smtClean="0"/>
              <a:t>‹#›</a:t>
            </a:fld>
            <a:endParaRPr lang="en-CA"/>
          </a:p>
        </p:txBody>
      </p:sp>
    </p:spTree>
    <p:extLst>
      <p:ext uri="{BB962C8B-B14F-4D97-AF65-F5344CB8AC3E}">
        <p14:creationId xmlns:p14="http://schemas.microsoft.com/office/powerpoint/2010/main" val="36772430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8294FC-14CC-42EC-ADFA-30DBAD4A790A}"/>
              </a:ext>
            </a:extLst>
          </p:cNvPr>
          <p:cNvSpPr>
            <a:spLocks noGrp="1"/>
          </p:cNvSpPr>
          <p:nvPr>
            <p:ph type="title"/>
          </p:nvPr>
        </p:nvSpPr>
        <p:spPr>
          <a:xfrm>
            <a:off x="839788" y="365125"/>
            <a:ext cx="10515600" cy="1325563"/>
          </a:xfrm>
        </p:spPr>
        <p:txBody>
          <a:bodyPr/>
          <a:lstStyle/>
          <a:p>
            <a:r>
              <a:rPr lang="en-US"/>
              <a:t>Click to edit Master title style</a:t>
            </a:r>
            <a:endParaRPr lang="en-CA"/>
          </a:p>
        </p:txBody>
      </p:sp>
      <p:sp>
        <p:nvSpPr>
          <p:cNvPr id="3" name="Text Placeholder 2">
            <a:extLst>
              <a:ext uri="{FF2B5EF4-FFF2-40B4-BE49-F238E27FC236}">
                <a16:creationId xmlns:a16="http://schemas.microsoft.com/office/drawing/2014/main" id="{17DC1D52-CE09-49C5-9608-5583AD16998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AB8E2A1-FE83-418E-876D-274F45818A0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4B8C13D5-A163-4CB6-9028-971F8AA7845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B431591-32F1-4B6F-A6C5-97CAE800E3B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a:extLst>
              <a:ext uri="{FF2B5EF4-FFF2-40B4-BE49-F238E27FC236}">
                <a16:creationId xmlns:a16="http://schemas.microsoft.com/office/drawing/2014/main" id="{8928801F-A315-4D4B-A08A-77CBFAB5828D}"/>
              </a:ext>
            </a:extLst>
          </p:cNvPr>
          <p:cNvSpPr>
            <a:spLocks noGrp="1"/>
          </p:cNvSpPr>
          <p:nvPr>
            <p:ph type="dt" sz="half" idx="10"/>
          </p:nvPr>
        </p:nvSpPr>
        <p:spPr/>
        <p:txBody>
          <a:bodyPr/>
          <a:lstStyle/>
          <a:p>
            <a:fld id="{9C75F362-1F8D-4560-8C08-48271DC817EB}" type="datetimeFigureOut">
              <a:rPr lang="en-CA" smtClean="0"/>
              <a:t>2022-03-22</a:t>
            </a:fld>
            <a:endParaRPr lang="en-CA"/>
          </a:p>
        </p:txBody>
      </p:sp>
      <p:sp>
        <p:nvSpPr>
          <p:cNvPr id="8" name="Footer Placeholder 7">
            <a:extLst>
              <a:ext uri="{FF2B5EF4-FFF2-40B4-BE49-F238E27FC236}">
                <a16:creationId xmlns:a16="http://schemas.microsoft.com/office/drawing/2014/main" id="{2CB40F41-736D-4B56-804E-5F04D25F242B}"/>
              </a:ext>
            </a:extLst>
          </p:cNvPr>
          <p:cNvSpPr>
            <a:spLocks noGrp="1"/>
          </p:cNvSpPr>
          <p:nvPr>
            <p:ph type="ftr" sz="quarter" idx="11"/>
          </p:nvPr>
        </p:nvSpPr>
        <p:spPr/>
        <p:txBody>
          <a:bodyPr/>
          <a:lstStyle/>
          <a:p>
            <a:endParaRPr lang="en-CA"/>
          </a:p>
        </p:txBody>
      </p:sp>
      <p:sp>
        <p:nvSpPr>
          <p:cNvPr id="9" name="Slide Number Placeholder 8">
            <a:extLst>
              <a:ext uri="{FF2B5EF4-FFF2-40B4-BE49-F238E27FC236}">
                <a16:creationId xmlns:a16="http://schemas.microsoft.com/office/drawing/2014/main" id="{9AEA90BA-927E-46D2-8DDE-D0E1C31C3375}"/>
              </a:ext>
            </a:extLst>
          </p:cNvPr>
          <p:cNvSpPr>
            <a:spLocks noGrp="1"/>
          </p:cNvSpPr>
          <p:nvPr>
            <p:ph type="sldNum" sz="quarter" idx="12"/>
          </p:nvPr>
        </p:nvSpPr>
        <p:spPr/>
        <p:txBody>
          <a:bodyPr/>
          <a:lstStyle/>
          <a:p>
            <a:fld id="{AC1D2BDC-E0D6-4F69-9D16-C5C04792D2FC}" type="slidenum">
              <a:rPr lang="en-CA" smtClean="0"/>
              <a:t>‹#›</a:t>
            </a:fld>
            <a:endParaRPr lang="en-CA"/>
          </a:p>
        </p:txBody>
      </p:sp>
    </p:spTree>
    <p:extLst>
      <p:ext uri="{BB962C8B-B14F-4D97-AF65-F5344CB8AC3E}">
        <p14:creationId xmlns:p14="http://schemas.microsoft.com/office/powerpoint/2010/main" val="13492413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1906D4-5F91-42AB-8D0E-FA6A7B5307E8}"/>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523F9C42-182E-441A-A93F-E568F25B85F8}"/>
              </a:ext>
            </a:extLst>
          </p:cNvPr>
          <p:cNvSpPr>
            <a:spLocks noGrp="1"/>
          </p:cNvSpPr>
          <p:nvPr>
            <p:ph type="dt" sz="half" idx="10"/>
          </p:nvPr>
        </p:nvSpPr>
        <p:spPr/>
        <p:txBody>
          <a:bodyPr/>
          <a:lstStyle/>
          <a:p>
            <a:fld id="{9C75F362-1F8D-4560-8C08-48271DC817EB}" type="datetimeFigureOut">
              <a:rPr lang="en-CA" smtClean="0"/>
              <a:t>2022-03-22</a:t>
            </a:fld>
            <a:endParaRPr lang="en-CA"/>
          </a:p>
        </p:txBody>
      </p:sp>
      <p:sp>
        <p:nvSpPr>
          <p:cNvPr id="4" name="Footer Placeholder 3">
            <a:extLst>
              <a:ext uri="{FF2B5EF4-FFF2-40B4-BE49-F238E27FC236}">
                <a16:creationId xmlns:a16="http://schemas.microsoft.com/office/drawing/2014/main" id="{C74456FE-B907-4AA4-A17E-431305EDC97C}"/>
              </a:ext>
            </a:extLst>
          </p:cNvPr>
          <p:cNvSpPr>
            <a:spLocks noGrp="1"/>
          </p:cNvSpPr>
          <p:nvPr>
            <p:ph type="ftr" sz="quarter" idx="11"/>
          </p:nvPr>
        </p:nvSpPr>
        <p:spPr/>
        <p:txBody>
          <a:bodyPr/>
          <a:lstStyle/>
          <a:p>
            <a:endParaRPr lang="en-CA"/>
          </a:p>
        </p:txBody>
      </p:sp>
      <p:sp>
        <p:nvSpPr>
          <p:cNvPr id="5" name="Slide Number Placeholder 4">
            <a:extLst>
              <a:ext uri="{FF2B5EF4-FFF2-40B4-BE49-F238E27FC236}">
                <a16:creationId xmlns:a16="http://schemas.microsoft.com/office/drawing/2014/main" id="{A4B0A3A8-A664-4AFA-986E-4C9237D0A1B7}"/>
              </a:ext>
            </a:extLst>
          </p:cNvPr>
          <p:cNvSpPr>
            <a:spLocks noGrp="1"/>
          </p:cNvSpPr>
          <p:nvPr>
            <p:ph type="sldNum" sz="quarter" idx="12"/>
          </p:nvPr>
        </p:nvSpPr>
        <p:spPr/>
        <p:txBody>
          <a:bodyPr/>
          <a:lstStyle/>
          <a:p>
            <a:fld id="{AC1D2BDC-E0D6-4F69-9D16-C5C04792D2FC}" type="slidenum">
              <a:rPr lang="en-CA" smtClean="0"/>
              <a:t>‹#›</a:t>
            </a:fld>
            <a:endParaRPr lang="en-CA"/>
          </a:p>
        </p:txBody>
      </p:sp>
    </p:spTree>
    <p:extLst>
      <p:ext uri="{BB962C8B-B14F-4D97-AF65-F5344CB8AC3E}">
        <p14:creationId xmlns:p14="http://schemas.microsoft.com/office/powerpoint/2010/main" val="23485909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1B24B56-632C-4DDE-8A9C-3048EA58328C}"/>
              </a:ext>
            </a:extLst>
          </p:cNvPr>
          <p:cNvSpPr>
            <a:spLocks noGrp="1"/>
          </p:cNvSpPr>
          <p:nvPr>
            <p:ph type="dt" sz="half" idx="10"/>
          </p:nvPr>
        </p:nvSpPr>
        <p:spPr/>
        <p:txBody>
          <a:bodyPr/>
          <a:lstStyle/>
          <a:p>
            <a:fld id="{9C75F362-1F8D-4560-8C08-48271DC817EB}" type="datetimeFigureOut">
              <a:rPr lang="en-CA" smtClean="0"/>
              <a:t>2022-03-22</a:t>
            </a:fld>
            <a:endParaRPr lang="en-CA"/>
          </a:p>
        </p:txBody>
      </p:sp>
      <p:sp>
        <p:nvSpPr>
          <p:cNvPr id="3" name="Footer Placeholder 2">
            <a:extLst>
              <a:ext uri="{FF2B5EF4-FFF2-40B4-BE49-F238E27FC236}">
                <a16:creationId xmlns:a16="http://schemas.microsoft.com/office/drawing/2014/main" id="{D2828F2C-1A48-486B-B161-76F460DB8430}"/>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5E2306FB-BD92-45FB-A093-340043218667}"/>
              </a:ext>
            </a:extLst>
          </p:cNvPr>
          <p:cNvSpPr>
            <a:spLocks noGrp="1"/>
          </p:cNvSpPr>
          <p:nvPr>
            <p:ph type="sldNum" sz="quarter" idx="12"/>
          </p:nvPr>
        </p:nvSpPr>
        <p:spPr/>
        <p:txBody>
          <a:bodyPr/>
          <a:lstStyle/>
          <a:p>
            <a:fld id="{AC1D2BDC-E0D6-4F69-9D16-C5C04792D2FC}" type="slidenum">
              <a:rPr lang="en-CA" smtClean="0"/>
              <a:t>‹#›</a:t>
            </a:fld>
            <a:endParaRPr lang="en-CA"/>
          </a:p>
        </p:txBody>
      </p:sp>
    </p:spTree>
    <p:extLst>
      <p:ext uri="{BB962C8B-B14F-4D97-AF65-F5344CB8AC3E}">
        <p14:creationId xmlns:p14="http://schemas.microsoft.com/office/powerpoint/2010/main" val="5457408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756429-C3FA-4335-B13A-3CDC47B74A7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A33C0ACE-2618-465E-AE8E-BD954C27F44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a:extLst>
              <a:ext uri="{FF2B5EF4-FFF2-40B4-BE49-F238E27FC236}">
                <a16:creationId xmlns:a16="http://schemas.microsoft.com/office/drawing/2014/main" id="{7AFFADAF-2EB9-4E24-A587-EB7E3327A10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C31B0C5-B34B-4700-9D6C-EF87B94E94A2}"/>
              </a:ext>
            </a:extLst>
          </p:cNvPr>
          <p:cNvSpPr>
            <a:spLocks noGrp="1"/>
          </p:cNvSpPr>
          <p:nvPr>
            <p:ph type="dt" sz="half" idx="10"/>
          </p:nvPr>
        </p:nvSpPr>
        <p:spPr/>
        <p:txBody>
          <a:bodyPr/>
          <a:lstStyle/>
          <a:p>
            <a:fld id="{9C75F362-1F8D-4560-8C08-48271DC817EB}" type="datetimeFigureOut">
              <a:rPr lang="en-CA" smtClean="0"/>
              <a:t>2022-03-22</a:t>
            </a:fld>
            <a:endParaRPr lang="en-CA"/>
          </a:p>
        </p:txBody>
      </p:sp>
      <p:sp>
        <p:nvSpPr>
          <p:cNvPr id="6" name="Footer Placeholder 5">
            <a:extLst>
              <a:ext uri="{FF2B5EF4-FFF2-40B4-BE49-F238E27FC236}">
                <a16:creationId xmlns:a16="http://schemas.microsoft.com/office/drawing/2014/main" id="{47C28138-3083-4314-8FEE-9D8F0927555E}"/>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8CADF236-6B12-4F36-B20B-F89B4CD448BD}"/>
              </a:ext>
            </a:extLst>
          </p:cNvPr>
          <p:cNvSpPr>
            <a:spLocks noGrp="1"/>
          </p:cNvSpPr>
          <p:nvPr>
            <p:ph type="sldNum" sz="quarter" idx="12"/>
          </p:nvPr>
        </p:nvSpPr>
        <p:spPr/>
        <p:txBody>
          <a:bodyPr/>
          <a:lstStyle/>
          <a:p>
            <a:fld id="{AC1D2BDC-E0D6-4F69-9D16-C5C04792D2FC}" type="slidenum">
              <a:rPr lang="en-CA" smtClean="0"/>
              <a:t>‹#›</a:t>
            </a:fld>
            <a:endParaRPr lang="en-CA"/>
          </a:p>
        </p:txBody>
      </p:sp>
    </p:spTree>
    <p:extLst>
      <p:ext uri="{BB962C8B-B14F-4D97-AF65-F5344CB8AC3E}">
        <p14:creationId xmlns:p14="http://schemas.microsoft.com/office/powerpoint/2010/main" val="25054821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3DCF2D-3F4D-4477-B7B7-2DE6664FFD0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Picture Placeholder 2">
            <a:extLst>
              <a:ext uri="{FF2B5EF4-FFF2-40B4-BE49-F238E27FC236}">
                <a16:creationId xmlns:a16="http://schemas.microsoft.com/office/drawing/2014/main" id="{4D71E5EF-3769-4955-9F61-E1C4AAE0974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a:extLst>
              <a:ext uri="{FF2B5EF4-FFF2-40B4-BE49-F238E27FC236}">
                <a16:creationId xmlns:a16="http://schemas.microsoft.com/office/drawing/2014/main" id="{8B749FA3-D26F-47AC-BDB2-FEB2D48F348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6E070C5-1CC5-40E1-92BE-3D7878E3AD1C}"/>
              </a:ext>
            </a:extLst>
          </p:cNvPr>
          <p:cNvSpPr>
            <a:spLocks noGrp="1"/>
          </p:cNvSpPr>
          <p:nvPr>
            <p:ph type="dt" sz="half" idx="10"/>
          </p:nvPr>
        </p:nvSpPr>
        <p:spPr/>
        <p:txBody>
          <a:bodyPr/>
          <a:lstStyle/>
          <a:p>
            <a:fld id="{9C75F362-1F8D-4560-8C08-48271DC817EB}" type="datetimeFigureOut">
              <a:rPr lang="en-CA" smtClean="0"/>
              <a:t>2022-03-22</a:t>
            </a:fld>
            <a:endParaRPr lang="en-CA"/>
          </a:p>
        </p:txBody>
      </p:sp>
      <p:sp>
        <p:nvSpPr>
          <p:cNvPr id="6" name="Footer Placeholder 5">
            <a:extLst>
              <a:ext uri="{FF2B5EF4-FFF2-40B4-BE49-F238E27FC236}">
                <a16:creationId xmlns:a16="http://schemas.microsoft.com/office/drawing/2014/main" id="{B95EF7CF-5064-4690-A7BC-4CCBB0F6D68F}"/>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B698EBC3-CCA0-49A8-846A-0AF0EC307956}"/>
              </a:ext>
            </a:extLst>
          </p:cNvPr>
          <p:cNvSpPr>
            <a:spLocks noGrp="1"/>
          </p:cNvSpPr>
          <p:nvPr>
            <p:ph type="sldNum" sz="quarter" idx="12"/>
          </p:nvPr>
        </p:nvSpPr>
        <p:spPr/>
        <p:txBody>
          <a:bodyPr/>
          <a:lstStyle/>
          <a:p>
            <a:fld id="{AC1D2BDC-E0D6-4F69-9D16-C5C04792D2FC}" type="slidenum">
              <a:rPr lang="en-CA" smtClean="0"/>
              <a:t>‹#›</a:t>
            </a:fld>
            <a:endParaRPr lang="en-CA"/>
          </a:p>
        </p:txBody>
      </p:sp>
    </p:spTree>
    <p:extLst>
      <p:ext uri="{BB962C8B-B14F-4D97-AF65-F5344CB8AC3E}">
        <p14:creationId xmlns:p14="http://schemas.microsoft.com/office/powerpoint/2010/main" val="2709563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10482BE-D9B9-4880-8E0B-F3A279563E2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1FC185F6-4E4E-4B4B-8C06-BA844953945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846177C3-D2D2-4A76-8022-A5EE2A8B98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75F362-1F8D-4560-8C08-48271DC817EB}" type="datetimeFigureOut">
              <a:rPr lang="en-CA" smtClean="0"/>
              <a:t>2022-03-22</a:t>
            </a:fld>
            <a:endParaRPr lang="en-CA"/>
          </a:p>
        </p:txBody>
      </p:sp>
      <p:sp>
        <p:nvSpPr>
          <p:cNvPr id="5" name="Footer Placeholder 4">
            <a:extLst>
              <a:ext uri="{FF2B5EF4-FFF2-40B4-BE49-F238E27FC236}">
                <a16:creationId xmlns:a16="http://schemas.microsoft.com/office/drawing/2014/main" id="{A7BCC702-56A0-4065-87C6-8BECC7CF1E3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a:extLst>
              <a:ext uri="{FF2B5EF4-FFF2-40B4-BE49-F238E27FC236}">
                <a16:creationId xmlns:a16="http://schemas.microsoft.com/office/drawing/2014/main" id="{2A6D3B2D-A6A2-4334-980B-E59EE16F8FA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1D2BDC-E0D6-4F69-9D16-C5C04792D2FC}" type="slidenum">
              <a:rPr lang="en-CA" smtClean="0"/>
              <a:t>‹#›</a:t>
            </a:fld>
            <a:endParaRPr lang="en-CA"/>
          </a:p>
        </p:txBody>
      </p:sp>
    </p:spTree>
    <p:extLst>
      <p:ext uri="{BB962C8B-B14F-4D97-AF65-F5344CB8AC3E}">
        <p14:creationId xmlns:p14="http://schemas.microsoft.com/office/powerpoint/2010/main" val="42615561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www.disposableidentities.eu/" TargetMode="External"/><Relationship Id="rId2" Type="http://schemas.openxmlformats.org/officeDocument/2006/relationships/hyperlink" Target="https://www.w3.org/TR/did-core/"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jfsowa.com/talks/contexts.pdf"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https://github.com/iotaledger/identity.rs/blob/main/docs/specs/iota_did_method_spec.md" TargetMode="External"/><Relationship Id="rId2" Type="http://schemas.openxmlformats.org/officeDocument/2006/relationships/hyperlink" Target="https://www.w3.org/TR/did-spec-registries/#did-methods"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hyperlink" Target="https://www.enisa.europa.eu/publications/digital-identity-leveraging-the-ssi-concept-to-build-trust" TargetMode="Externa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hyperlink" Target="https://inatba.org/wp-content/uploads/2020/11/2020-11-INATBA-Decentralised-Identity-001.pdf" TargetMode="External"/><Relationship Id="rId2" Type="http://schemas.openxmlformats.org/officeDocument/2006/relationships/hyperlink" Target="https://www.enisa.europa.eu/publications/digital-identity-leveraging-the-ssi-concept-to-build-trust" TargetMode="Externa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5DDCFE-3521-4C1D-A9C8-0FB1F485200D}"/>
              </a:ext>
            </a:extLst>
          </p:cNvPr>
          <p:cNvSpPr>
            <a:spLocks noGrp="1"/>
          </p:cNvSpPr>
          <p:nvPr>
            <p:ph type="ctrTitle"/>
          </p:nvPr>
        </p:nvSpPr>
        <p:spPr/>
        <p:txBody>
          <a:bodyPr>
            <a:normAutofit fontScale="90000"/>
          </a:bodyPr>
          <a:lstStyle/>
          <a:p>
            <a:r>
              <a:rPr lang="en-US" dirty="0"/>
              <a:t>Blockchain PSIG Initiatives</a:t>
            </a:r>
            <a:br>
              <a:rPr lang="en-US" dirty="0"/>
            </a:br>
            <a:r>
              <a:rPr lang="en-US" sz="4800" dirty="0"/>
              <a:t>Smart Contracts RFI</a:t>
            </a:r>
            <a:br>
              <a:rPr lang="en-US" sz="4800" dirty="0"/>
            </a:br>
            <a:r>
              <a:rPr lang="en-US" sz="4800" dirty="0"/>
              <a:t>Disposable Self-sovereign Identity RFP</a:t>
            </a:r>
            <a:endParaRPr lang="en-CA" dirty="0"/>
          </a:p>
        </p:txBody>
      </p:sp>
      <p:sp>
        <p:nvSpPr>
          <p:cNvPr id="3" name="Subtitle 2">
            <a:extLst>
              <a:ext uri="{FF2B5EF4-FFF2-40B4-BE49-F238E27FC236}">
                <a16:creationId xmlns:a16="http://schemas.microsoft.com/office/drawing/2014/main" id="{18C9A944-B0AA-437A-A56B-9B877E2E6BC8}"/>
              </a:ext>
            </a:extLst>
          </p:cNvPr>
          <p:cNvSpPr>
            <a:spLocks noGrp="1"/>
          </p:cNvSpPr>
          <p:nvPr>
            <p:ph type="subTitle" idx="1"/>
          </p:nvPr>
        </p:nvSpPr>
        <p:spPr/>
        <p:txBody>
          <a:bodyPr/>
          <a:lstStyle/>
          <a:p>
            <a:r>
              <a:rPr lang="en-US" dirty="0"/>
              <a:t>23 March 2022</a:t>
            </a:r>
          </a:p>
          <a:p>
            <a:r>
              <a:rPr lang="en-US" dirty="0"/>
              <a:t>Blockchain PSIG</a:t>
            </a:r>
          </a:p>
        </p:txBody>
      </p:sp>
    </p:spTree>
    <p:extLst>
      <p:ext uri="{BB962C8B-B14F-4D97-AF65-F5344CB8AC3E}">
        <p14:creationId xmlns:p14="http://schemas.microsoft.com/office/powerpoint/2010/main" val="41904956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D71F54-407D-492E-A698-B2788AFCEFC3}"/>
              </a:ext>
            </a:extLst>
          </p:cNvPr>
          <p:cNvSpPr>
            <a:spLocks noGrp="1"/>
          </p:cNvSpPr>
          <p:nvPr>
            <p:ph type="title"/>
          </p:nvPr>
        </p:nvSpPr>
        <p:spPr/>
        <p:txBody>
          <a:bodyPr/>
          <a:lstStyle/>
          <a:p>
            <a:r>
              <a:rPr lang="en-US" dirty="0"/>
              <a:t>RFI Questions</a:t>
            </a:r>
            <a:endParaRPr lang="en-CA" dirty="0"/>
          </a:p>
        </p:txBody>
      </p:sp>
      <p:sp>
        <p:nvSpPr>
          <p:cNvPr id="3" name="Content Placeholder 2">
            <a:extLst>
              <a:ext uri="{FF2B5EF4-FFF2-40B4-BE49-F238E27FC236}">
                <a16:creationId xmlns:a16="http://schemas.microsoft.com/office/drawing/2014/main" id="{4A176526-FDD0-4857-9B8F-578BD4D52FA4}"/>
              </a:ext>
            </a:extLst>
          </p:cNvPr>
          <p:cNvSpPr>
            <a:spLocks noGrp="1"/>
          </p:cNvSpPr>
          <p:nvPr>
            <p:ph idx="1"/>
          </p:nvPr>
        </p:nvSpPr>
        <p:spPr/>
        <p:txBody>
          <a:bodyPr/>
          <a:lstStyle/>
          <a:p>
            <a:r>
              <a:rPr lang="en-US" dirty="0"/>
              <a:t>General</a:t>
            </a:r>
          </a:p>
          <a:p>
            <a:r>
              <a:rPr lang="en-US" dirty="0"/>
              <a:t>Definitional</a:t>
            </a:r>
          </a:p>
          <a:p>
            <a:r>
              <a:rPr lang="en-US" dirty="0"/>
              <a:t>Technology</a:t>
            </a:r>
          </a:p>
          <a:p>
            <a:r>
              <a:rPr lang="en-US" dirty="0"/>
              <a:t>Blockchain</a:t>
            </a:r>
            <a:r>
              <a:rPr lang="en-US" baseline="0" dirty="0"/>
              <a:t> / DLT aspects</a:t>
            </a:r>
          </a:p>
          <a:p>
            <a:r>
              <a:rPr lang="en-US" baseline="0" dirty="0"/>
              <a:t>Quality issues</a:t>
            </a:r>
          </a:p>
          <a:p>
            <a:r>
              <a:rPr lang="en-US" baseline="0" dirty="0"/>
              <a:t>Dependencies</a:t>
            </a:r>
          </a:p>
          <a:p>
            <a:r>
              <a:rPr lang="en-US" baseline="0" dirty="0"/>
              <a:t>Temporal (times, longevity)</a:t>
            </a:r>
          </a:p>
          <a:p>
            <a:r>
              <a:rPr lang="en-US" baseline="0" dirty="0"/>
              <a:t>Unsorted</a:t>
            </a:r>
            <a:endParaRPr lang="en-CA" dirty="0"/>
          </a:p>
        </p:txBody>
      </p:sp>
    </p:spTree>
    <p:extLst>
      <p:ext uri="{BB962C8B-B14F-4D97-AF65-F5344CB8AC3E}">
        <p14:creationId xmlns:p14="http://schemas.microsoft.com/office/powerpoint/2010/main" val="16187240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65EB5E-5B78-4DC1-954E-DF91E8EFDEBF}"/>
              </a:ext>
            </a:extLst>
          </p:cNvPr>
          <p:cNvSpPr>
            <a:spLocks noGrp="1"/>
          </p:cNvSpPr>
          <p:nvPr>
            <p:ph type="title"/>
          </p:nvPr>
        </p:nvSpPr>
        <p:spPr/>
        <p:txBody>
          <a:bodyPr/>
          <a:lstStyle/>
          <a:p>
            <a:r>
              <a:rPr lang="en-US" dirty="0"/>
              <a:t>Existing DLT Initiatives</a:t>
            </a:r>
            <a:endParaRPr lang="en-CA" dirty="0"/>
          </a:p>
        </p:txBody>
      </p:sp>
      <p:sp>
        <p:nvSpPr>
          <p:cNvPr id="3" name="Content Placeholder 2">
            <a:extLst>
              <a:ext uri="{FF2B5EF4-FFF2-40B4-BE49-F238E27FC236}">
                <a16:creationId xmlns:a16="http://schemas.microsoft.com/office/drawing/2014/main" id="{0D1068DA-5AD3-4773-A53A-C8869BBAAB53}"/>
              </a:ext>
            </a:extLst>
          </p:cNvPr>
          <p:cNvSpPr>
            <a:spLocks noGrp="1"/>
          </p:cNvSpPr>
          <p:nvPr>
            <p:ph idx="1"/>
          </p:nvPr>
        </p:nvSpPr>
        <p:spPr/>
        <p:txBody>
          <a:bodyPr>
            <a:normAutofit lnSpcReduction="10000"/>
          </a:bodyPr>
          <a:lstStyle/>
          <a:p>
            <a:pPr lvl="0"/>
            <a:r>
              <a:rPr lang="en-CA" dirty="0"/>
              <a:t>We can mention existing initiatives and offerings: say</a:t>
            </a:r>
            <a:r>
              <a:rPr lang="en-CA" baseline="0" dirty="0"/>
              <a:t> w</a:t>
            </a:r>
            <a:r>
              <a:rPr lang="en-CA" dirty="0"/>
              <a:t>e are</a:t>
            </a:r>
            <a:r>
              <a:rPr lang="en-CA" baseline="0" dirty="0"/>
              <a:t> aware</a:t>
            </a:r>
          </a:p>
          <a:p>
            <a:r>
              <a:rPr lang="en-US" dirty="0"/>
              <a:t>Solidity</a:t>
            </a:r>
          </a:p>
          <a:p>
            <a:pPr lvl="1"/>
            <a:r>
              <a:rPr lang="en-US" dirty="0"/>
              <a:t>Defines a language for contract etc. that compiles into the relevant kind of code for Smart Contracts</a:t>
            </a:r>
          </a:p>
          <a:p>
            <a:pPr lvl="2"/>
            <a:r>
              <a:rPr lang="en-US" dirty="0"/>
              <a:t>See DIDO work on this</a:t>
            </a:r>
          </a:p>
          <a:p>
            <a:pPr lvl="2"/>
            <a:r>
              <a:rPr lang="en-US" dirty="0"/>
              <a:t>Seems to entangle</a:t>
            </a:r>
            <a:r>
              <a:rPr lang="en-US" baseline="0" dirty="0"/>
              <a:t> business (contract) and programming (e.g. loops) at one level</a:t>
            </a:r>
          </a:p>
          <a:p>
            <a:pPr lvl="3"/>
            <a:r>
              <a:rPr lang="en-US" dirty="0"/>
              <a:t>Maybe that’s an inevitable feature of smart contracts?</a:t>
            </a:r>
          </a:p>
          <a:p>
            <a:pPr lvl="4"/>
            <a:r>
              <a:rPr lang="en-US" dirty="0"/>
              <a:t>Find out!</a:t>
            </a:r>
          </a:p>
          <a:p>
            <a:pPr lvl="1"/>
            <a:r>
              <a:rPr lang="en-CA" baseline="0" dirty="0"/>
              <a:t>Potential questions / things to find out</a:t>
            </a:r>
          </a:p>
          <a:p>
            <a:pPr lvl="2"/>
            <a:r>
              <a:rPr lang="en-CA" baseline="0" dirty="0"/>
              <a:t>Is the</a:t>
            </a:r>
            <a:r>
              <a:rPr lang="en-CA" dirty="0"/>
              <a:t> conflation of conceptual and logical design inevitable in SC context?</a:t>
            </a:r>
            <a:endParaRPr lang="en-CA" baseline="0" dirty="0"/>
          </a:p>
          <a:p>
            <a:pPr lvl="2"/>
            <a:r>
              <a:rPr lang="en-CA" baseline="0" dirty="0"/>
              <a:t>Does the existence of this mean we don’t need this proposed RFP?</a:t>
            </a:r>
          </a:p>
          <a:p>
            <a:pPr lvl="2"/>
            <a:r>
              <a:rPr lang="en-CA" baseline="0" dirty="0"/>
              <a:t>Would an Open Source standard that does the same thing be helpful? .</a:t>
            </a:r>
          </a:p>
          <a:p>
            <a:pPr lvl="0"/>
            <a:endParaRPr lang="en-CA" dirty="0"/>
          </a:p>
        </p:txBody>
      </p:sp>
    </p:spTree>
    <p:extLst>
      <p:ext uri="{BB962C8B-B14F-4D97-AF65-F5344CB8AC3E}">
        <p14:creationId xmlns:p14="http://schemas.microsoft.com/office/powerpoint/2010/main" val="3393872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859293-1719-4B8C-BFC1-E20052644A4D}"/>
              </a:ext>
            </a:extLst>
          </p:cNvPr>
          <p:cNvSpPr>
            <a:spLocks noGrp="1"/>
          </p:cNvSpPr>
          <p:nvPr>
            <p:ph type="title"/>
          </p:nvPr>
        </p:nvSpPr>
        <p:spPr/>
        <p:txBody>
          <a:bodyPr/>
          <a:lstStyle/>
          <a:p>
            <a:pPr lvl="0"/>
            <a:r>
              <a:rPr lang="en-CA" baseline="0" dirty="0"/>
              <a:t>Potential Responses</a:t>
            </a:r>
            <a:endParaRPr lang="en-CA" dirty="0"/>
          </a:p>
        </p:txBody>
      </p:sp>
      <p:sp>
        <p:nvSpPr>
          <p:cNvPr id="3" name="Content Placeholder 2">
            <a:extLst>
              <a:ext uri="{FF2B5EF4-FFF2-40B4-BE49-F238E27FC236}">
                <a16:creationId xmlns:a16="http://schemas.microsoft.com/office/drawing/2014/main" id="{A39258A0-E8B0-47BF-B93E-DCEED27C7CA3}"/>
              </a:ext>
            </a:extLst>
          </p:cNvPr>
          <p:cNvSpPr>
            <a:spLocks noGrp="1"/>
          </p:cNvSpPr>
          <p:nvPr>
            <p:ph idx="1"/>
          </p:nvPr>
        </p:nvSpPr>
        <p:spPr/>
        <p:txBody>
          <a:bodyPr/>
          <a:lstStyle/>
          <a:p>
            <a:pPr lvl="0"/>
            <a:r>
              <a:rPr lang="en-CA" baseline="0" dirty="0"/>
              <a:t>Jackrabbit – will have something for March showing how code can be generated from a suitable template item</a:t>
            </a:r>
          </a:p>
          <a:p>
            <a:pPr lvl="0"/>
            <a:r>
              <a:rPr lang="en-CA" dirty="0"/>
              <a:t>IOTA – Eric Hop has demonstrated something similar generating code from JSON files (but without semantics)</a:t>
            </a:r>
          </a:p>
        </p:txBody>
      </p:sp>
    </p:spTree>
    <p:extLst>
      <p:ext uri="{BB962C8B-B14F-4D97-AF65-F5344CB8AC3E}">
        <p14:creationId xmlns:p14="http://schemas.microsoft.com/office/powerpoint/2010/main" val="18903613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792866-F536-4705-BBB8-5BE3D73A02D0}"/>
              </a:ext>
            </a:extLst>
          </p:cNvPr>
          <p:cNvSpPr>
            <a:spLocks noGrp="1"/>
          </p:cNvSpPr>
          <p:nvPr>
            <p:ph type="title"/>
          </p:nvPr>
        </p:nvSpPr>
        <p:spPr>
          <a:xfrm>
            <a:off x="838200" y="2766218"/>
            <a:ext cx="10515600" cy="1325563"/>
          </a:xfrm>
        </p:spPr>
        <p:txBody>
          <a:bodyPr/>
          <a:lstStyle/>
          <a:p>
            <a:pPr algn="ctr"/>
            <a:r>
              <a:rPr lang="en-US" dirty="0"/>
              <a:t>Disposable Self-sovereign Identity RFP</a:t>
            </a:r>
            <a:endParaRPr lang="en-CA" dirty="0"/>
          </a:p>
        </p:txBody>
      </p:sp>
    </p:spTree>
    <p:extLst>
      <p:ext uri="{BB962C8B-B14F-4D97-AF65-F5344CB8AC3E}">
        <p14:creationId xmlns:p14="http://schemas.microsoft.com/office/powerpoint/2010/main" val="20993239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C66766-6680-42B7-B5E3-1E80AF9C0B80}"/>
              </a:ext>
            </a:extLst>
          </p:cNvPr>
          <p:cNvSpPr>
            <a:spLocks noGrp="1"/>
          </p:cNvSpPr>
          <p:nvPr>
            <p:ph type="title"/>
          </p:nvPr>
        </p:nvSpPr>
        <p:spPr/>
        <p:txBody>
          <a:bodyPr/>
          <a:lstStyle/>
          <a:p>
            <a:r>
              <a:rPr lang="en-US" dirty="0"/>
              <a:t>Identity (general)</a:t>
            </a:r>
            <a:endParaRPr lang="en-CA" dirty="0"/>
          </a:p>
        </p:txBody>
      </p:sp>
      <p:sp>
        <p:nvSpPr>
          <p:cNvPr id="3" name="Content Placeholder 2">
            <a:extLst>
              <a:ext uri="{FF2B5EF4-FFF2-40B4-BE49-F238E27FC236}">
                <a16:creationId xmlns:a16="http://schemas.microsoft.com/office/drawing/2014/main" id="{95A63652-527B-47A1-B60B-A5F3B9D5D696}"/>
              </a:ext>
            </a:extLst>
          </p:cNvPr>
          <p:cNvSpPr>
            <a:spLocks noGrp="1"/>
          </p:cNvSpPr>
          <p:nvPr>
            <p:ph idx="1"/>
          </p:nvPr>
        </p:nvSpPr>
        <p:spPr/>
        <p:txBody>
          <a:bodyPr/>
          <a:lstStyle/>
          <a:p>
            <a:pPr lvl="0"/>
            <a:r>
              <a:rPr lang="en-US" sz="2800" kern="1200" dirty="0">
                <a:solidFill>
                  <a:schemeClr val="tx1"/>
                </a:solidFill>
                <a:effectLst/>
                <a:latin typeface="+mn-lt"/>
                <a:ea typeface="+mn-ea"/>
                <a:cs typeface="+mn-cs"/>
              </a:rPr>
              <a:t>Centralized identity (government)</a:t>
            </a:r>
            <a:endParaRPr lang="en-CA" sz="2800" kern="1200" dirty="0">
              <a:solidFill>
                <a:schemeClr val="tx1"/>
              </a:solidFill>
              <a:effectLst/>
              <a:latin typeface="+mn-lt"/>
              <a:ea typeface="+mn-ea"/>
              <a:cs typeface="+mn-cs"/>
            </a:endParaRPr>
          </a:p>
          <a:p>
            <a:pPr lvl="0"/>
            <a:r>
              <a:rPr lang="en-US" sz="2800" kern="1200" dirty="0">
                <a:solidFill>
                  <a:schemeClr val="tx1"/>
                </a:solidFill>
                <a:effectLst/>
                <a:latin typeface="+mn-lt"/>
                <a:ea typeface="+mn-ea"/>
                <a:cs typeface="+mn-cs"/>
              </a:rPr>
              <a:t>Vendor identity (e.g. Facebook / Meta)</a:t>
            </a:r>
            <a:endParaRPr lang="en-CA" sz="2800" kern="1200" dirty="0">
              <a:solidFill>
                <a:schemeClr val="tx1"/>
              </a:solidFill>
              <a:effectLst/>
              <a:latin typeface="+mn-lt"/>
              <a:ea typeface="+mn-ea"/>
              <a:cs typeface="+mn-cs"/>
            </a:endParaRPr>
          </a:p>
          <a:p>
            <a:pPr lvl="0"/>
            <a:r>
              <a:rPr lang="en-US" sz="2800" kern="1200" dirty="0">
                <a:solidFill>
                  <a:schemeClr val="tx1"/>
                </a:solidFill>
                <a:effectLst/>
                <a:latin typeface="+mn-lt"/>
                <a:ea typeface="+mn-ea"/>
                <a:cs typeface="+mn-cs"/>
              </a:rPr>
              <a:t>Self-sovereign identity (SSI)</a:t>
            </a:r>
            <a:endParaRPr lang="en-CA" sz="2800" kern="1200" dirty="0">
              <a:solidFill>
                <a:schemeClr val="tx1"/>
              </a:solidFill>
              <a:effectLst/>
              <a:latin typeface="+mn-lt"/>
              <a:ea typeface="+mn-ea"/>
              <a:cs typeface="+mn-cs"/>
            </a:endParaRPr>
          </a:p>
          <a:p>
            <a:pPr lvl="0"/>
            <a:r>
              <a:rPr lang="en-US" sz="2800" kern="1200" dirty="0">
                <a:solidFill>
                  <a:schemeClr val="tx1"/>
                </a:solidFill>
                <a:effectLst/>
                <a:latin typeface="+mn-lt"/>
                <a:ea typeface="+mn-ea"/>
                <a:cs typeface="+mn-cs"/>
              </a:rPr>
              <a:t>Disposable SSI</a:t>
            </a:r>
            <a:endParaRPr lang="en-CA" sz="2800" kern="1200" dirty="0">
              <a:solidFill>
                <a:schemeClr val="tx1"/>
              </a:solidFill>
              <a:effectLst/>
              <a:latin typeface="+mn-lt"/>
              <a:ea typeface="+mn-ea"/>
              <a:cs typeface="+mn-cs"/>
            </a:endParaRPr>
          </a:p>
          <a:p>
            <a:endParaRPr lang="en-CA" dirty="0"/>
          </a:p>
          <a:p>
            <a:r>
              <a:rPr lang="en-CA" dirty="0"/>
              <a:t>Credentialling</a:t>
            </a:r>
          </a:p>
          <a:p>
            <a:pPr lvl="1"/>
            <a:r>
              <a:rPr lang="en-CA" dirty="0"/>
              <a:t>Government / license issuers</a:t>
            </a:r>
          </a:p>
          <a:p>
            <a:pPr lvl="1"/>
            <a:r>
              <a:rPr lang="en-CA" dirty="0"/>
              <a:t>W3C Verifiable Credentials</a:t>
            </a:r>
          </a:p>
        </p:txBody>
      </p:sp>
    </p:spTree>
    <p:extLst>
      <p:ext uri="{BB962C8B-B14F-4D97-AF65-F5344CB8AC3E}">
        <p14:creationId xmlns:p14="http://schemas.microsoft.com/office/powerpoint/2010/main" val="23035329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4F4127-F293-4FEA-AAF0-D3CCAF87EEC8}"/>
              </a:ext>
            </a:extLst>
          </p:cNvPr>
          <p:cNvSpPr>
            <a:spLocks noGrp="1"/>
          </p:cNvSpPr>
          <p:nvPr>
            <p:ph type="title"/>
          </p:nvPr>
        </p:nvSpPr>
        <p:spPr/>
        <p:txBody>
          <a:bodyPr/>
          <a:lstStyle/>
          <a:p>
            <a:r>
              <a:rPr lang="en-US" dirty="0"/>
              <a:t>Self0sovereign Identity</a:t>
            </a:r>
          </a:p>
        </p:txBody>
      </p:sp>
      <p:sp>
        <p:nvSpPr>
          <p:cNvPr id="3" name="Content Placeholder 2">
            <a:extLst>
              <a:ext uri="{FF2B5EF4-FFF2-40B4-BE49-F238E27FC236}">
                <a16:creationId xmlns:a16="http://schemas.microsoft.com/office/drawing/2014/main" id="{00DCA2EB-23DF-4D9E-889B-1E86130698FC}"/>
              </a:ext>
            </a:extLst>
          </p:cNvPr>
          <p:cNvSpPr>
            <a:spLocks noGrp="1"/>
          </p:cNvSpPr>
          <p:nvPr>
            <p:ph idx="1"/>
          </p:nvPr>
        </p:nvSpPr>
        <p:spPr/>
        <p:txBody>
          <a:bodyPr>
            <a:normAutofit/>
          </a:bodyPr>
          <a:lstStyle/>
          <a:p>
            <a:r>
              <a:rPr lang="en-US" dirty="0"/>
              <a:t>There are several initiatives to provide self-sovereign identity</a:t>
            </a:r>
            <a:endParaRPr lang="en-US" baseline="0" dirty="0"/>
          </a:p>
          <a:p>
            <a:pPr lvl="1"/>
            <a:r>
              <a:rPr lang="en-US" baseline="0" dirty="0"/>
              <a:t>These allow for a user to retain their own private information while proving their identity to a second</a:t>
            </a:r>
            <a:r>
              <a:rPr lang="en-US" dirty="0"/>
              <a:t> </a:t>
            </a:r>
            <a:r>
              <a:rPr lang="en-US" baseline="0" dirty="0"/>
              <a:t>party</a:t>
            </a:r>
          </a:p>
          <a:p>
            <a:pPr lvl="1"/>
            <a:r>
              <a:rPr lang="en-US" baseline="0" dirty="0"/>
              <a:t>This makes use of a trusted third party</a:t>
            </a:r>
          </a:p>
          <a:p>
            <a:pPr lvl="1"/>
            <a:r>
              <a:rPr lang="en-US" baseline="0" dirty="0"/>
              <a:t>User registers their chosen identification information with the trusted 3</a:t>
            </a:r>
            <a:r>
              <a:rPr lang="en-US" baseline="30000" dirty="0"/>
              <a:t>rd</a:t>
            </a:r>
            <a:r>
              <a:rPr lang="en-US" baseline="0" dirty="0"/>
              <a:t> party</a:t>
            </a:r>
          </a:p>
          <a:p>
            <a:pPr lvl="1"/>
            <a:r>
              <a:rPr lang="en-US" baseline="0" dirty="0"/>
              <a:t>When they need to prove their identity to a </a:t>
            </a:r>
            <a:r>
              <a:rPr lang="en-US" baseline="0" dirty="0" err="1"/>
              <a:t>snd</a:t>
            </a:r>
            <a:r>
              <a:rPr lang="en-US" baseline="0" dirty="0"/>
              <a:t> party they give them a code, QR or other thing, which sends off t </a:t>
            </a:r>
            <a:r>
              <a:rPr lang="en-US" baseline="0" dirty="0" err="1"/>
              <a:t>othe</a:t>
            </a:r>
            <a:r>
              <a:rPr lang="en-US" baseline="0" dirty="0"/>
              <a:t> Trusted 3</a:t>
            </a:r>
            <a:r>
              <a:rPr lang="en-US" baseline="30000" dirty="0"/>
              <a:t>rd</a:t>
            </a:r>
            <a:r>
              <a:rPr lang="en-US" baseline="0" dirty="0"/>
              <a:t> Party, who returns a message confirming that the person is who they say they are</a:t>
            </a:r>
          </a:p>
          <a:p>
            <a:pPr lvl="1"/>
            <a:r>
              <a:rPr lang="en-US" dirty="0"/>
              <a:t>The 2</a:t>
            </a:r>
            <a:r>
              <a:rPr lang="en-US" baseline="30000" dirty="0"/>
              <a:t>nd</a:t>
            </a:r>
            <a:r>
              <a:rPr lang="en-US" dirty="0"/>
              <a:t> party never needs to see or retain the personal information that was used to identify the person</a:t>
            </a:r>
          </a:p>
        </p:txBody>
      </p:sp>
    </p:spTree>
    <p:extLst>
      <p:ext uri="{BB962C8B-B14F-4D97-AF65-F5344CB8AC3E}">
        <p14:creationId xmlns:p14="http://schemas.microsoft.com/office/powerpoint/2010/main" val="17105524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99C90C-DCBD-48BD-B3CA-8B756FC3D805}"/>
              </a:ext>
            </a:extLst>
          </p:cNvPr>
          <p:cNvSpPr>
            <a:spLocks noGrp="1"/>
          </p:cNvSpPr>
          <p:nvPr>
            <p:ph type="title"/>
          </p:nvPr>
        </p:nvSpPr>
        <p:spPr/>
        <p:txBody>
          <a:bodyPr/>
          <a:lstStyle/>
          <a:p>
            <a:r>
              <a:rPr lang="en-US" dirty="0" err="1"/>
              <a:t>DispID</a:t>
            </a:r>
            <a:r>
              <a:rPr lang="en-US" dirty="0"/>
              <a:t> in a Nutshell</a:t>
            </a:r>
          </a:p>
        </p:txBody>
      </p:sp>
      <p:pic>
        <p:nvPicPr>
          <p:cNvPr id="5" name="Content Placeholder 4" descr="A screenshot of a cell phone&#10;&#10;Description automatically generated">
            <a:extLst>
              <a:ext uri="{FF2B5EF4-FFF2-40B4-BE49-F238E27FC236}">
                <a16:creationId xmlns:a16="http://schemas.microsoft.com/office/drawing/2014/main" id="{0FD4C7B1-B534-47E2-B300-A458A995AAF1}"/>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805" y="0"/>
            <a:ext cx="12180345" cy="6858000"/>
          </a:xfrm>
        </p:spPr>
      </p:pic>
    </p:spTree>
    <p:extLst>
      <p:ext uri="{BB962C8B-B14F-4D97-AF65-F5344CB8AC3E}">
        <p14:creationId xmlns:p14="http://schemas.microsoft.com/office/powerpoint/2010/main" val="38331448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B3754D-4570-4C33-AF60-4051B1CDBA06}"/>
              </a:ext>
            </a:extLst>
          </p:cNvPr>
          <p:cNvSpPr>
            <a:spLocks noGrp="1"/>
          </p:cNvSpPr>
          <p:nvPr>
            <p:ph type="title"/>
          </p:nvPr>
        </p:nvSpPr>
        <p:spPr/>
        <p:txBody>
          <a:bodyPr/>
          <a:lstStyle/>
          <a:p>
            <a:r>
              <a:rPr lang="en-US" dirty="0"/>
              <a:t>Disposable SSID</a:t>
            </a:r>
          </a:p>
        </p:txBody>
      </p:sp>
      <p:sp>
        <p:nvSpPr>
          <p:cNvPr id="3" name="Content Placeholder 2">
            <a:extLst>
              <a:ext uri="{FF2B5EF4-FFF2-40B4-BE49-F238E27FC236}">
                <a16:creationId xmlns:a16="http://schemas.microsoft.com/office/drawing/2014/main" id="{0AEA78CA-CAB3-4A87-808B-508C71B8FC13}"/>
              </a:ext>
            </a:extLst>
          </p:cNvPr>
          <p:cNvSpPr>
            <a:spLocks noGrp="1"/>
          </p:cNvSpPr>
          <p:nvPr>
            <p:ph idx="1"/>
          </p:nvPr>
        </p:nvSpPr>
        <p:spPr/>
        <p:txBody>
          <a:bodyPr/>
          <a:lstStyle/>
          <a:p>
            <a:r>
              <a:rPr lang="en-US" dirty="0"/>
              <a:t>Disposable IDs Definition</a:t>
            </a:r>
          </a:p>
          <a:p>
            <a:pPr marL="457200" lvl="1" indent="0">
              <a:buNone/>
            </a:pPr>
            <a:r>
              <a:rPr lang="nl-BE" i="1" kern="1200" dirty="0">
                <a:solidFill>
                  <a:schemeClr val="tx1"/>
                </a:solidFill>
                <a:effectLst/>
                <a:latin typeface="+mn-lt"/>
                <a:ea typeface="+mn-ea"/>
                <a:cs typeface="+mn-cs"/>
              </a:rPr>
              <a:t>Disposable identities are temporary attribute-based identities integrated in a smart contract between a receiver and a supplier of a service, describing: [actor] may [action] with [actee=disposable identity] under [condition] so that [purpose], servicesthat demand for context based sharing of data (eg car leasing, energy sharing energy home2home, paying taxes) but basically generalizable to apply digital id internet layer to any existing service.</a:t>
            </a:r>
            <a:endParaRPr lang="en-US" kern="1200" dirty="0">
              <a:solidFill>
                <a:schemeClr val="tx1"/>
              </a:solidFill>
              <a:effectLst/>
              <a:latin typeface="+mn-lt"/>
              <a:ea typeface="+mn-ea"/>
              <a:cs typeface="+mn-cs"/>
            </a:endParaRPr>
          </a:p>
        </p:txBody>
      </p:sp>
    </p:spTree>
    <p:extLst>
      <p:ext uri="{BB962C8B-B14F-4D97-AF65-F5344CB8AC3E}">
        <p14:creationId xmlns:p14="http://schemas.microsoft.com/office/powerpoint/2010/main" val="37803638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0E356-733C-40B4-B142-07977057BFD5}"/>
              </a:ext>
            </a:extLst>
          </p:cNvPr>
          <p:cNvSpPr>
            <a:spLocks noGrp="1"/>
          </p:cNvSpPr>
          <p:nvPr>
            <p:ph type="title"/>
          </p:nvPr>
        </p:nvSpPr>
        <p:spPr/>
        <p:txBody>
          <a:bodyPr/>
          <a:lstStyle/>
          <a:p>
            <a:pPr lvl="0"/>
            <a:r>
              <a:rPr lang="en-US" dirty="0"/>
              <a:t>Question</a:t>
            </a:r>
            <a:endParaRPr lang="en-CA" dirty="0"/>
          </a:p>
        </p:txBody>
      </p:sp>
      <p:sp>
        <p:nvSpPr>
          <p:cNvPr id="3" name="Content Placeholder 2">
            <a:extLst>
              <a:ext uri="{FF2B5EF4-FFF2-40B4-BE49-F238E27FC236}">
                <a16:creationId xmlns:a16="http://schemas.microsoft.com/office/drawing/2014/main" id="{DD4CA501-ED85-4BDD-9AC2-84DBB8A73B21}"/>
              </a:ext>
            </a:extLst>
          </p:cNvPr>
          <p:cNvSpPr>
            <a:spLocks noGrp="1"/>
          </p:cNvSpPr>
          <p:nvPr>
            <p:ph idx="1"/>
          </p:nvPr>
        </p:nvSpPr>
        <p:spPr/>
        <p:txBody>
          <a:bodyPr/>
          <a:lstStyle/>
          <a:p>
            <a:r>
              <a:rPr lang="en-US" dirty="0"/>
              <a:t>Whether there is a need</a:t>
            </a:r>
            <a:r>
              <a:rPr lang="en-US" baseline="0" dirty="0"/>
              <a:t> for a distinct RFP on this</a:t>
            </a:r>
          </a:p>
          <a:p>
            <a:pPr lvl="1"/>
            <a:r>
              <a:rPr lang="en-CA" dirty="0"/>
              <a:t>Is it a trivial usage of W3C DID?</a:t>
            </a:r>
          </a:p>
          <a:p>
            <a:pPr lvl="1"/>
            <a:r>
              <a:rPr lang="en-CA" dirty="0"/>
              <a:t>Is there merit in formalizing Context?</a:t>
            </a:r>
          </a:p>
          <a:p>
            <a:pPr lvl="1"/>
            <a:r>
              <a:rPr lang="en-CA" dirty="0"/>
              <a:t>If so, how to formalize this?</a:t>
            </a:r>
          </a:p>
        </p:txBody>
      </p:sp>
    </p:spTree>
    <p:extLst>
      <p:ext uri="{BB962C8B-B14F-4D97-AF65-F5344CB8AC3E}">
        <p14:creationId xmlns:p14="http://schemas.microsoft.com/office/powerpoint/2010/main" val="5723053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A64B46-6D69-4BAE-ABED-F3306722268F}"/>
              </a:ext>
            </a:extLst>
          </p:cNvPr>
          <p:cNvSpPr>
            <a:spLocks noGrp="1"/>
          </p:cNvSpPr>
          <p:nvPr>
            <p:ph type="title"/>
          </p:nvPr>
        </p:nvSpPr>
        <p:spPr/>
        <p:txBody>
          <a:bodyPr/>
          <a:lstStyle/>
          <a:p>
            <a:r>
              <a:rPr lang="en-US" dirty="0"/>
              <a:t>Self-sovereign</a:t>
            </a:r>
            <a:r>
              <a:rPr lang="en-US" baseline="0" dirty="0"/>
              <a:t> ID Standards</a:t>
            </a:r>
            <a:endParaRPr lang="en-US" dirty="0"/>
          </a:p>
        </p:txBody>
      </p:sp>
      <p:sp>
        <p:nvSpPr>
          <p:cNvPr id="3" name="Content Placeholder 2">
            <a:extLst>
              <a:ext uri="{FF2B5EF4-FFF2-40B4-BE49-F238E27FC236}">
                <a16:creationId xmlns:a16="http://schemas.microsoft.com/office/drawing/2014/main" id="{2A8E5685-708B-4E63-B43D-466180326FA2}"/>
              </a:ext>
            </a:extLst>
          </p:cNvPr>
          <p:cNvSpPr>
            <a:spLocks noGrp="1"/>
          </p:cNvSpPr>
          <p:nvPr>
            <p:ph idx="1"/>
          </p:nvPr>
        </p:nvSpPr>
        <p:spPr/>
        <p:txBody>
          <a:bodyPr>
            <a:normAutofit fontScale="85000" lnSpcReduction="20000"/>
          </a:bodyPr>
          <a:lstStyle/>
          <a:p>
            <a:r>
              <a:rPr lang="en-US" dirty="0"/>
              <a:t>The WC standard for this is the DID standard</a:t>
            </a:r>
          </a:p>
          <a:p>
            <a:pPr lvl="1"/>
            <a:r>
              <a:rPr lang="en-US" u="sng" dirty="0">
                <a:hlinkClick r:id="rId2"/>
              </a:rPr>
              <a:t>https://www.w3.org/TR/did-core/</a:t>
            </a:r>
            <a:r>
              <a:rPr lang="en-US" u="sng" dirty="0"/>
              <a:t> </a:t>
            </a:r>
          </a:p>
          <a:p>
            <a:pPr lvl="1"/>
            <a:r>
              <a:rPr lang="en-US" u="none" dirty="0"/>
              <a:t>This is a persistent reusable identity for the individual</a:t>
            </a:r>
          </a:p>
          <a:p>
            <a:r>
              <a:rPr lang="en-US" sz="2800" kern="1200" dirty="0">
                <a:solidFill>
                  <a:schemeClr val="tx1"/>
                </a:solidFill>
                <a:effectLst/>
                <a:latin typeface="+mn-lt"/>
                <a:ea typeface="+mn-ea"/>
                <a:cs typeface="+mn-cs"/>
              </a:rPr>
              <a:t>Disposable IDs takes this a step further by</a:t>
            </a:r>
            <a:r>
              <a:rPr lang="en-US" sz="2800" kern="1200" baseline="0" dirty="0">
                <a:solidFill>
                  <a:schemeClr val="tx1"/>
                </a:solidFill>
                <a:effectLst/>
                <a:latin typeface="+mn-lt"/>
                <a:ea typeface="+mn-ea"/>
                <a:cs typeface="+mn-cs"/>
              </a:rPr>
              <a:t> providing an SSID unique to a specific context</a:t>
            </a:r>
            <a:endParaRPr lang="en-US" sz="2800" kern="1200" dirty="0">
              <a:solidFill>
                <a:schemeClr val="tx1"/>
              </a:solidFill>
              <a:effectLst/>
              <a:latin typeface="+mn-lt"/>
              <a:ea typeface="+mn-ea"/>
              <a:cs typeface="+mn-cs"/>
            </a:endParaRPr>
          </a:p>
          <a:p>
            <a:pPr lvl="1"/>
            <a:r>
              <a:rPr lang="en-US" sz="2400" kern="1200" dirty="0">
                <a:solidFill>
                  <a:schemeClr val="tx1"/>
                </a:solidFill>
                <a:effectLst/>
                <a:latin typeface="+mn-lt"/>
                <a:ea typeface="+mn-ea"/>
                <a:cs typeface="+mn-cs"/>
              </a:rPr>
              <a:t>Disposable IDs make use of the W3C DID standard</a:t>
            </a:r>
          </a:p>
          <a:p>
            <a:pPr lvl="1"/>
            <a:r>
              <a:rPr lang="en-US" sz="2400" kern="1200" dirty="0">
                <a:solidFill>
                  <a:schemeClr val="tx1"/>
                </a:solidFill>
                <a:effectLst/>
                <a:latin typeface="+mn-lt"/>
                <a:ea typeface="+mn-ea"/>
                <a:cs typeface="+mn-cs"/>
              </a:rPr>
              <a:t>The</a:t>
            </a:r>
            <a:r>
              <a:rPr lang="en-US" sz="2400" kern="1200" baseline="0" dirty="0">
                <a:solidFill>
                  <a:schemeClr val="tx1"/>
                </a:solidFill>
                <a:effectLst/>
                <a:latin typeface="+mn-lt"/>
                <a:ea typeface="+mn-ea"/>
                <a:cs typeface="+mn-cs"/>
              </a:rPr>
              <a:t> disposable DID may make reference to an existing persistent DID</a:t>
            </a:r>
          </a:p>
          <a:p>
            <a:pPr lvl="0"/>
            <a:r>
              <a:rPr lang="en-US" sz="2800" kern="1200" dirty="0">
                <a:solidFill>
                  <a:schemeClr val="tx1"/>
                </a:solidFill>
                <a:effectLst/>
                <a:latin typeface="+mn-lt"/>
                <a:ea typeface="+mn-ea"/>
                <a:cs typeface="+mn-cs"/>
              </a:rPr>
              <a:t>Since Disposable IDs are context-specific,</a:t>
            </a:r>
            <a:r>
              <a:rPr lang="en-US" sz="2800" kern="1200" baseline="0" dirty="0">
                <a:solidFill>
                  <a:schemeClr val="tx1"/>
                </a:solidFill>
                <a:effectLst/>
                <a:latin typeface="+mn-lt"/>
                <a:ea typeface="+mn-ea"/>
                <a:cs typeface="+mn-cs"/>
              </a:rPr>
              <a:t> users can choose different </a:t>
            </a:r>
            <a:r>
              <a:rPr lang="en-US" sz="2800" kern="1200" baseline="0" dirty="0" err="1">
                <a:solidFill>
                  <a:schemeClr val="tx1"/>
                </a:solidFill>
                <a:effectLst/>
                <a:latin typeface="+mn-lt"/>
                <a:ea typeface="+mn-ea"/>
                <a:cs typeface="+mn-cs"/>
              </a:rPr>
              <a:t>ntrusted</a:t>
            </a:r>
            <a:r>
              <a:rPr lang="en-US" sz="2800" kern="1200" baseline="0" dirty="0">
                <a:solidFill>
                  <a:schemeClr val="tx1"/>
                </a:solidFill>
                <a:effectLst/>
                <a:latin typeface="+mn-lt"/>
                <a:ea typeface="+mn-ea"/>
                <a:cs typeface="+mn-cs"/>
              </a:rPr>
              <a:t> 3</a:t>
            </a:r>
            <a:r>
              <a:rPr lang="en-US" sz="2800" kern="1200" baseline="30000" dirty="0">
                <a:solidFill>
                  <a:schemeClr val="tx1"/>
                </a:solidFill>
                <a:effectLst/>
                <a:latin typeface="+mn-lt"/>
                <a:ea typeface="+mn-ea"/>
                <a:cs typeface="+mn-cs"/>
              </a:rPr>
              <a:t>rd</a:t>
            </a:r>
            <a:r>
              <a:rPr lang="en-US" sz="2800" kern="1200" baseline="0" dirty="0">
                <a:solidFill>
                  <a:schemeClr val="tx1"/>
                </a:solidFill>
                <a:effectLst/>
                <a:latin typeface="+mn-lt"/>
                <a:ea typeface="+mn-ea"/>
                <a:cs typeface="+mn-cs"/>
              </a:rPr>
              <a:t> parties for different contexts</a:t>
            </a:r>
          </a:p>
          <a:p>
            <a:pPr lvl="1"/>
            <a:r>
              <a:rPr lang="en-US" dirty="0"/>
              <a:t>e</a:t>
            </a:r>
            <a:r>
              <a:rPr lang="en-US" sz="2400" kern="1200" dirty="0">
                <a:solidFill>
                  <a:schemeClr val="tx1"/>
                </a:solidFill>
                <a:effectLst/>
                <a:latin typeface="+mn-lt"/>
                <a:ea typeface="+mn-ea"/>
                <a:cs typeface="+mn-cs"/>
              </a:rPr>
              <a:t>.g. an automobile club</a:t>
            </a:r>
            <a:r>
              <a:rPr lang="en-US" sz="2400" kern="1200" baseline="0" dirty="0">
                <a:solidFill>
                  <a:schemeClr val="tx1"/>
                </a:solidFill>
                <a:effectLst/>
                <a:latin typeface="+mn-lt"/>
                <a:ea typeface="+mn-ea"/>
                <a:cs typeface="+mn-cs"/>
              </a:rPr>
              <a:t> or other association</a:t>
            </a:r>
          </a:p>
          <a:p>
            <a:pPr lvl="1"/>
            <a:r>
              <a:rPr lang="en-US" dirty="0"/>
              <a:t>e</a:t>
            </a:r>
            <a:r>
              <a:rPr lang="en-US" sz="2400" kern="1200" baseline="0" dirty="0">
                <a:solidFill>
                  <a:schemeClr val="tx1"/>
                </a:solidFill>
                <a:effectLst/>
                <a:latin typeface="+mn-lt"/>
                <a:ea typeface="+mn-ea"/>
                <a:cs typeface="+mn-cs"/>
              </a:rPr>
              <a:t>.g. a trusted person in the community (like a notary)</a:t>
            </a:r>
            <a:endParaRPr lang="en-US" sz="2400" kern="1200" dirty="0">
              <a:solidFill>
                <a:schemeClr val="tx1"/>
              </a:solidFill>
              <a:effectLst/>
              <a:latin typeface="+mn-lt"/>
              <a:ea typeface="+mn-ea"/>
              <a:cs typeface="+mn-cs"/>
            </a:endParaRPr>
          </a:p>
          <a:p>
            <a:r>
              <a:rPr lang="en-US" sz="2800" b="0" kern="1200" dirty="0">
                <a:solidFill>
                  <a:schemeClr val="tx1"/>
                </a:solidFill>
                <a:effectLst/>
                <a:latin typeface="+mn-lt"/>
                <a:ea typeface="+mn-ea"/>
                <a:cs typeface="+mn-cs"/>
              </a:rPr>
              <a:t>Disposable IDs Initiative (funded by an EU funding </a:t>
            </a:r>
            <a:r>
              <a:rPr lang="en-US" sz="2800" b="0" kern="1200" dirty="0" err="1">
                <a:solidFill>
                  <a:schemeClr val="tx1"/>
                </a:solidFill>
                <a:effectLst/>
                <a:latin typeface="+mn-lt"/>
                <a:ea typeface="+mn-ea"/>
                <a:cs typeface="+mn-cs"/>
              </a:rPr>
              <a:t>programme</a:t>
            </a:r>
            <a:r>
              <a:rPr lang="en-US" sz="2800" b="0" kern="1200" dirty="0">
                <a:solidFill>
                  <a:schemeClr val="tx1"/>
                </a:solidFill>
                <a:effectLst/>
                <a:latin typeface="+mn-lt"/>
                <a:ea typeface="+mn-ea"/>
                <a:cs typeface="+mn-cs"/>
              </a:rPr>
              <a:t>)</a:t>
            </a:r>
          </a:p>
          <a:p>
            <a:pPr lvl="1"/>
            <a:r>
              <a:rPr lang="en-US" sz="2400" u="sng" kern="1200" dirty="0">
                <a:solidFill>
                  <a:schemeClr val="tx1"/>
                </a:solidFill>
                <a:effectLst/>
                <a:latin typeface="+mn-lt"/>
                <a:ea typeface="+mn-ea"/>
                <a:cs typeface="+mn-cs"/>
                <a:hlinkClick r:id="rId3"/>
              </a:rPr>
              <a:t>https://www.disposableidentities.eu/</a:t>
            </a:r>
            <a:r>
              <a:rPr lang="en-US" sz="2400" u="none" kern="1200" baseline="0" dirty="0">
                <a:solidFill>
                  <a:schemeClr val="tx1"/>
                </a:solidFill>
                <a:effectLst/>
                <a:latin typeface="+mn-lt"/>
                <a:ea typeface="+mn-ea"/>
                <a:cs typeface="+mn-cs"/>
              </a:rPr>
              <a:t> </a:t>
            </a:r>
            <a:endParaRPr lang="en-US" sz="240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41839434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6B2496-92D0-49C4-9993-1553FCF2285F}"/>
              </a:ext>
            </a:extLst>
          </p:cNvPr>
          <p:cNvSpPr>
            <a:spLocks noGrp="1"/>
          </p:cNvSpPr>
          <p:nvPr>
            <p:ph type="title"/>
          </p:nvPr>
        </p:nvSpPr>
        <p:spPr/>
        <p:txBody>
          <a:bodyPr/>
          <a:lstStyle/>
          <a:p>
            <a:r>
              <a:rPr lang="en-US" dirty="0"/>
              <a:t>Overview</a:t>
            </a:r>
            <a:endParaRPr lang="en-CA" dirty="0"/>
          </a:p>
        </p:txBody>
      </p:sp>
      <p:sp>
        <p:nvSpPr>
          <p:cNvPr id="3" name="Content Placeholder 2">
            <a:extLst>
              <a:ext uri="{FF2B5EF4-FFF2-40B4-BE49-F238E27FC236}">
                <a16:creationId xmlns:a16="http://schemas.microsoft.com/office/drawing/2014/main" id="{35653EAD-336D-49A6-A782-CA731491B9CD}"/>
              </a:ext>
            </a:extLst>
          </p:cNvPr>
          <p:cNvSpPr>
            <a:spLocks noGrp="1"/>
          </p:cNvSpPr>
          <p:nvPr>
            <p:ph idx="1"/>
          </p:nvPr>
        </p:nvSpPr>
        <p:spPr/>
        <p:txBody>
          <a:bodyPr/>
          <a:lstStyle/>
          <a:p>
            <a:r>
              <a:rPr lang="en-US" dirty="0"/>
              <a:t>Two initiatives in flight at Blockchain PSIG:</a:t>
            </a:r>
          </a:p>
          <a:p>
            <a:endParaRPr lang="en-US" dirty="0"/>
          </a:p>
          <a:p>
            <a:r>
              <a:rPr lang="en-US" dirty="0"/>
              <a:t>Smart Contracts RFI</a:t>
            </a:r>
          </a:p>
          <a:p>
            <a:pPr lvl="1"/>
            <a:r>
              <a:rPr lang="en-CA" dirty="0"/>
              <a:t>Re-framed as Pattern Language for Smart Contracts RFI</a:t>
            </a:r>
          </a:p>
          <a:p>
            <a:pPr lvl="0"/>
            <a:r>
              <a:rPr lang="en-CA" dirty="0"/>
              <a:t>Disposable Self-sovereign</a:t>
            </a:r>
            <a:r>
              <a:rPr lang="en-CA" baseline="0" dirty="0"/>
              <a:t> Identity (D-SSI) RFP</a:t>
            </a:r>
          </a:p>
        </p:txBody>
      </p:sp>
    </p:spTree>
    <p:extLst>
      <p:ext uri="{BB962C8B-B14F-4D97-AF65-F5344CB8AC3E}">
        <p14:creationId xmlns:p14="http://schemas.microsoft.com/office/powerpoint/2010/main" val="5441290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B17564-E201-4468-BADD-A0C747D4253B}"/>
              </a:ext>
            </a:extLst>
          </p:cNvPr>
          <p:cNvSpPr>
            <a:spLocks noGrp="1"/>
          </p:cNvSpPr>
          <p:nvPr>
            <p:ph type="title"/>
          </p:nvPr>
        </p:nvSpPr>
        <p:spPr/>
        <p:txBody>
          <a:bodyPr/>
          <a:lstStyle/>
          <a:p>
            <a:r>
              <a:rPr lang="en-US" dirty="0"/>
              <a:t>Potential RFPs</a:t>
            </a:r>
            <a:endParaRPr lang="en-CA" dirty="0"/>
          </a:p>
        </p:txBody>
      </p:sp>
      <p:sp>
        <p:nvSpPr>
          <p:cNvPr id="3" name="Content Placeholder 2">
            <a:extLst>
              <a:ext uri="{FF2B5EF4-FFF2-40B4-BE49-F238E27FC236}">
                <a16:creationId xmlns:a16="http://schemas.microsoft.com/office/drawing/2014/main" id="{AEBC6EB1-6104-40EB-9FE2-F34C00C3213C}"/>
              </a:ext>
            </a:extLst>
          </p:cNvPr>
          <p:cNvSpPr>
            <a:spLocks noGrp="1"/>
          </p:cNvSpPr>
          <p:nvPr>
            <p:ph idx="1"/>
          </p:nvPr>
        </p:nvSpPr>
        <p:spPr/>
        <p:txBody>
          <a:bodyPr>
            <a:normAutofit/>
          </a:bodyPr>
          <a:lstStyle/>
          <a:p>
            <a:pPr lvl="0"/>
            <a:r>
              <a:rPr lang="en-US" sz="2800" kern="1200" dirty="0">
                <a:solidFill>
                  <a:schemeClr val="tx1"/>
                </a:solidFill>
                <a:effectLst/>
                <a:latin typeface="+mn-lt"/>
                <a:ea typeface="+mn-ea"/>
                <a:cs typeface="+mn-cs"/>
              </a:rPr>
              <a:t>From previous QM notes:</a:t>
            </a:r>
          </a:p>
          <a:p>
            <a:pPr lvl="1"/>
            <a:r>
              <a:rPr lang="en-US" sz="2400" kern="1200" dirty="0">
                <a:solidFill>
                  <a:schemeClr val="tx1"/>
                </a:solidFill>
                <a:effectLst/>
                <a:latin typeface="+mn-lt"/>
                <a:ea typeface="+mn-ea"/>
                <a:cs typeface="+mn-cs"/>
              </a:rPr>
              <a:t>Possible standards? </a:t>
            </a:r>
            <a:endParaRPr lang="en-CA" sz="2400" kern="1200" dirty="0">
              <a:solidFill>
                <a:schemeClr val="tx1"/>
              </a:solidFill>
              <a:effectLst/>
              <a:latin typeface="+mn-lt"/>
              <a:ea typeface="+mn-ea"/>
              <a:cs typeface="+mn-cs"/>
            </a:endParaRPr>
          </a:p>
          <a:p>
            <a:pPr lvl="2"/>
            <a:r>
              <a:rPr lang="en-US" sz="2000" kern="1200" dirty="0">
                <a:solidFill>
                  <a:schemeClr val="tx1"/>
                </a:solidFill>
                <a:effectLst/>
                <a:latin typeface="+mn-lt"/>
                <a:ea typeface="+mn-ea"/>
                <a:cs typeface="+mn-cs"/>
              </a:rPr>
              <a:t>Context</a:t>
            </a:r>
            <a:endParaRPr lang="en-CA" sz="2000" kern="1200" dirty="0">
              <a:solidFill>
                <a:schemeClr val="tx1"/>
              </a:solidFill>
              <a:effectLst/>
              <a:latin typeface="+mn-lt"/>
              <a:ea typeface="+mn-ea"/>
              <a:cs typeface="+mn-cs"/>
            </a:endParaRPr>
          </a:p>
          <a:p>
            <a:pPr lvl="2"/>
            <a:r>
              <a:rPr lang="en-US" sz="2000" kern="1200" dirty="0">
                <a:solidFill>
                  <a:schemeClr val="tx1"/>
                </a:solidFill>
                <a:effectLst/>
                <a:latin typeface="+mn-lt"/>
                <a:ea typeface="+mn-ea"/>
                <a:cs typeface="+mn-cs"/>
              </a:rPr>
              <a:t>Object</a:t>
            </a:r>
            <a:endParaRPr lang="en-CA" sz="2000" kern="1200" dirty="0">
              <a:solidFill>
                <a:schemeClr val="tx1"/>
              </a:solidFill>
              <a:effectLst/>
              <a:latin typeface="+mn-lt"/>
              <a:ea typeface="+mn-ea"/>
              <a:cs typeface="+mn-cs"/>
            </a:endParaRPr>
          </a:p>
          <a:p>
            <a:pPr lvl="2"/>
            <a:r>
              <a:rPr lang="en-US" sz="2000" kern="1200" dirty="0">
                <a:solidFill>
                  <a:schemeClr val="tx1"/>
                </a:solidFill>
                <a:effectLst/>
                <a:latin typeface="+mn-lt"/>
                <a:ea typeface="+mn-ea"/>
                <a:cs typeface="+mn-cs"/>
              </a:rPr>
              <a:t>State of being created / accessed / shared etc.</a:t>
            </a:r>
            <a:endParaRPr lang="en-CA" sz="2000" kern="1200" dirty="0">
              <a:solidFill>
                <a:schemeClr val="tx1"/>
              </a:solidFill>
              <a:effectLst/>
              <a:latin typeface="+mn-lt"/>
              <a:ea typeface="+mn-ea"/>
              <a:cs typeface="+mn-cs"/>
            </a:endParaRPr>
          </a:p>
          <a:p>
            <a:pPr lvl="3"/>
            <a:r>
              <a:rPr lang="en-US" sz="1800" kern="1200" dirty="0">
                <a:solidFill>
                  <a:schemeClr val="tx1"/>
                </a:solidFill>
                <a:effectLst/>
                <a:latin typeface="+mn-lt"/>
                <a:ea typeface="+mn-ea"/>
                <a:cs typeface="+mn-cs"/>
              </a:rPr>
              <a:t>Do I have / know I have access to it</a:t>
            </a:r>
            <a:endParaRPr lang="en-CA" sz="1800" kern="1200" dirty="0">
              <a:solidFill>
                <a:schemeClr val="tx1"/>
              </a:solidFill>
              <a:effectLst/>
              <a:latin typeface="+mn-lt"/>
              <a:ea typeface="+mn-ea"/>
              <a:cs typeface="+mn-cs"/>
            </a:endParaRPr>
          </a:p>
          <a:p>
            <a:pPr lvl="2"/>
            <a:endParaRPr lang="en-CA" sz="160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38761714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D26D82-869A-4131-94FD-A298F819408B}"/>
              </a:ext>
            </a:extLst>
          </p:cNvPr>
          <p:cNvSpPr>
            <a:spLocks noGrp="1"/>
          </p:cNvSpPr>
          <p:nvPr>
            <p:ph type="title"/>
          </p:nvPr>
        </p:nvSpPr>
        <p:spPr/>
        <p:txBody>
          <a:bodyPr/>
          <a:lstStyle/>
          <a:p>
            <a:r>
              <a:rPr lang="en-US" dirty="0"/>
              <a:t>Dec 2021 (Disposable SSI): Conclusions</a:t>
            </a:r>
            <a:endParaRPr lang="en-CA" dirty="0"/>
          </a:p>
        </p:txBody>
      </p:sp>
      <p:sp>
        <p:nvSpPr>
          <p:cNvPr id="3" name="Content Placeholder 2">
            <a:extLst>
              <a:ext uri="{FF2B5EF4-FFF2-40B4-BE49-F238E27FC236}">
                <a16:creationId xmlns:a16="http://schemas.microsoft.com/office/drawing/2014/main" id="{64376F0A-8489-4AEF-8B57-311C9FE85131}"/>
              </a:ext>
            </a:extLst>
          </p:cNvPr>
          <p:cNvSpPr>
            <a:spLocks noGrp="1"/>
          </p:cNvSpPr>
          <p:nvPr>
            <p:ph idx="1"/>
          </p:nvPr>
        </p:nvSpPr>
        <p:spPr/>
        <p:txBody>
          <a:bodyPr/>
          <a:lstStyle/>
          <a:p>
            <a:r>
              <a:rPr lang="en-US" dirty="0"/>
              <a:t>May be one RFP rather than 3</a:t>
            </a:r>
          </a:p>
          <a:p>
            <a:r>
              <a:rPr lang="en-US" dirty="0"/>
              <a:t>Central to this is Context </a:t>
            </a:r>
            <a:r>
              <a:rPr lang="en-US"/>
              <a:t>and how </a:t>
            </a:r>
            <a:r>
              <a:rPr lang="en-US" dirty="0"/>
              <a:t>it is defined</a:t>
            </a:r>
          </a:p>
          <a:p>
            <a:r>
              <a:rPr lang="en-US" dirty="0"/>
              <a:t>Also W3C payloads</a:t>
            </a:r>
          </a:p>
          <a:p>
            <a:endParaRPr lang="en-US" dirty="0"/>
          </a:p>
          <a:p>
            <a:r>
              <a:rPr lang="en-US" dirty="0"/>
              <a:t>Proposal:</a:t>
            </a:r>
          </a:p>
          <a:p>
            <a:pPr lvl="1"/>
            <a:r>
              <a:rPr lang="en-CA" dirty="0"/>
              <a:t>Use the weekly BC-PSIG calls in Q1 (in part) to flesh out a potential RFP to bring to Reston</a:t>
            </a:r>
          </a:p>
          <a:p>
            <a:pPr lvl="2"/>
            <a:r>
              <a:rPr lang="en-CA" dirty="0"/>
              <a:t>Say every other week</a:t>
            </a:r>
          </a:p>
          <a:p>
            <a:pPr lvl="1"/>
            <a:r>
              <a:rPr lang="en-CA" dirty="0"/>
              <a:t>Consensus: Sounds good</a:t>
            </a:r>
          </a:p>
        </p:txBody>
      </p:sp>
    </p:spTree>
    <p:extLst>
      <p:ext uri="{BB962C8B-B14F-4D97-AF65-F5344CB8AC3E}">
        <p14:creationId xmlns:p14="http://schemas.microsoft.com/office/powerpoint/2010/main" val="31284758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AC22BD-8C67-4930-9DD2-D2D8B090A3EA}"/>
              </a:ext>
            </a:extLst>
          </p:cNvPr>
          <p:cNvSpPr>
            <a:spLocks noGrp="1"/>
          </p:cNvSpPr>
          <p:nvPr>
            <p:ph type="title"/>
          </p:nvPr>
        </p:nvSpPr>
        <p:spPr/>
        <p:txBody>
          <a:bodyPr/>
          <a:lstStyle/>
          <a:p>
            <a:r>
              <a:rPr lang="en-US" dirty="0"/>
              <a:t>Dec 2021 (SC RFI): Working Title / Scope</a:t>
            </a:r>
            <a:endParaRPr lang="en-CA" dirty="0"/>
          </a:p>
        </p:txBody>
      </p:sp>
      <p:sp>
        <p:nvSpPr>
          <p:cNvPr id="3" name="Content Placeholder 2">
            <a:extLst>
              <a:ext uri="{FF2B5EF4-FFF2-40B4-BE49-F238E27FC236}">
                <a16:creationId xmlns:a16="http://schemas.microsoft.com/office/drawing/2014/main" id="{DC7874F7-33E5-4215-93C9-3BC246CF33D9}"/>
              </a:ext>
            </a:extLst>
          </p:cNvPr>
          <p:cNvSpPr>
            <a:spLocks noGrp="1"/>
          </p:cNvSpPr>
          <p:nvPr>
            <p:ph idx="1"/>
          </p:nvPr>
        </p:nvSpPr>
        <p:spPr/>
        <p:txBody>
          <a:bodyPr>
            <a:normAutofit/>
          </a:bodyPr>
          <a:lstStyle/>
          <a:p>
            <a:pPr lvl="0"/>
            <a:r>
              <a:rPr lang="en-CA" dirty="0"/>
              <a:t>Pattern</a:t>
            </a:r>
            <a:r>
              <a:rPr lang="en-CA" baseline="0" dirty="0"/>
              <a:t> L</a:t>
            </a:r>
            <a:r>
              <a:rPr lang="en-CA" dirty="0"/>
              <a:t>anguage</a:t>
            </a:r>
            <a:r>
              <a:rPr lang="en-CA" baseline="0" dirty="0"/>
              <a:t> for Smart Contracts</a:t>
            </a:r>
          </a:p>
          <a:p>
            <a:pPr lvl="0"/>
            <a:endParaRPr lang="en-CA" baseline="0" dirty="0"/>
          </a:p>
          <a:p>
            <a:pPr lvl="0"/>
            <a:r>
              <a:rPr lang="en-CA" baseline="0" dirty="0"/>
              <a:t>CIM / PIM / PSM (Conceptual, Logical, Physical models)</a:t>
            </a:r>
          </a:p>
          <a:p>
            <a:pPr lvl="1"/>
            <a:r>
              <a:rPr lang="en-CA" baseline="0" dirty="0"/>
              <a:t>Generate PIM (LM) from CIM (conceptual model) </a:t>
            </a:r>
          </a:p>
          <a:p>
            <a:pPr lvl="1"/>
            <a:r>
              <a:rPr lang="en-CA" baseline="0" dirty="0"/>
              <a:t>Generate physical code (PSM) from the LM/PIM</a:t>
            </a:r>
          </a:p>
        </p:txBody>
      </p:sp>
    </p:spTree>
    <p:extLst>
      <p:ext uri="{BB962C8B-B14F-4D97-AF65-F5344CB8AC3E}">
        <p14:creationId xmlns:p14="http://schemas.microsoft.com/office/powerpoint/2010/main" val="315569046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460517-78E9-4073-84B9-CA30C7063B19}"/>
              </a:ext>
            </a:extLst>
          </p:cNvPr>
          <p:cNvSpPr>
            <a:spLocks noGrp="1"/>
          </p:cNvSpPr>
          <p:nvPr>
            <p:ph type="title"/>
          </p:nvPr>
        </p:nvSpPr>
        <p:spPr/>
        <p:txBody>
          <a:bodyPr/>
          <a:lstStyle/>
          <a:p>
            <a:r>
              <a:rPr lang="en-US" dirty="0"/>
              <a:t>Open Questions</a:t>
            </a:r>
            <a:endParaRPr lang="en-CA" dirty="0"/>
          </a:p>
        </p:txBody>
      </p:sp>
      <p:sp>
        <p:nvSpPr>
          <p:cNvPr id="3" name="Content Placeholder 2">
            <a:extLst>
              <a:ext uri="{FF2B5EF4-FFF2-40B4-BE49-F238E27FC236}">
                <a16:creationId xmlns:a16="http://schemas.microsoft.com/office/drawing/2014/main" id="{0F161971-D287-4877-8AFB-F29C4F71441F}"/>
              </a:ext>
            </a:extLst>
          </p:cNvPr>
          <p:cNvSpPr>
            <a:spLocks noGrp="1"/>
          </p:cNvSpPr>
          <p:nvPr>
            <p:ph idx="1"/>
          </p:nvPr>
        </p:nvSpPr>
        <p:spPr/>
        <p:txBody>
          <a:bodyPr/>
          <a:lstStyle/>
          <a:p>
            <a:pPr rtl="0" eaLnBrk="1" latinLnBrk="0" hangingPunct="1"/>
            <a:r>
              <a:rPr lang="en-CA" sz="2800" kern="1200" baseline="0" dirty="0">
                <a:solidFill>
                  <a:schemeClr val="tx1"/>
                </a:solidFill>
                <a:effectLst/>
                <a:latin typeface="+mn-lt"/>
                <a:ea typeface="+mn-ea"/>
                <a:cs typeface="+mn-cs"/>
              </a:rPr>
              <a:t>Title / Scope Might be too narrow?</a:t>
            </a:r>
            <a:endParaRPr lang="en-CA" sz="2800" dirty="0">
              <a:effectLst/>
            </a:endParaRPr>
          </a:p>
          <a:p>
            <a:pPr lvl="1" rtl="0" eaLnBrk="1" latinLnBrk="0" hangingPunct="1"/>
            <a:r>
              <a:rPr lang="en-CA" sz="2400" kern="1200" dirty="0">
                <a:solidFill>
                  <a:schemeClr val="tx1"/>
                </a:solidFill>
                <a:effectLst/>
                <a:latin typeface="+mn-lt"/>
                <a:ea typeface="+mn-ea"/>
                <a:cs typeface="+mn-cs"/>
              </a:rPr>
              <a:t>May also want to associate database storage</a:t>
            </a:r>
            <a:endParaRPr lang="en-CA" dirty="0">
              <a:effectLst/>
            </a:endParaRPr>
          </a:p>
          <a:p>
            <a:pPr lvl="1" rtl="0" eaLnBrk="1" latinLnBrk="0" hangingPunct="1"/>
            <a:r>
              <a:rPr lang="en-CA" sz="2400" kern="1200" dirty="0">
                <a:solidFill>
                  <a:schemeClr val="tx1"/>
                </a:solidFill>
                <a:effectLst/>
                <a:latin typeface="+mn-lt"/>
                <a:ea typeface="+mn-ea"/>
                <a:cs typeface="+mn-cs"/>
              </a:rPr>
              <a:t>Process as</a:t>
            </a:r>
            <a:r>
              <a:rPr lang="en-CA" sz="2400" kern="1200" baseline="0" dirty="0">
                <a:solidFill>
                  <a:schemeClr val="tx1"/>
                </a:solidFill>
                <a:effectLst/>
                <a:latin typeface="+mn-lt"/>
                <a:ea typeface="+mn-ea"/>
                <a:cs typeface="+mn-cs"/>
              </a:rPr>
              <a:t> a whole – to be deployed across a range of DLT and DIDOs and other non DLT things also</a:t>
            </a:r>
            <a:endParaRPr lang="en-CA" dirty="0">
              <a:effectLst/>
            </a:endParaRPr>
          </a:p>
          <a:p>
            <a:pPr lvl="0" rtl="0" eaLnBrk="1" latinLnBrk="0" hangingPunct="1"/>
            <a:r>
              <a:rPr lang="en-CA" sz="2800" kern="1200" dirty="0">
                <a:solidFill>
                  <a:schemeClr val="tx1"/>
                </a:solidFill>
                <a:effectLst/>
                <a:latin typeface="+mn-lt"/>
                <a:ea typeface="+mn-ea"/>
                <a:cs typeface="+mn-cs"/>
              </a:rPr>
              <a:t>Process language + use of language to generate a library of patterns</a:t>
            </a:r>
            <a:endParaRPr lang="en-CA" dirty="0">
              <a:effectLst/>
            </a:endParaRPr>
          </a:p>
          <a:p>
            <a:pPr lvl="0"/>
            <a:endParaRPr lang="en-CA" baseline="0" dirty="0"/>
          </a:p>
          <a:p>
            <a:pPr lvl="0"/>
            <a:r>
              <a:rPr lang="en-CA" baseline="0" dirty="0"/>
              <a:t>Whether e.g. you can go from ER to GUI or </a:t>
            </a:r>
            <a:r>
              <a:rPr lang="en-CA" baseline="0" dirty="0" err="1"/>
              <a:t>vv</a:t>
            </a:r>
            <a:r>
              <a:rPr lang="en-CA" baseline="0" dirty="0"/>
              <a:t>?</a:t>
            </a:r>
          </a:p>
          <a:p>
            <a:pPr lvl="1"/>
            <a:r>
              <a:rPr lang="en-CA" baseline="0" dirty="0"/>
              <a:t>What kinds of things can be transformed to what; what’s useful?</a:t>
            </a:r>
          </a:p>
        </p:txBody>
      </p:sp>
    </p:spTree>
    <p:extLst>
      <p:ext uri="{BB962C8B-B14F-4D97-AF65-F5344CB8AC3E}">
        <p14:creationId xmlns:p14="http://schemas.microsoft.com/office/powerpoint/2010/main" val="198187927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9FE627-D8FC-4983-ADC4-B66E748307CD}"/>
              </a:ext>
            </a:extLst>
          </p:cNvPr>
          <p:cNvSpPr>
            <a:spLocks noGrp="1"/>
          </p:cNvSpPr>
          <p:nvPr>
            <p:ph type="title"/>
          </p:nvPr>
        </p:nvSpPr>
        <p:spPr/>
        <p:txBody>
          <a:bodyPr/>
          <a:lstStyle/>
          <a:p>
            <a:r>
              <a:rPr lang="en-US" dirty="0"/>
              <a:t>Parts</a:t>
            </a:r>
            <a:endParaRPr lang="en-CA" dirty="0"/>
          </a:p>
        </p:txBody>
      </p:sp>
      <p:sp>
        <p:nvSpPr>
          <p:cNvPr id="3" name="Content Placeholder 2">
            <a:extLst>
              <a:ext uri="{FF2B5EF4-FFF2-40B4-BE49-F238E27FC236}">
                <a16:creationId xmlns:a16="http://schemas.microsoft.com/office/drawing/2014/main" id="{C5C5C320-9A56-4576-8D91-4838F2E56045}"/>
              </a:ext>
            </a:extLst>
          </p:cNvPr>
          <p:cNvSpPr>
            <a:spLocks noGrp="1"/>
          </p:cNvSpPr>
          <p:nvPr>
            <p:ph idx="1"/>
          </p:nvPr>
        </p:nvSpPr>
        <p:spPr/>
        <p:txBody>
          <a:bodyPr>
            <a:normAutofit/>
          </a:bodyPr>
          <a:lstStyle/>
          <a:p>
            <a:r>
              <a:rPr lang="en-US" sz="2800" kern="1200" dirty="0">
                <a:solidFill>
                  <a:schemeClr val="tx1"/>
                </a:solidFill>
                <a:effectLst/>
                <a:latin typeface="+mn-lt"/>
                <a:ea typeface="+mn-ea"/>
                <a:cs typeface="+mn-cs"/>
              </a:rPr>
              <a:t>RFP is in 3 parts:</a:t>
            </a:r>
            <a:endParaRPr lang="en-CA" sz="2800" kern="1200" dirty="0">
              <a:solidFill>
                <a:schemeClr val="tx1"/>
              </a:solidFill>
              <a:effectLst/>
              <a:latin typeface="+mn-lt"/>
              <a:ea typeface="+mn-ea"/>
              <a:cs typeface="+mn-cs"/>
            </a:endParaRPr>
          </a:p>
          <a:p>
            <a:pPr lvl="1"/>
            <a:r>
              <a:rPr lang="en-US" sz="2400" kern="1200" dirty="0">
                <a:solidFill>
                  <a:schemeClr val="tx1"/>
                </a:solidFill>
                <a:effectLst/>
                <a:latin typeface="+mn-lt"/>
                <a:ea typeface="+mn-ea"/>
                <a:cs typeface="+mn-cs"/>
              </a:rPr>
              <a:t>Definition of 'Context' (a nexus of concepts and / or individual)</a:t>
            </a:r>
            <a:endParaRPr lang="en-CA" sz="2400" kern="1200" dirty="0">
              <a:solidFill>
                <a:schemeClr val="tx1"/>
              </a:solidFill>
              <a:effectLst/>
              <a:latin typeface="+mn-lt"/>
              <a:ea typeface="+mn-ea"/>
              <a:cs typeface="+mn-cs"/>
            </a:endParaRPr>
          </a:p>
          <a:p>
            <a:pPr lvl="1"/>
            <a:r>
              <a:rPr lang="en-US" sz="2400" kern="1200" dirty="0">
                <a:solidFill>
                  <a:schemeClr val="tx1"/>
                </a:solidFill>
                <a:effectLst/>
                <a:latin typeface="+mn-lt"/>
                <a:ea typeface="+mn-ea"/>
                <a:cs typeface="+mn-cs"/>
              </a:rPr>
              <a:t>The DID Payload requirements</a:t>
            </a:r>
            <a:endParaRPr lang="en-CA" sz="2400" kern="1200" dirty="0">
              <a:solidFill>
                <a:schemeClr val="tx1"/>
              </a:solidFill>
              <a:effectLst/>
              <a:latin typeface="+mn-lt"/>
              <a:ea typeface="+mn-ea"/>
              <a:cs typeface="+mn-cs"/>
            </a:endParaRPr>
          </a:p>
          <a:p>
            <a:pPr lvl="2"/>
            <a:r>
              <a:rPr lang="en-US" sz="2000" kern="1200" dirty="0">
                <a:solidFill>
                  <a:schemeClr val="tx1"/>
                </a:solidFill>
                <a:effectLst/>
                <a:latin typeface="+mn-lt"/>
                <a:ea typeface="+mn-ea"/>
                <a:cs typeface="+mn-cs"/>
              </a:rPr>
              <a:t>Can register DID payload</a:t>
            </a:r>
            <a:endParaRPr lang="en-CA" sz="2000" kern="1200" dirty="0">
              <a:solidFill>
                <a:schemeClr val="tx1"/>
              </a:solidFill>
              <a:effectLst/>
              <a:latin typeface="+mn-lt"/>
              <a:ea typeface="+mn-ea"/>
              <a:cs typeface="+mn-cs"/>
            </a:endParaRPr>
          </a:p>
          <a:p>
            <a:pPr lvl="2"/>
            <a:r>
              <a:rPr lang="en-US" sz="2000" kern="1200" dirty="0">
                <a:solidFill>
                  <a:schemeClr val="tx1"/>
                </a:solidFill>
                <a:effectLst/>
                <a:latin typeface="+mn-lt"/>
                <a:ea typeface="+mn-ea"/>
                <a:cs typeface="+mn-cs"/>
              </a:rPr>
              <a:t>We would standardize a DID Payload for D-SSI</a:t>
            </a:r>
            <a:endParaRPr lang="en-CA" sz="2000" kern="1200" dirty="0">
              <a:solidFill>
                <a:schemeClr val="tx1"/>
              </a:solidFill>
              <a:effectLst/>
              <a:latin typeface="+mn-lt"/>
              <a:ea typeface="+mn-ea"/>
              <a:cs typeface="+mn-cs"/>
            </a:endParaRPr>
          </a:p>
          <a:p>
            <a:pPr lvl="3"/>
            <a:r>
              <a:rPr lang="en-US" sz="1800" kern="1200" dirty="0">
                <a:solidFill>
                  <a:schemeClr val="tx1"/>
                </a:solidFill>
                <a:effectLst/>
                <a:latin typeface="+mn-lt"/>
                <a:ea typeface="+mn-ea"/>
                <a:cs typeface="+mn-cs"/>
              </a:rPr>
              <a:t>One of the 4 DID commands is an operation to remove an SSI</a:t>
            </a:r>
            <a:endParaRPr lang="en-CA" sz="1800" kern="1200" dirty="0">
              <a:solidFill>
                <a:schemeClr val="tx1"/>
              </a:solidFill>
              <a:effectLst/>
              <a:latin typeface="+mn-lt"/>
              <a:ea typeface="+mn-ea"/>
              <a:cs typeface="+mn-cs"/>
            </a:endParaRPr>
          </a:p>
          <a:p>
            <a:pPr lvl="1"/>
            <a:r>
              <a:rPr lang="en-US" sz="2400" kern="1200" dirty="0">
                <a:solidFill>
                  <a:schemeClr val="tx1"/>
                </a:solidFill>
                <a:effectLst/>
                <a:latin typeface="+mn-lt"/>
                <a:ea typeface="+mn-ea"/>
                <a:cs typeface="+mn-cs"/>
              </a:rPr>
              <a:t>Choreography (states / personas / interaction)</a:t>
            </a:r>
            <a:endParaRPr lang="en-CA" sz="2400" kern="1200" dirty="0">
              <a:solidFill>
                <a:schemeClr val="tx1"/>
              </a:solidFill>
              <a:effectLst/>
              <a:latin typeface="+mn-lt"/>
              <a:ea typeface="+mn-ea"/>
              <a:cs typeface="+mn-cs"/>
            </a:endParaRPr>
          </a:p>
          <a:p>
            <a:endParaRPr lang="en-CA" dirty="0"/>
          </a:p>
        </p:txBody>
      </p:sp>
    </p:spTree>
    <p:extLst>
      <p:ext uri="{BB962C8B-B14F-4D97-AF65-F5344CB8AC3E}">
        <p14:creationId xmlns:p14="http://schemas.microsoft.com/office/powerpoint/2010/main" val="48459599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3A5D0E-BF59-4E37-833B-C33FFBA6E73B}"/>
              </a:ext>
            </a:extLst>
          </p:cNvPr>
          <p:cNvSpPr>
            <a:spLocks noGrp="1"/>
          </p:cNvSpPr>
          <p:nvPr>
            <p:ph type="title"/>
          </p:nvPr>
        </p:nvSpPr>
        <p:spPr/>
        <p:txBody>
          <a:bodyPr/>
          <a:lstStyle/>
          <a:p>
            <a:r>
              <a:rPr lang="en-US" dirty="0"/>
              <a:t>Part 1: Context</a:t>
            </a:r>
            <a:endParaRPr lang="en-CA" dirty="0"/>
          </a:p>
        </p:txBody>
      </p:sp>
      <p:sp>
        <p:nvSpPr>
          <p:cNvPr id="3" name="Content Placeholder 2">
            <a:extLst>
              <a:ext uri="{FF2B5EF4-FFF2-40B4-BE49-F238E27FC236}">
                <a16:creationId xmlns:a16="http://schemas.microsoft.com/office/drawing/2014/main" id="{E12FFB10-23B0-4C57-B9D9-78132C4CD449}"/>
              </a:ext>
            </a:extLst>
          </p:cNvPr>
          <p:cNvSpPr>
            <a:spLocks noGrp="1"/>
          </p:cNvSpPr>
          <p:nvPr>
            <p:ph idx="1"/>
          </p:nvPr>
        </p:nvSpPr>
        <p:spPr/>
        <p:txBody>
          <a:bodyPr/>
          <a:lstStyle/>
          <a:p>
            <a:endParaRPr lang="en-CA"/>
          </a:p>
        </p:txBody>
      </p:sp>
    </p:spTree>
    <p:extLst>
      <p:ext uri="{BB962C8B-B14F-4D97-AF65-F5344CB8AC3E}">
        <p14:creationId xmlns:p14="http://schemas.microsoft.com/office/powerpoint/2010/main" val="58019805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581B76-465C-4995-9100-029F265B664B}"/>
              </a:ext>
            </a:extLst>
          </p:cNvPr>
          <p:cNvSpPr>
            <a:spLocks noGrp="1"/>
          </p:cNvSpPr>
          <p:nvPr>
            <p:ph type="title"/>
          </p:nvPr>
        </p:nvSpPr>
        <p:spPr/>
        <p:txBody>
          <a:bodyPr/>
          <a:lstStyle/>
          <a:p>
            <a:r>
              <a:rPr lang="en-US" dirty="0"/>
              <a:t>Formalizing Context</a:t>
            </a:r>
            <a:endParaRPr lang="en-CA" dirty="0"/>
          </a:p>
        </p:txBody>
      </p:sp>
      <p:sp>
        <p:nvSpPr>
          <p:cNvPr id="3" name="Content Placeholder 2">
            <a:extLst>
              <a:ext uri="{FF2B5EF4-FFF2-40B4-BE49-F238E27FC236}">
                <a16:creationId xmlns:a16="http://schemas.microsoft.com/office/drawing/2014/main" id="{572B48B7-A074-4B1E-A0AA-44B4D01ABE32}"/>
              </a:ext>
            </a:extLst>
          </p:cNvPr>
          <p:cNvSpPr>
            <a:spLocks noGrp="1"/>
          </p:cNvSpPr>
          <p:nvPr>
            <p:ph idx="1"/>
          </p:nvPr>
        </p:nvSpPr>
        <p:spPr/>
        <p:txBody>
          <a:bodyPr>
            <a:normAutofit fontScale="92500" lnSpcReduction="20000"/>
          </a:bodyPr>
          <a:lstStyle/>
          <a:p>
            <a:r>
              <a:rPr lang="en-US" dirty="0"/>
              <a:t>Context = a set of Concepts or Individuals</a:t>
            </a:r>
          </a:p>
          <a:p>
            <a:pPr lvl="1"/>
            <a:r>
              <a:rPr lang="en-CA" dirty="0"/>
              <a:t>Need an ontology and  or knowledge graph</a:t>
            </a:r>
          </a:p>
          <a:p>
            <a:pPr lvl="0"/>
            <a:r>
              <a:rPr lang="en-CA" dirty="0"/>
              <a:t>Standardized material for this section</a:t>
            </a:r>
          </a:p>
          <a:p>
            <a:pPr lvl="1"/>
            <a:r>
              <a:rPr lang="en-CA" dirty="0"/>
              <a:t>Can’t expect to standardize ‘an ontology’</a:t>
            </a:r>
          </a:p>
          <a:p>
            <a:pPr lvl="1"/>
            <a:r>
              <a:rPr lang="en-CA" dirty="0"/>
              <a:t>What can be described?</a:t>
            </a:r>
          </a:p>
          <a:p>
            <a:pPr lvl="2"/>
            <a:r>
              <a:rPr lang="en-CA" dirty="0"/>
              <a:t>Ontology guidelines</a:t>
            </a:r>
          </a:p>
          <a:p>
            <a:pPr lvl="3"/>
            <a:r>
              <a:rPr lang="en-CA" dirty="0"/>
              <a:t>E.g. concept-facing not data-facing (reflect the actual business context)</a:t>
            </a:r>
          </a:p>
          <a:p>
            <a:pPr lvl="3"/>
            <a:r>
              <a:rPr lang="en-CA" dirty="0"/>
              <a:t>Kinds of concept needed for this</a:t>
            </a:r>
          </a:p>
          <a:p>
            <a:pPr lvl="2"/>
            <a:r>
              <a:rPr lang="en-CA" dirty="0"/>
              <a:t>Ontological Stances and Commitments</a:t>
            </a:r>
          </a:p>
          <a:p>
            <a:pPr lvl="3"/>
            <a:r>
              <a:rPr lang="en-CA" dirty="0"/>
              <a:t>Which ones work at this level (e.g. Realism, Conceptualism)</a:t>
            </a:r>
          </a:p>
          <a:p>
            <a:pPr lvl="2"/>
            <a:r>
              <a:rPr lang="en-CA" dirty="0"/>
              <a:t>Theory of Meaning (Tarski, </a:t>
            </a:r>
            <a:r>
              <a:rPr lang="en-CA" dirty="0" err="1"/>
              <a:t>CogSci</a:t>
            </a:r>
            <a:r>
              <a:rPr lang="en-CA" dirty="0"/>
              <a:t>, various)</a:t>
            </a:r>
          </a:p>
          <a:p>
            <a:pPr lvl="3"/>
            <a:endParaRPr lang="en-CA" dirty="0"/>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sz="2800" kern="1200" dirty="0">
                <a:solidFill>
                  <a:schemeClr val="tx1"/>
                </a:solidFill>
                <a:effectLst/>
                <a:latin typeface="+mn-lt"/>
                <a:ea typeface="+mn-ea"/>
                <a:cs typeface="+mn-cs"/>
              </a:rPr>
              <a:t>Also look at Sowa’s slides on Context:</a:t>
            </a:r>
          </a:p>
          <a:p>
            <a:pPr marL="685800" marR="0" lvl="1"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sz="2400" kern="1200" dirty="0">
                <a:solidFill>
                  <a:schemeClr val="tx1"/>
                </a:solidFill>
                <a:effectLst/>
                <a:latin typeface="+mn-lt"/>
                <a:ea typeface="+mn-ea"/>
                <a:cs typeface="+mn-cs"/>
              </a:rPr>
              <a:t> </a:t>
            </a:r>
            <a:r>
              <a:rPr lang="en-US" sz="2400" u="sng" kern="1200" dirty="0">
                <a:solidFill>
                  <a:schemeClr val="tx1"/>
                </a:solidFill>
                <a:effectLst/>
                <a:latin typeface="+mn-lt"/>
                <a:ea typeface="+mn-ea"/>
                <a:cs typeface="+mn-cs"/>
                <a:hlinkClick r:id="rId2"/>
              </a:rPr>
              <a:t>http://jfsowa.com/talks/contexts.pdf</a:t>
            </a:r>
            <a:r>
              <a:rPr lang="en-US" sz="2400" u="sng" kern="1200" dirty="0">
                <a:solidFill>
                  <a:schemeClr val="tx1"/>
                </a:solidFill>
                <a:effectLst/>
                <a:latin typeface="+mn-lt"/>
                <a:ea typeface="+mn-ea"/>
                <a:cs typeface="+mn-cs"/>
              </a:rPr>
              <a:t> </a:t>
            </a:r>
            <a:endParaRPr lang="en-CA" sz="2400" kern="1200" dirty="0">
              <a:solidFill>
                <a:schemeClr val="tx1"/>
              </a:solidFill>
              <a:effectLst/>
              <a:latin typeface="+mn-lt"/>
              <a:ea typeface="+mn-ea"/>
              <a:cs typeface="+mn-cs"/>
            </a:endParaRPr>
          </a:p>
          <a:p>
            <a:pPr lvl="0"/>
            <a:endParaRPr lang="en-CA" dirty="0"/>
          </a:p>
        </p:txBody>
      </p:sp>
    </p:spTree>
    <p:extLst>
      <p:ext uri="{BB962C8B-B14F-4D97-AF65-F5344CB8AC3E}">
        <p14:creationId xmlns:p14="http://schemas.microsoft.com/office/powerpoint/2010/main" val="320019816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CA40A1-4FEB-47D1-97DE-BDC7A1BFFEC4}"/>
              </a:ext>
            </a:extLst>
          </p:cNvPr>
          <p:cNvSpPr>
            <a:spLocks noGrp="1"/>
          </p:cNvSpPr>
          <p:nvPr>
            <p:ph type="title"/>
          </p:nvPr>
        </p:nvSpPr>
        <p:spPr/>
        <p:txBody>
          <a:bodyPr/>
          <a:lstStyle/>
          <a:p>
            <a:pPr lvl="0"/>
            <a:r>
              <a:rPr lang="en-CA"/>
              <a:t>Human v data considerations</a:t>
            </a:r>
          </a:p>
        </p:txBody>
      </p:sp>
      <p:sp>
        <p:nvSpPr>
          <p:cNvPr id="3" name="Content Placeholder 2">
            <a:extLst>
              <a:ext uri="{FF2B5EF4-FFF2-40B4-BE49-F238E27FC236}">
                <a16:creationId xmlns:a16="http://schemas.microsoft.com/office/drawing/2014/main" id="{923C768B-9D60-4C4A-B698-F746AA7EF994}"/>
              </a:ext>
            </a:extLst>
          </p:cNvPr>
          <p:cNvSpPr>
            <a:spLocks noGrp="1"/>
          </p:cNvSpPr>
          <p:nvPr>
            <p:ph idx="1"/>
          </p:nvPr>
        </p:nvSpPr>
        <p:spPr/>
        <p:txBody>
          <a:bodyPr/>
          <a:lstStyle/>
          <a:p>
            <a:pPr lvl="0"/>
            <a:r>
              <a:rPr lang="en-CA" dirty="0"/>
              <a:t>Human</a:t>
            </a:r>
          </a:p>
          <a:p>
            <a:pPr lvl="1"/>
            <a:r>
              <a:rPr lang="en-CA" dirty="0"/>
              <a:t>Usage</a:t>
            </a:r>
          </a:p>
          <a:p>
            <a:pPr lvl="1"/>
            <a:r>
              <a:rPr lang="en-CA" dirty="0"/>
              <a:t>Motivation</a:t>
            </a:r>
          </a:p>
          <a:p>
            <a:pPr lvl="1"/>
            <a:r>
              <a:rPr lang="en-CA" dirty="0"/>
              <a:t>Privacy</a:t>
            </a:r>
          </a:p>
          <a:p>
            <a:pPr lvl="0"/>
            <a:r>
              <a:rPr lang="en-CA" dirty="0"/>
              <a:t>Data</a:t>
            </a:r>
          </a:p>
          <a:p>
            <a:pPr lvl="1"/>
            <a:r>
              <a:rPr lang="en-CA" dirty="0"/>
              <a:t>Data usage</a:t>
            </a:r>
          </a:p>
          <a:p>
            <a:pPr lvl="1"/>
            <a:r>
              <a:rPr lang="en-CA" dirty="0"/>
              <a:t>Data integrity, privacy</a:t>
            </a:r>
          </a:p>
          <a:p>
            <a:pPr lvl="1"/>
            <a:r>
              <a:rPr lang="en-CA" dirty="0"/>
              <a:t>Right to be forgotten</a:t>
            </a:r>
          </a:p>
          <a:p>
            <a:pPr lvl="0"/>
            <a:endParaRPr lang="en-CA" dirty="0"/>
          </a:p>
        </p:txBody>
      </p:sp>
    </p:spTree>
    <p:extLst>
      <p:ext uri="{BB962C8B-B14F-4D97-AF65-F5344CB8AC3E}">
        <p14:creationId xmlns:p14="http://schemas.microsoft.com/office/powerpoint/2010/main" val="23268245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ED27CD-4F28-4220-8054-A45F0A5DD6D8}"/>
              </a:ext>
            </a:extLst>
          </p:cNvPr>
          <p:cNvSpPr>
            <a:spLocks noGrp="1"/>
          </p:cNvSpPr>
          <p:nvPr>
            <p:ph type="title"/>
          </p:nvPr>
        </p:nvSpPr>
        <p:spPr/>
        <p:txBody>
          <a:bodyPr/>
          <a:lstStyle/>
          <a:p>
            <a:pPr lvl="0" rtl="0" eaLnBrk="1" latinLnBrk="0" hangingPunct="1"/>
            <a:r>
              <a:rPr lang="en-US" sz="2800" kern="1200" dirty="0">
                <a:solidFill>
                  <a:schemeClr val="tx1"/>
                </a:solidFill>
                <a:effectLst/>
                <a:latin typeface="+mn-lt"/>
                <a:ea typeface="+mn-ea"/>
                <a:cs typeface="+mn-cs"/>
              </a:rPr>
              <a:t>Standards potential:</a:t>
            </a:r>
            <a:r>
              <a:rPr lang="en-US" sz="2800" kern="1200" baseline="0" dirty="0">
                <a:solidFill>
                  <a:schemeClr val="tx1"/>
                </a:solidFill>
                <a:effectLst/>
                <a:latin typeface="+mn-lt"/>
                <a:ea typeface="+mn-ea"/>
                <a:cs typeface="+mn-cs"/>
              </a:rPr>
              <a:t> Ontology</a:t>
            </a:r>
            <a:endParaRPr lang="en-CA" dirty="0"/>
          </a:p>
        </p:txBody>
      </p:sp>
      <p:sp>
        <p:nvSpPr>
          <p:cNvPr id="3" name="Content Placeholder 2">
            <a:extLst>
              <a:ext uri="{FF2B5EF4-FFF2-40B4-BE49-F238E27FC236}">
                <a16:creationId xmlns:a16="http://schemas.microsoft.com/office/drawing/2014/main" id="{E6758115-F63C-4CDB-ADF0-A2050475CF9C}"/>
              </a:ext>
            </a:extLst>
          </p:cNvPr>
          <p:cNvSpPr>
            <a:spLocks noGrp="1"/>
          </p:cNvSpPr>
          <p:nvPr>
            <p:ph idx="1"/>
          </p:nvPr>
        </p:nvSpPr>
        <p:spPr/>
        <p:txBody>
          <a:bodyPr>
            <a:normAutofit/>
          </a:bodyPr>
          <a:lstStyle/>
          <a:p>
            <a:pPr rtl="0" eaLnBrk="1" latinLnBrk="0" hangingPunct="1"/>
            <a:r>
              <a:rPr lang="en-US" sz="2800" kern="1200" baseline="0" dirty="0">
                <a:solidFill>
                  <a:schemeClr val="tx1"/>
                </a:solidFill>
                <a:effectLst/>
                <a:latin typeface="+mn-lt"/>
                <a:ea typeface="+mn-ea"/>
                <a:cs typeface="+mn-cs"/>
              </a:rPr>
              <a:t>Standard ontology of context dimensions for SC interoperability of SSI and D-SSI </a:t>
            </a:r>
            <a:endParaRPr lang="en-CA" dirty="0">
              <a:effectLst/>
            </a:endParaRPr>
          </a:p>
          <a:p>
            <a:pPr rtl="0" eaLnBrk="1" latinLnBrk="0" hangingPunct="1"/>
            <a:r>
              <a:rPr lang="en-US" sz="2800" kern="1200" dirty="0">
                <a:solidFill>
                  <a:schemeClr val="tx1"/>
                </a:solidFill>
                <a:effectLst/>
                <a:latin typeface="+mn-lt"/>
                <a:ea typeface="+mn-ea"/>
                <a:cs typeface="+mn-cs"/>
              </a:rPr>
              <a:t>Covers 2 things:</a:t>
            </a:r>
            <a:endParaRPr lang="en-CA" dirty="0">
              <a:effectLst/>
            </a:endParaRPr>
          </a:p>
          <a:p>
            <a:pPr lvl="1" rtl="0" eaLnBrk="1" latinLnBrk="0" hangingPunct="1"/>
            <a:r>
              <a:rPr lang="en-US" sz="2400" kern="1200" dirty="0">
                <a:solidFill>
                  <a:schemeClr val="tx1"/>
                </a:solidFill>
                <a:effectLst/>
                <a:latin typeface="+mn-lt"/>
                <a:ea typeface="+mn-ea"/>
                <a:cs typeface="+mn-cs"/>
              </a:rPr>
              <a:t>Data </a:t>
            </a:r>
            <a:endParaRPr lang="en-CA" dirty="0">
              <a:effectLst/>
            </a:endParaRPr>
          </a:p>
          <a:p>
            <a:pPr lvl="1" rtl="0" eaLnBrk="1" latinLnBrk="0" hangingPunct="1"/>
            <a:r>
              <a:rPr lang="en-US" sz="2400" kern="1200" dirty="0">
                <a:solidFill>
                  <a:schemeClr val="tx1"/>
                </a:solidFill>
                <a:effectLst/>
                <a:latin typeface="+mn-lt"/>
                <a:ea typeface="+mn-ea"/>
                <a:cs typeface="+mn-cs"/>
              </a:rPr>
              <a:t>Rights / Obligations / Capacities represented by data</a:t>
            </a:r>
            <a:endParaRPr lang="en-CA" dirty="0">
              <a:effectLst/>
            </a:endParaRPr>
          </a:p>
          <a:p>
            <a:pPr rtl="0" eaLnBrk="1" latinLnBrk="0" hangingPunct="1"/>
            <a:r>
              <a:rPr lang="en-US" sz="2800" kern="1200" baseline="0" dirty="0">
                <a:solidFill>
                  <a:schemeClr val="tx1"/>
                </a:solidFill>
                <a:effectLst/>
                <a:latin typeface="+mn-lt"/>
                <a:ea typeface="+mn-ea"/>
                <a:cs typeface="+mn-cs"/>
              </a:rPr>
              <a:t>Standardize concepts for Smart Contracts:</a:t>
            </a:r>
            <a:endParaRPr lang="en-CA" sz="2800" dirty="0">
              <a:effectLst/>
            </a:endParaRPr>
          </a:p>
          <a:p>
            <a:pPr lvl="1" rtl="0" eaLnBrk="1" latinLnBrk="0" hangingPunct="1"/>
            <a:r>
              <a:rPr lang="en-US" sz="2400" kern="1200" baseline="0" dirty="0">
                <a:solidFill>
                  <a:schemeClr val="tx1"/>
                </a:solidFill>
                <a:effectLst/>
                <a:latin typeface="+mn-lt"/>
                <a:ea typeface="+mn-ea"/>
                <a:cs typeface="+mn-cs"/>
              </a:rPr>
              <a:t>Context v Data </a:t>
            </a:r>
          </a:p>
          <a:p>
            <a:pPr lvl="2" rtl="0" eaLnBrk="1" latinLnBrk="0" hangingPunct="1"/>
            <a:r>
              <a:rPr lang="en-US" sz="2000" kern="1200" baseline="0" dirty="0">
                <a:solidFill>
                  <a:schemeClr val="tx1"/>
                </a:solidFill>
                <a:effectLst/>
                <a:latin typeface="+mn-lt"/>
                <a:ea typeface="+mn-ea"/>
                <a:cs typeface="+mn-cs"/>
              </a:rPr>
              <a:t>How to link conceptualization to data</a:t>
            </a:r>
            <a:endParaRPr lang="en-CA" dirty="0">
              <a:effectLst/>
            </a:endParaRPr>
          </a:p>
          <a:p>
            <a:endParaRPr lang="en-CA" dirty="0"/>
          </a:p>
        </p:txBody>
      </p:sp>
    </p:spTree>
    <p:extLst>
      <p:ext uri="{BB962C8B-B14F-4D97-AF65-F5344CB8AC3E}">
        <p14:creationId xmlns:p14="http://schemas.microsoft.com/office/powerpoint/2010/main" val="68405567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3A5D0E-BF59-4E37-833B-C33FFBA6E73B}"/>
              </a:ext>
            </a:extLst>
          </p:cNvPr>
          <p:cNvSpPr>
            <a:spLocks noGrp="1"/>
          </p:cNvSpPr>
          <p:nvPr>
            <p:ph type="title"/>
          </p:nvPr>
        </p:nvSpPr>
        <p:spPr/>
        <p:txBody>
          <a:bodyPr/>
          <a:lstStyle/>
          <a:p>
            <a:r>
              <a:rPr lang="en-US" dirty="0"/>
              <a:t>Part 2: Object</a:t>
            </a:r>
            <a:endParaRPr lang="en-CA" dirty="0"/>
          </a:p>
        </p:txBody>
      </p:sp>
      <p:sp>
        <p:nvSpPr>
          <p:cNvPr id="3" name="Content Placeholder 2">
            <a:extLst>
              <a:ext uri="{FF2B5EF4-FFF2-40B4-BE49-F238E27FC236}">
                <a16:creationId xmlns:a16="http://schemas.microsoft.com/office/drawing/2014/main" id="{E12FFB10-23B0-4C57-B9D9-78132C4CD449}"/>
              </a:ext>
            </a:extLst>
          </p:cNvPr>
          <p:cNvSpPr>
            <a:spLocks noGrp="1"/>
          </p:cNvSpPr>
          <p:nvPr>
            <p:ph idx="1"/>
          </p:nvPr>
        </p:nvSpPr>
        <p:spPr/>
        <p:txBody>
          <a:bodyPr/>
          <a:lstStyle/>
          <a:p>
            <a:endParaRPr lang="en-CA"/>
          </a:p>
        </p:txBody>
      </p:sp>
    </p:spTree>
    <p:extLst>
      <p:ext uri="{BB962C8B-B14F-4D97-AF65-F5344CB8AC3E}">
        <p14:creationId xmlns:p14="http://schemas.microsoft.com/office/powerpoint/2010/main" val="33087628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792866-F536-4705-BBB8-5BE3D73A02D0}"/>
              </a:ext>
            </a:extLst>
          </p:cNvPr>
          <p:cNvSpPr>
            <a:spLocks noGrp="1"/>
          </p:cNvSpPr>
          <p:nvPr>
            <p:ph type="title"/>
          </p:nvPr>
        </p:nvSpPr>
        <p:spPr>
          <a:xfrm>
            <a:off x="838200" y="2766218"/>
            <a:ext cx="10515600" cy="1325563"/>
          </a:xfrm>
        </p:spPr>
        <p:txBody>
          <a:bodyPr/>
          <a:lstStyle/>
          <a:p>
            <a:pPr algn="ctr"/>
            <a:r>
              <a:rPr lang="en-US" dirty="0"/>
              <a:t>Smart Contracts:</a:t>
            </a:r>
            <a:br>
              <a:rPr lang="en-US" dirty="0"/>
            </a:br>
            <a:r>
              <a:rPr lang="en-US" dirty="0"/>
              <a:t>Pattern Language for Smart Contracts RFI</a:t>
            </a:r>
            <a:endParaRPr lang="en-CA" dirty="0"/>
          </a:p>
        </p:txBody>
      </p:sp>
    </p:spTree>
    <p:extLst>
      <p:ext uri="{BB962C8B-B14F-4D97-AF65-F5344CB8AC3E}">
        <p14:creationId xmlns:p14="http://schemas.microsoft.com/office/powerpoint/2010/main" val="7501264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8DBAD8-EF22-4EB1-AD96-4FD5B5F08DAC}"/>
              </a:ext>
            </a:extLst>
          </p:cNvPr>
          <p:cNvSpPr>
            <a:spLocks noGrp="1"/>
          </p:cNvSpPr>
          <p:nvPr>
            <p:ph type="title"/>
          </p:nvPr>
        </p:nvSpPr>
        <p:spPr/>
        <p:txBody>
          <a:bodyPr/>
          <a:lstStyle/>
          <a:p>
            <a:r>
              <a:rPr lang="en-US" dirty="0"/>
              <a:t>Object</a:t>
            </a:r>
            <a:endParaRPr lang="en-CA" dirty="0"/>
          </a:p>
        </p:txBody>
      </p:sp>
      <p:sp>
        <p:nvSpPr>
          <p:cNvPr id="3" name="Content Placeholder 2">
            <a:extLst>
              <a:ext uri="{FF2B5EF4-FFF2-40B4-BE49-F238E27FC236}">
                <a16:creationId xmlns:a16="http://schemas.microsoft.com/office/drawing/2014/main" id="{3C6608FC-011D-4A2C-A382-44055AFE84F3}"/>
              </a:ext>
            </a:extLst>
          </p:cNvPr>
          <p:cNvSpPr>
            <a:spLocks noGrp="1"/>
          </p:cNvSpPr>
          <p:nvPr>
            <p:ph idx="1"/>
          </p:nvPr>
        </p:nvSpPr>
        <p:spPr/>
        <p:txBody>
          <a:bodyPr>
            <a:normAutofit fontScale="92500" lnSpcReduction="20000"/>
          </a:bodyPr>
          <a:lstStyle/>
          <a:p>
            <a:r>
              <a:rPr lang="en-US" sz="2800" kern="1200" dirty="0">
                <a:solidFill>
                  <a:schemeClr val="tx1"/>
                </a:solidFill>
                <a:effectLst/>
                <a:latin typeface="+mn-lt"/>
                <a:ea typeface="+mn-ea"/>
                <a:cs typeface="+mn-cs"/>
              </a:rPr>
              <a:t>Object = definition of data and operations</a:t>
            </a:r>
            <a:endParaRPr lang="en-CA" sz="2800" kern="1200" dirty="0">
              <a:solidFill>
                <a:schemeClr val="tx1"/>
              </a:solidFill>
              <a:effectLst/>
              <a:latin typeface="+mn-lt"/>
              <a:ea typeface="+mn-ea"/>
              <a:cs typeface="+mn-cs"/>
            </a:endParaRPr>
          </a:p>
          <a:p>
            <a:pPr lvl="1"/>
            <a:r>
              <a:rPr lang="en-US" sz="2400" kern="1200" dirty="0">
                <a:solidFill>
                  <a:schemeClr val="tx1"/>
                </a:solidFill>
                <a:effectLst/>
                <a:latin typeface="+mn-lt"/>
                <a:ea typeface="+mn-ea"/>
                <a:cs typeface="+mn-cs"/>
              </a:rPr>
              <a:t>e.g.  ERC or similar</a:t>
            </a:r>
          </a:p>
          <a:p>
            <a:pPr lvl="0"/>
            <a:r>
              <a:rPr lang="en-US" sz="2800" kern="1200" dirty="0">
                <a:solidFill>
                  <a:schemeClr val="tx1"/>
                </a:solidFill>
                <a:effectLst/>
                <a:latin typeface="+mn-lt"/>
                <a:ea typeface="+mn-ea"/>
                <a:cs typeface="+mn-cs"/>
              </a:rPr>
              <a:t>Object Extension</a:t>
            </a:r>
          </a:p>
          <a:p>
            <a:pPr lvl="1"/>
            <a:r>
              <a:rPr lang="en-US" sz="2400" kern="1200" dirty="0">
                <a:solidFill>
                  <a:schemeClr val="tx1"/>
                </a:solidFill>
                <a:effectLst/>
                <a:latin typeface="+mn-lt"/>
                <a:ea typeface="+mn-ea"/>
                <a:cs typeface="+mn-cs"/>
              </a:rPr>
              <a:t>Base</a:t>
            </a:r>
            <a:r>
              <a:rPr lang="en-US" sz="2400" kern="1200" baseline="0" dirty="0">
                <a:solidFill>
                  <a:schemeClr val="tx1"/>
                </a:solidFill>
                <a:effectLst/>
                <a:latin typeface="+mn-lt"/>
                <a:ea typeface="+mn-ea"/>
                <a:cs typeface="+mn-cs"/>
              </a:rPr>
              <a:t> </a:t>
            </a:r>
            <a:r>
              <a:rPr lang="en-US" sz="2400" kern="1200" dirty="0">
                <a:solidFill>
                  <a:schemeClr val="tx1"/>
                </a:solidFill>
                <a:effectLst/>
                <a:latin typeface="+mn-lt"/>
                <a:ea typeface="+mn-ea"/>
                <a:cs typeface="+mn-cs"/>
              </a:rPr>
              <a:t>object things inherit from that is 'I am an identity' with defined methods e.g. contact this person, send this message (interface); or respond with 'wrong person’</a:t>
            </a:r>
          </a:p>
          <a:p>
            <a:pPr lvl="1"/>
            <a:r>
              <a:rPr lang="en-US" sz="2800" kern="1200" dirty="0">
                <a:solidFill>
                  <a:schemeClr val="tx1"/>
                </a:solidFill>
                <a:effectLst/>
                <a:latin typeface="+mn-lt"/>
                <a:ea typeface="+mn-ea"/>
                <a:cs typeface="+mn-cs"/>
              </a:rPr>
              <a:t>Can</a:t>
            </a:r>
            <a:r>
              <a:rPr lang="en-US" sz="2800" kern="1200" baseline="0" dirty="0">
                <a:solidFill>
                  <a:schemeClr val="tx1"/>
                </a:solidFill>
                <a:effectLst/>
                <a:latin typeface="+mn-lt"/>
                <a:ea typeface="+mn-ea"/>
                <a:cs typeface="+mn-cs"/>
              </a:rPr>
              <a:t> </a:t>
            </a:r>
            <a:r>
              <a:rPr lang="en-US" sz="2800" kern="1200" dirty="0">
                <a:solidFill>
                  <a:schemeClr val="tx1"/>
                </a:solidFill>
                <a:effectLst/>
                <a:latin typeface="+mn-lt"/>
                <a:ea typeface="+mn-ea"/>
                <a:cs typeface="+mn-cs"/>
              </a:rPr>
              <a:t>be distributed. </a:t>
            </a:r>
            <a:endParaRPr lang="en-CA" sz="2800" kern="1200" dirty="0">
              <a:solidFill>
                <a:schemeClr val="tx1"/>
              </a:solidFill>
              <a:effectLst/>
              <a:latin typeface="+mn-lt"/>
              <a:ea typeface="+mn-ea"/>
              <a:cs typeface="+mn-cs"/>
            </a:endParaRPr>
          </a:p>
          <a:p>
            <a:r>
              <a:rPr lang="en-US" sz="2800" kern="1200" dirty="0">
                <a:solidFill>
                  <a:schemeClr val="tx1"/>
                </a:solidFill>
                <a:effectLst/>
                <a:latin typeface="+mn-lt"/>
                <a:ea typeface="+mn-ea"/>
                <a:cs typeface="+mn-cs"/>
              </a:rPr>
              <a:t>User Persona</a:t>
            </a:r>
          </a:p>
          <a:p>
            <a:pPr lvl="1"/>
            <a:r>
              <a:rPr lang="en-US" sz="2400" kern="1200" dirty="0">
                <a:solidFill>
                  <a:schemeClr val="tx1"/>
                </a:solidFill>
                <a:effectLst/>
                <a:latin typeface="+mn-lt"/>
                <a:ea typeface="+mn-ea"/>
                <a:cs typeface="+mn-cs"/>
              </a:rPr>
              <a:t>I need help managing my identities (logins)</a:t>
            </a:r>
            <a:endParaRPr lang="en-CA" sz="2400" kern="1200" dirty="0">
              <a:solidFill>
                <a:schemeClr val="tx1"/>
              </a:solidFill>
              <a:effectLst/>
              <a:latin typeface="+mn-lt"/>
              <a:ea typeface="+mn-ea"/>
              <a:cs typeface="+mn-cs"/>
            </a:endParaRPr>
          </a:p>
          <a:p>
            <a:pPr lvl="1"/>
            <a:r>
              <a:rPr lang="en-US" sz="2400" kern="1200" dirty="0">
                <a:solidFill>
                  <a:schemeClr val="tx1"/>
                </a:solidFill>
                <a:effectLst/>
                <a:latin typeface="+mn-lt"/>
                <a:ea typeface="+mn-ea"/>
                <a:cs typeface="+mn-cs"/>
              </a:rPr>
              <a:t>How to improve user experience to manage those</a:t>
            </a:r>
            <a:endParaRPr lang="en-CA" sz="2400" kern="1200" dirty="0">
              <a:solidFill>
                <a:schemeClr val="tx1"/>
              </a:solidFill>
              <a:effectLst/>
              <a:latin typeface="+mn-lt"/>
              <a:ea typeface="+mn-ea"/>
              <a:cs typeface="+mn-cs"/>
            </a:endParaRPr>
          </a:p>
          <a:p>
            <a:r>
              <a:rPr lang="en-US" sz="2800" kern="1200" dirty="0">
                <a:solidFill>
                  <a:schemeClr val="tx1"/>
                </a:solidFill>
                <a:effectLst/>
                <a:latin typeface="+mn-lt"/>
                <a:ea typeface="+mn-ea"/>
                <a:cs typeface="+mn-cs"/>
              </a:rPr>
              <a:t>ERC20 – tied to an ID but do not need to tie the token to the ID – lets you get the data you want on usage, preferences without ID capture </a:t>
            </a:r>
          </a:p>
          <a:p>
            <a:pPr lvl="1"/>
            <a:r>
              <a:rPr lang="en-US" sz="2400" kern="1200" dirty="0">
                <a:solidFill>
                  <a:schemeClr val="tx1"/>
                </a:solidFill>
                <a:effectLst/>
                <a:latin typeface="+mn-lt"/>
                <a:ea typeface="+mn-ea"/>
                <a:cs typeface="+mn-cs"/>
              </a:rPr>
              <a:t>Create another ERC for this?</a:t>
            </a:r>
            <a:endParaRPr lang="en-CA" sz="240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60749594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FF8E59-A6CB-4E7C-938D-1C25D1AF8C17}"/>
              </a:ext>
            </a:extLst>
          </p:cNvPr>
          <p:cNvSpPr>
            <a:spLocks noGrp="1"/>
          </p:cNvSpPr>
          <p:nvPr>
            <p:ph type="title"/>
          </p:nvPr>
        </p:nvSpPr>
        <p:spPr/>
        <p:txBody>
          <a:bodyPr/>
          <a:lstStyle/>
          <a:p>
            <a:r>
              <a:rPr lang="en-US" dirty="0"/>
              <a:t>IOTA Other</a:t>
            </a:r>
            <a:r>
              <a:rPr lang="en-US" baseline="0" dirty="0"/>
              <a:t> Developments</a:t>
            </a:r>
            <a:endParaRPr lang="en-CA" dirty="0"/>
          </a:p>
        </p:txBody>
      </p:sp>
      <p:sp>
        <p:nvSpPr>
          <p:cNvPr id="3" name="Content Placeholder 2">
            <a:extLst>
              <a:ext uri="{FF2B5EF4-FFF2-40B4-BE49-F238E27FC236}">
                <a16:creationId xmlns:a16="http://schemas.microsoft.com/office/drawing/2014/main" id="{496CC7D4-A5B2-4951-9689-DF889A0FF7E8}"/>
              </a:ext>
            </a:extLst>
          </p:cNvPr>
          <p:cNvSpPr>
            <a:spLocks noGrp="1"/>
          </p:cNvSpPr>
          <p:nvPr>
            <p:ph idx="1"/>
          </p:nvPr>
        </p:nvSpPr>
        <p:spPr/>
        <p:txBody>
          <a:bodyPr>
            <a:normAutofit fontScale="92500" lnSpcReduction="20000"/>
          </a:bodyPr>
          <a:lstStyle/>
          <a:p>
            <a:r>
              <a:rPr lang="en-US" dirty="0"/>
              <a:t>IOTA method added to the W3C DID Methods Registry</a:t>
            </a:r>
          </a:p>
          <a:p>
            <a:pPr lvl="1"/>
            <a:r>
              <a:rPr lang="en-CA" dirty="0"/>
              <a:t>W3C: </a:t>
            </a:r>
            <a:r>
              <a:rPr lang="en-CA" dirty="0">
                <a:hlinkClick r:id="rId2"/>
              </a:rPr>
              <a:t>https://www.w3.org/TR/did-spec-registries/#did-methods</a:t>
            </a:r>
            <a:r>
              <a:rPr lang="en-CA" dirty="0"/>
              <a:t> </a:t>
            </a:r>
          </a:p>
          <a:p>
            <a:pPr lvl="1"/>
            <a:r>
              <a:rPr lang="en-CA" dirty="0"/>
              <a:t>Specification: See </a:t>
            </a:r>
            <a:r>
              <a:rPr lang="en-CA" dirty="0">
                <a:hlinkClick r:id="rId3"/>
              </a:rPr>
              <a:t>https://github.com/iotaledger/identity.rs/blob/main/docs/specs/iota_did_method_spec.md</a:t>
            </a:r>
            <a:endParaRPr lang="en-CA" dirty="0"/>
          </a:p>
          <a:p>
            <a:pPr lvl="0"/>
            <a:r>
              <a:rPr lang="en-CA" dirty="0"/>
              <a:t>Impact: </a:t>
            </a:r>
          </a:p>
          <a:p>
            <a:pPr lvl="1"/>
            <a:r>
              <a:rPr lang="en-CA" dirty="0"/>
              <a:t>This covers the specifics</a:t>
            </a:r>
            <a:r>
              <a:rPr lang="en-CA" baseline="0" dirty="0"/>
              <a:t> of IOTA DID itself</a:t>
            </a:r>
          </a:p>
          <a:p>
            <a:pPr lvl="1"/>
            <a:r>
              <a:rPr lang="en-CA" baseline="0" dirty="0"/>
              <a:t>Includes a section on ‘Revocation’ that covers at least part of what Disposable SSI would be about</a:t>
            </a:r>
          </a:p>
          <a:p>
            <a:pPr lvl="0"/>
            <a:r>
              <a:rPr lang="en-CA" dirty="0"/>
              <a:t>Question: How to relate what’s needed in a Disposable SSI standard, to the details in specific kinds of W3C DID Methods</a:t>
            </a:r>
          </a:p>
          <a:p>
            <a:pPr lvl="1"/>
            <a:r>
              <a:rPr lang="en-CA" dirty="0"/>
              <a:t>Do they all have a heading for ‘Revocation’? No, but</a:t>
            </a:r>
            <a:r>
              <a:rPr lang="en-CA" baseline="0" dirty="0"/>
              <a:t> most identify Revocation with Deletion under a CRUD description; the exception being GitHub which has no Delete or Revoke</a:t>
            </a:r>
            <a:endParaRPr lang="en-CA" dirty="0"/>
          </a:p>
        </p:txBody>
      </p:sp>
    </p:spTree>
    <p:extLst>
      <p:ext uri="{BB962C8B-B14F-4D97-AF65-F5344CB8AC3E}">
        <p14:creationId xmlns:p14="http://schemas.microsoft.com/office/powerpoint/2010/main" val="251277478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3A5D0E-BF59-4E37-833B-C33FFBA6E73B}"/>
              </a:ext>
            </a:extLst>
          </p:cNvPr>
          <p:cNvSpPr>
            <a:spLocks noGrp="1"/>
          </p:cNvSpPr>
          <p:nvPr>
            <p:ph type="title"/>
          </p:nvPr>
        </p:nvSpPr>
        <p:spPr/>
        <p:txBody>
          <a:bodyPr/>
          <a:lstStyle/>
          <a:p>
            <a:r>
              <a:rPr lang="en-US" dirty="0"/>
              <a:t>Part 3: State</a:t>
            </a:r>
            <a:endParaRPr lang="en-CA" dirty="0"/>
          </a:p>
        </p:txBody>
      </p:sp>
      <p:sp>
        <p:nvSpPr>
          <p:cNvPr id="3" name="Content Placeholder 2">
            <a:extLst>
              <a:ext uri="{FF2B5EF4-FFF2-40B4-BE49-F238E27FC236}">
                <a16:creationId xmlns:a16="http://schemas.microsoft.com/office/drawing/2014/main" id="{E12FFB10-23B0-4C57-B9D9-78132C4CD449}"/>
              </a:ext>
            </a:extLst>
          </p:cNvPr>
          <p:cNvSpPr>
            <a:spLocks noGrp="1"/>
          </p:cNvSpPr>
          <p:nvPr>
            <p:ph idx="1"/>
          </p:nvPr>
        </p:nvSpPr>
        <p:spPr/>
        <p:txBody>
          <a:bodyPr/>
          <a:lstStyle/>
          <a:p>
            <a:endParaRPr lang="en-CA"/>
          </a:p>
        </p:txBody>
      </p:sp>
    </p:spTree>
    <p:extLst>
      <p:ext uri="{BB962C8B-B14F-4D97-AF65-F5344CB8AC3E}">
        <p14:creationId xmlns:p14="http://schemas.microsoft.com/office/powerpoint/2010/main" val="118404287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B17564-E201-4468-BADD-A0C747D4253B}"/>
              </a:ext>
            </a:extLst>
          </p:cNvPr>
          <p:cNvSpPr>
            <a:spLocks noGrp="1"/>
          </p:cNvSpPr>
          <p:nvPr>
            <p:ph type="title"/>
          </p:nvPr>
        </p:nvSpPr>
        <p:spPr/>
        <p:txBody>
          <a:bodyPr/>
          <a:lstStyle/>
          <a:p>
            <a:r>
              <a:rPr lang="en-US" dirty="0"/>
              <a:t>Potential RFPs: State</a:t>
            </a:r>
            <a:endParaRPr lang="en-CA" dirty="0"/>
          </a:p>
        </p:txBody>
      </p:sp>
      <p:sp>
        <p:nvSpPr>
          <p:cNvPr id="3" name="Content Placeholder 2">
            <a:extLst>
              <a:ext uri="{FF2B5EF4-FFF2-40B4-BE49-F238E27FC236}">
                <a16:creationId xmlns:a16="http://schemas.microsoft.com/office/drawing/2014/main" id="{AEBC6EB1-6104-40EB-9FE2-F34C00C3213C}"/>
              </a:ext>
            </a:extLst>
          </p:cNvPr>
          <p:cNvSpPr>
            <a:spLocks noGrp="1"/>
          </p:cNvSpPr>
          <p:nvPr>
            <p:ph idx="1"/>
          </p:nvPr>
        </p:nvSpPr>
        <p:spPr/>
        <p:txBody>
          <a:bodyPr/>
          <a:lstStyle/>
          <a:p>
            <a:pPr lvl="0"/>
            <a:r>
              <a:rPr lang="en-US" sz="2800" kern="1200" dirty="0">
                <a:solidFill>
                  <a:schemeClr val="tx1"/>
                </a:solidFill>
                <a:effectLst/>
                <a:latin typeface="+mn-lt"/>
                <a:ea typeface="+mn-ea"/>
                <a:cs typeface="+mn-cs"/>
              </a:rPr>
              <a:t>State of being created / accessed / shared etc.</a:t>
            </a:r>
            <a:endParaRPr lang="en-CA" sz="2800" kern="1200" dirty="0">
              <a:solidFill>
                <a:schemeClr val="tx1"/>
              </a:solidFill>
              <a:effectLst/>
              <a:latin typeface="+mn-lt"/>
              <a:ea typeface="+mn-ea"/>
              <a:cs typeface="+mn-cs"/>
            </a:endParaRPr>
          </a:p>
          <a:p>
            <a:pPr lvl="1"/>
            <a:r>
              <a:rPr lang="en-US" sz="2400" kern="1200" dirty="0">
                <a:solidFill>
                  <a:schemeClr val="tx1"/>
                </a:solidFill>
                <a:effectLst/>
                <a:latin typeface="+mn-lt"/>
                <a:ea typeface="+mn-ea"/>
                <a:cs typeface="+mn-cs"/>
              </a:rPr>
              <a:t>Do I have / know I have access to it</a:t>
            </a:r>
          </a:p>
          <a:p>
            <a:pPr lvl="1"/>
            <a:endParaRPr lang="en-US" sz="2400" kern="1200" dirty="0">
              <a:solidFill>
                <a:schemeClr val="tx1"/>
              </a:solidFill>
              <a:effectLst/>
              <a:latin typeface="+mn-lt"/>
              <a:ea typeface="+mn-ea"/>
              <a:cs typeface="+mn-cs"/>
            </a:endParaRPr>
          </a:p>
          <a:p>
            <a:pPr lvl="0"/>
            <a:r>
              <a:rPr lang="en-US" sz="2800" kern="1200" dirty="0">
                <a:solidFill>
                  <a:schemeClr val="tx1"/>
                </a:solidFill>
                <a:effectLst/>
                <a:latin typeface="+mn-lt"/>
                <a:ea typeface="+mn-ea"/>
                <a:cs typeface="+mn-cs"/>
              </a:rPr>
              <a:t>Also Identity v Identifiers etc.</a:t>
            </a:r>
          </a:p>
          <a:p>
            <a:pPr lvl="1"/>
            <a:r>
              <a:rPr lang="en-US" sz="2400" kern="1200" dirty="0">
                <a:solidFill>
                  <a:schemeClr val="tx1"/>
                </a:solidFill>
                <a:effectLst/>
                <a:latin typeface="+mn-lt"/>
                <a:ea typeface="+mn-ea"/>
                <a:cs typeface="+mn-cs"/>
              </a:rPr>
              <a:t>User states, behaviors and requirements</a:t>
            </a:r>
          </a:p>
          <a:p>
            <a:pPr lvl="1"/>
            <a:r>
              <a:rPr lang="en-US" dirty="0"/>
              <a:t>Relation to Credentials</a:t>
            </a:r>
            <a:endParaRPr lang="en-US" sz="240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141880362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A3518A-6141-4310-A8AF-1FB052207D85}"/>
              </a:ext>
            </a:extLst>
          </p:cNvPr>
          <p:cNvSpPr>
            <a:spLocks noGrp="1"/>
          </p:cNvSpPr>
          <p:nvPr>
            <p:ph type="title"/>
          </p:nvPr>
        </p:nvSpPr>
        <p:spPr/>
        <p:txBody>
          <a:bodyPr/>
          <a:lstStyle/>
          <a:p>
            <a:r>
              <a:rPr lang="en-US" dirty="0"/>
              <a:t>State: Notes from TWINDS Session</a:t>
            </a:r>
            <a:endParaRPr lang="en-CA" dirty="0"/>
          </a:p>
        </p:txBody>
      </p:sp>
      <p:sp>
        <p:nvSpPr>
          <p:cNvPr id="3" name="Content Placeholder 2">
            <a:extLst>
              <a:ext uri="{FF2B5EF4-FFF2-40B4-BE49-F238E27FC236}">
                <a16:creationId xmlns:a16="http://schemas.microsoft.com/office/drawing/2014/main" id="{60EB8D4F-50E2-4290-95FE-74639D4A49BF}"/>
              </a:ext>
            </a:extLst>
          </p:cNvPr>
          <p:cNvSpPr>
            <a:spLocks noGrp="1"/>
          </p:cNvSpPr>
          <p:nvPr>
            <p:ph idx="1"/>
          </p:nvPr>
        </p:nvSpPr>
        <p:spPr/>
        <p:txBody>
          <a:bodyPr>
            <a:normAutofit lnSpcReduction="10000"/>
          </a:bodyPr>
          <a:lstStyle/>
          <a:p>
            <a:r>
              <a:rPr lang="en-US" sz="2800" kern="1200" dirty="0">
                <a:solidFill>
                  <a:schemeClr val="tx1"/>
                </a:solidFill>
                <a:effectLst/>
                <a:latin typeface="+mn-lt"/>
                <a:ea typeface="+mn-ea"/>
                <a:cs typeface="+mn-cs"/>
              </a:rPr>
              <a:t>Paradigm of identity</a:t>
            </a:r>
          </a:p>
          <a:p>
            <a:pPr lvl="1"/>
            <a:r>
              <a:rPr lang="en-US" sz="2400" kern="1200" dirty="0">
                <a:solidFill>
                  <a:schemeClr val="tx1"/>
                </a:solidFill>
                <a:effectLst/>
                <a:latin typeface="+mn-lt"/>
                <a:ea typeface="+mn-ea"/>
                <a:cs typeface="+mn-cs"/>
              </a:rPr>
              <a:t>Think</a:t>
            </a:r>
            <a:r>
              <a:rPr lang="en-US" sz="2400" kern="1200" baseline="0" dirty="0">
                <a:solidFill>
                  <a:schemeClr val="tx1"/>
                </a:solidFill>
                <a:effectLst/>
                <a:latin typeface="+mn-lt"/>
                <a:ea typeface="+mn-ea"/>
                <a:cs typeface="+mn-cs"/>
              </a:rPr>
              <a:t> </a:t>
            </a:r>
            <a:r>
              <a:rPr lang="en-US" sz="2400" kern="1200" dirty="0">
                <a:solidFill>
                  <a:schemeClr val="tx1"/>
                </a:solidFill>
                <a:effectLst/>
                <a:latin typeface="+mn-lt"/>
                <a:ea typeface="+mn-ea"/>
                <a:cs typeface="+mn-cs"/>
              </a:rPr>
              <a:t>of Identify differently</a:t>
            </a:r>
            <a:endParaRPr lang="en-CA" sz="2400" kern="1200" dirty="0">
              <a:solidFill>
                <a:schemeClr val="tx1"/>
              </a:solidFill>
              <a:effectLst/>
              <a:latin typeface="+mn-lt"/>
              <a:ea typeface="+mn-ea"/>
              <a:cs typeface="+mn-cs"/>
            </a:endParaRPr>
          </a:p>
          <a:p>
            <a:pPr lvl="1"/>
            <a:r>
              <a:rPr lang="en-US" sz="2400" kern="1200" dirty="0">
                <a:solidFill>
                  <a:schemeClr val="tx1"/>
                </a:solidFill>
                <a:effectLst/>
                <a:latin typeface="+mn-lt"/>
                <a:ea typeface="+mn-ea"/>
                <a:cs typeface="+mn-cs"/>
              </a:rPr>
              <a:t>Identifiers v Identities</a:t>
            </a:r>
            <a:endParaRPr lang="en-CA" sz="2400" kern="1200" dirty="0">
              <a:solidFill>
                <a:schemeClr val="tx1"/>
              </a:solidFill>
              <a:effectLst/>
              <a:latin typeface="+mn-lt"/>
              <a:ea typeface="+mn-ea"/>
              <a:cs typeface="+mn-cs"/>
            </a:endParaRPr>
          </a:p>
          <a:p>
            <a:r>
              <a:rPr lang="en-US" sz="2800" kern="1200" dirty="0">
                <a:solidFill>
                  <a:schemeClr val="tx1"/>
                </a:solidFill>
                <a:effectLst/>
                <a:latin typeface="+mn-lt"/>
                <a:ea typeface="+mn-ea"/>
                <a:cs typeface="+mn-cs"/>
              </a:rPr>
              <a:t>Short or long term</a:t>
            </a:r>
            <a:endParaRPr lang="en-CA" sz="2800" kern="1200" dirty="0">
              <a:solidFill>
                <a:schemeClr val="tx1"/>
              </a:solidFill>
              <a:effectLst/>
              <a:latin typeface="+mn-lt"/>
              <a:ea typeface="+mn-ea"/>
              <a:cs typeface="+mn-cs"/>
            </a:endParaRPr>
          </a:p>
          <a:p>
            <a:r>
              <a:rPr lang="en-US" sz="2800" kern="1200" dirty="0">
                <a:solidFill>
                  <a:schemeClr val="tx1"/>
                </a:solidFill>
                <a:effectLst/>
                <a:latin typeface="+mn-lt"/>
                <a:ea typeface="+mn-ea"/>
                <a:cs typeface="+mn-cs"/>
              </a:rPr>
              <a:t>User: control</a:t>
            </a:r>
            <a:endParaRPr lang="en-CA" sz="2800" kern="1200" dirty="0">
              <a:solidFill>
                <a:schemeClr val="tx1"/>
              </a:solidFill>
              <a:effectLst/>
              <a:latin typeface="+mn-lt"/>
              <a:ea typeface="+mn-ea"/>
              <a:cs typeface="+mn-cs"/>
            </a:endParaRPr>
          </a:p>
          <a:p>
            <a:pPr lvl="1"/>
            <a:r>
              <a:rPr lang="en-US" sz="2400" kern="1200" dirty="0">
                <a:solidFill>
                  <a:schemeClr val="tx1"/>
                </a:solidFill>
                <a:effectLst/>
                <a:latin typeface="+mn-lt"/>
                <a:ea typeface="+mn-ea"/>
                <a:cs typeface="+mn-cs"/>
              </a:rPr>
              <a:t>3 current 'template' applications</a:t>
            </a:r>
            <a:endParaRPr lang="en-CA" sz="2400" kern="1200" dirty="0">
              <a:solidFill>
                <a:schemeClr val="tx1"/>
              </a:solidFill>
              <a:effectLst/>
              <a:latin typeface="+mn-lt"/>
              <a:ea typeface="+mn-ea"/>
              <a:cs typeface="+mn-cs"/>
            </a:endParaRPr>
          </a:p>
          <a:p>
            <a:pPr lvl="2"/>
            <a:r>
              <a:rPr lang="en-US" sz="2000" kern="1200" dirty="0">
                <a:solidFill>
                  <a:schemeClr val="tx1"/>
                </a:solidFill>
                <a:effectLst/>
                <a:latin typeface="+mn-lt"/>
                <a:ea typeface="+mn-ea"/>
                <a:cs typeface="+mn-cs"/>
              </a:rPr>
              <a:t>Credential / age</a:t>
            </a:r>
            <a:endParaRPr lang="en-CA" sz="2000" kern="1200" dirty="0">
              <a:solidFill>
                <a:schemeClr val="tx1"/>
              </a:solidFill>
              <a:effectLst/>
              <a:latin typeface="+mn-lt"/>
              <a:ea typeface="+mn-ea"/>
              <a:cs typeface="+mn-cs"/>
            </a:endParaRPr>
          </a:p>
          <a:p>
            <a:pPr lvl="2"/>
            <a:r>
              <a:rPr lang="en-US" sz="2000" kern="1200" dirty="0">
                <a:solidFill>
                  <a:schemeClr val="tx1"/>
                </a:solidFill>
                <a:effectLst/>
                <a:latin typeface="+mn-lt"/>
                <a:ea typeface="+mn-ea"/>
                <a:cs typeface="+mn-cs"/>
              </a:rPr>
              <a:t>Something (missed in note taking)</a:t>
            </a:r>
            <a:endParaRPr lang="en-CA" sz="2400" kern="1200" dirty="0">
              <a:solidFill>
                <a:schemeClr val="tx1"/>
              </a:solidFill>
              <a:effectLst/>
              <a:latin typeface="+mn-lt"/>
              <a:ea typeface="+mn-ea"/>
              <a:cs typeface="+mn-cs"/>
            </a:endParaRPr>
          </a:p>
          <a:p>
            <a:pPr lvl="2"/>
            <a:r>
              <a:rPr lang="en-US" sz="2000" kern="1200" dirty="0">
                <a:solidFill>
                  <a:schemeClr val="tx1"/>
                </a:solidFill>
                <a:effectLst/>
                <a:latin typeface="+mn-lt"/>
                <a:ea typeface="+mn-ea"/>
                <a:cs typeface="+mn-cs"/>
              </a:rPr>
              <a:t>Contact tracing (virus)</a:t>
            </a:r>
          </a:p>
          <a:p>
            <a:pPr lvl="1"/>
            <a:r>
              <a:rPr lang="en-CA" sz="2400" kern="1200" dirty="0">
                <a:solidFill>
                  <a:schemeClr val="tx1"/>
                </a:solidFill>
                <a:effectLst/>
                <a:latin typeface="+mn-lt"/>
                <a:ea typeface="+mn-ea"/>
                <a:cs typeface="+mn-cs"/>
              </a:rPr>
              <a:t>Other examples can be thought of</a:t>
            </a:r>
          </a:p>
          <a:p>
            <a:pPr lvl="0"/>
            <a:r>
              <a:rPr lang="en-CA" sz="2800" kern="1200" dirty="0">
                <a:solidFill>
                  <a:schemeClr val="tx1"/>
                </a:solidFill>
                <a:effectLst/>
                <a:latin typeface="+mn-lt"/>
                <a:ea typeface="+mn-ea"/>
                <a:cs typeface="+mn-cs"/>
              </a:rPr>
              <a:t>How to standardize features of the user / state / knowledge etc.</a:t>
            </a:r>
          </a:p>
        </p:txBody>
      </p:sp>
    </p:spTree>
    <p:extLst>
      <p:ext uri="{BB962C8B-B14F-4D97-AF65-F5344CB8AC3E}">
        <p14:creationId xmlns:p14="http://schemas.microsoft.com/office/powerpoint/2010/main" val="382285566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9769AA-A65B-4A89-899D-D580AFC45C4D}"/>
              </a:ext>
            </a:extLst>
          </p:cNvPr>
          <p:cNvSpPr>
            <a:spLocks noGrp="1"/>
          </p:cNvSpPr>
          <p:nvPr>
            <p:ph type="title"/>
          </p:nvPr>
        </p:nvSpPr>
        <p:spPr/>
        <p:txBody>
          <a:bodyPr/>
          <a:lstStyle/>
          <a:p>
            <a:r>
              <a:rPr lang="en-US" dirty="0"/>
              <a:t>Identity</a:t>
            </a:r>
            <a:endParaRPr lang="en-CA" dirty="0"/>
          </a:p>
        </p:txBody>
      </p:sp>
      <p:sp>
        <p:nvSpPr>
          <p:cNvPr id="3" name="Content Placeholder 2">
            <a:extLst>
              <a:ext uri="{FF2B5EF4-FFF2-40B4-BE49-F238E27FC236}">
                <a16:creationId xmlns:a16="http://schemas.microsoft.com/office/drawing/2014/main" id="{D340FED6-7397-49FB-92E1-E1F80828681D}"/>
              </a:ext>
            </a:extLst>
          </p:cNvPr>
          <p:cNvSpPr>
            <a:spLocks noGrp="1"/>
          </p:cNvSpPr>
          <p:nvPr>
            <p:ph idx="1"/>
          </p:nvPr>
        </p:nvSpPr>
        <p:spPr/>
        <p:txBody>
          <a:bodyPr/>
          <a:lstStyle/>
          <a:p>
            <a:r>
              <a:rPr lang="en-US" sz="2800" kern="1200" dirty="0">
                <a:solidFill>
                  <a:schemeClr val="tx1"/>
                </a:solidFill>
                <a:effectLst/>
                <a:latin typeface="+mn-lt"/>
                <a:ea typeface="+mn-ea"/>
                <a:cs typeface="+mn-cs"/>
              </a:rPr>
              <a:t>Multiplicity – multiple identities. </a:t>
            </a:r>
            <a:endParaRPr lang="en-CA" sz="2800" kern="1200" dirty="0">
              <a:solidFill>
                <a:schemeClr val="tx1"/>
              </a:solidFill>
              <a:effectLst/>
              <a:latin typeface="+mn-lt"/>
              <a:ea typeface="+mn-ea"/>
              <a:cs typeface="+mn-cs"/>
            </a:endParaRPr>
          </a:p>
          <a:p>
            <a:pPr lvl="1"/>
            <a:r>
              <a:rPr lang="en-US" sz="2400" kern="1200" dirty="0">
                <a:solidFill>
                  <a:schemeClr val="tx1"/>
                </a:solidFill>
                <a:effectLst/>
                <a:latin typeface="+mn-lt"/>
                <a:ea typeface="+mn-ea"/>
                <a:cs typeface="+mn-cs"/>
              </a:rPr>
              <a:t> ensure</a:t>
            </a:r>
            <a:r>
              <a:rPr lang="en-US" sz="2400" kern="1200" baseline="0" dirty="0">
                <a:solidFill>
                  <a:schemeClr val="tx1"/>
                </a:solidFill>
                <a:effectLst/>
                <a:latin typeface="+mn-lt"/>
                <a:ea typeface="+mn-ea"/>
                <a:cs typeface="+mn-cs"/>
              </a:rPr>
              <a:t> </a:t>
            </a:r>
            <a:r>
              <a:rPr lang="en-US" sz="2400" kern="1200" dirty="0">
                <a:solidFill>
                  <a:schemeClr val="tx1"/>
                </a:solidFill>
                <a:effectLst/>
                <a:latin typeface="+mn-lt"/>
                <a:ea typeface="+mn-ea"/>
                <a:cs typeface="+mn-cs"/>
              </a:rPr>
              <a:t>we retain the human ability to have several IDs. </a:t>
            </a:r>
            <a:endParaRPr lang="en-CA" sz="2400" kern="1200" dirty="0">
              <a:solidFill>
                <a:schemeClr val="tx1"/>
              </a:solidFill>
              <a:effectLst/>
              <a:latin typeface="+mn-lt"/>
              <a:ea typeface="+mn-ea"/>
              <a:cs typeface="+mn-cs"/>
            </a:endParaRPr>
          </a:p>
          <a:p>
            <a:endParaRPr lang="en-CA" dirty="0"/>
          </a:p>
        </p:txBody>
      </p:sp>
    </p:spTree>
    <p:extLst>
      <p:ext uri="{BB962C8B-B14F-4D97-AF65-F5344CB8AC3E}">
        <p14:creationId xmlns:p14="http://schemas.microsoft.com/office/powerpoint/2010/main" val="285658086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119A73-D0C8-40B4-8320-996A237F2C8B}"/>
              </a:ext>
            </a:extLst>
          </p:cNvPr>
          <p:cNvSpPr>
            <a:spLocks noGrp="1"/>
          </p:cNvSpPr>
          <p:nvPr>
            <p:ph type="title"/>
          </p:nvPr>
        </p:nvSpPr>
        <p:spPr/>
        <p:txBody>
          <a:bodyPr/>
          <a:lstStyle/>
          <a:p>
            <a:r>
              <a:rPr lang="en-US" dirty="0"/>
              <a:t>Credentials</a:t>
            </a:r>
            <a:endParaRPr lang="en-CA" dirty="0"/>
          </a:p>
        </p:txBody>
      </p:sp>
      <p:sp>
        <p:nvSpPr>
          <p:cNvPr id="3" name="Content Placeholder 2">
            <a:extLst>
              <a:ext uri="{FF2B5EF4-FFF2-40B4-BE49-F238E27FC236}">
                <a16:creationId xmlns:a16="http://schemas.microsoft.com/office/drawing/2014/main" id="{001724D6-6967-4F59-8FCD-204828CF7903}"/>
              </a:ext>
            </a:extLst>
          </p:cNvPr>
          <p:cNvSpPr>
            <a:spLocks noGrp="1"/>
          </p:cNvSpPr>
          <p:nvPr>
            <p:ph idx="1"/>
          </p:nvPr>
        </p:nvSpPr>
        <p:spPr/>
        <p:txBody>
          <a:bodyPr>
            <a:normAutofit fontScale="92500" lnSpcReduction="10000"/>
          </a:bodyPr>
          <a:lstStyle/>
          <a:p>
            <a:r>
              <a:rPr lang="en-US" sz="2800" kern="1200" dirty="0">
                <a:solidFill>
                  <a:schemeClr val="tx1"/>
                </a:solidFill>
                <a:effectLst/>
                <a:latin typeface="+mn-lt"/>
                <a:ea typeface="+mn-ea"/>
                <a:cs typeface="+mn-cs"/>
              </a:rPr>
              <a:t>Proof e.g. I am 18+ </a:t>
            </a:r>
            <a:endParaRPr lang="en-CA" sz="2800" kern="1200" dirty="0">
              <a:solidFill>
                <a:schemeClr val="tx1"/>
              </a:solidFill>
              <a:effectLst/>
              <a:latin typeface="+mn-lt"/>
              <a:ea typeface="+mn-ea"/>
              <a:cs typeface="+mn-cs"/>
            </a:endParaRPr>
          </a:p>
          <a:p>
            <a:r>
              <a:rPr lang="en-US" sz="2800" kern="1200" dirty="0">
                <a:solidFill>
                  <a:schemeClr val="tx1"/>
                </a:solidFill>
                <a:effectLst/>
                <a:latin typeface="+mn-lt"/>
                <a:ea typeface="+mn-ea"/>
                <a:cs typeface="+mn-cs"/>
              </a:rPr>
              <a:t>Purpose: </a:t>
            </a:r>
          </a:p>
          <a:p>
            <a:pPr lvl="1"/>
            <a:r>
              <a:rPr lang="en-US" sz="2400" kern="1200" dirty="0">
                <a:solidFill>
                  <a:schemeClr val="tx1"/>
                </a:solidFill>
                <a:effectLst/>
                <a:latin typeface="+mn-lt"/>
                <a:ea typeface="+mn-ea"/>
                <a:cs typeface="+mn-cs"/>
              </a:rPr>
              <a:t>Connect with another person or entity e.g. org. access rights</a:t>
            </a:r>
            <a:endParaRPr lang="en-CA" sz="2400" kern="1200" dirty="0">
              <a:solidFill>
                <a:schemeClr val="tx1"/>
              </a:solidFill>
              <a:effectLst/>
              <a:latin typeface="+mn-lt"/>
              <a:ea typeface="+mn-ea"/>
              <a:cs typeface="+mn-cs"/>
            </a:endParaRPr>
          </a:p>
          <a:p>
            <a:pPr lvl="1"/>
            <a:r>
              <a:rPr lang="en-US" sz="2400" kern="1200" dirty="0">
                <a:solidFill>
                  <a:schemeClr val="tx1"/>
                </a:solidFill>
                <a:effectLst/>
                <a:latin typeface="+mn-lt"/>
                <a:ea typeface="+mn-ea"/>
                <a:cs typeface="+mn-cs"/>
              </a:rPr>
              <a:t>Also person to machine</a:t>
            </a:r>
            <a:endParaRPr lang="en-CA" sz="2400" kern="1200" dirty="0">
              <a:solidFill>
                <a:schemeClr val="tx1"/>
              </a:solidFill>
              <a:effectLst/>
              <a:latin typeface="+mn-lt"/>
              <a:ea typeface="+mn-ea"/>
              <a:cs typeface="+mn-cs"/>
            </a:endParaRPr>
          </a:p>
          <a:p>
            <a:pPr lvl="1"/>
            <a:r>
              <a:rPr lang="en-US" sz="2400" kern="1200" dirty="0">
                <a:solidFill>
                  <a:schemeClr val="tx1"/>
                </a:solidFill>
                <a:effectLst/>
                <a:latin typeface="+mn-lt"/>
                <a:ea typeface="+mn-ea"/>
                <a:cs typeface="+mn-cs"/>
              </a:rPr>
              <a:t>Proof e.g. health services</a:t>
            </a:r>
            <a:endParaRPr lang="en-CA" sz="2400" kern="1200" dirty="0">
              <a:solidFill>
                <a:schemeClr val="tx1"/>
              </a:solidFill>
              <a:effectLst/>
              <a:latin typeface="+mn-lt"/>
              <a:ea typeface="+mn-ea"/>
              <a:cs typeface="+mn-cs"/>
            </a:endParaRPr>
          </a:p>
          <a:p>
            <a:r>
              <a:rPr lang="en-US" sz="2800" kern="1200" dirty="0">
                <a:solidFill>
                  <a:schemeClr val="tx1"/>
                </a:solidFill>
                <a:effectLst/>
                <a:latin typeface="+mn-lt"/>
                <a:ea typeface="+mn-ea"/>
                <a:cs typeface="+mn-cs"/>
              </a:rPr>
              <a:t>Ownership / rights</a:t>
            </a:r>
          </a:p>
          <a:p>
            <a:pPr lvl="1"/>
            <a:r>
              <a:rPr lang="en-US" sz="2400" kern="1200" dirty="0">
                <a:solidFill>
                  <a:schemeClr val="tx1"/>
                </a:solidFill>
                <a:effectLst/>
                <a:latin typeface="+mn-lt"/>
                <a:ea typeface="+mn-ea"/>
                <a:cs typeface="+mn-cs"/>
              </a:rPr>
              <a:t>Shift ID of the ID to the user, from some organization. </a:t>
            </a:r>
            <a:endParaRPr lang="en-CA" sz="2400" kern="1200" dirty="0">
              <a:solidFill>
                <a:schemeClr val="tx1"/>
              </a:solidFill>
              <a:effectLst/>
              <a:latin typeface="+mn-lt"/>
              <a:ea typeface="+mn-ea"/>
              <a:cs typeface="+mn-cs"/>
            </a:endParaRPr>
          </a:p>
          <a:p>
            <a:pPr lvl="1"/>
            <a:r>
              <a:rPr lang="en-US" sz="2400" kern="1200" dirty="0">
                <a:solidFill>
                  <a:schemeClr val="tx1"/>
                </a:solidFill>
                <a:effectLst/>
                <a:latin typeface="+mn-lt"/>
                <a:ea typeface="+mn-ea"/>
                <a:cs typeface="+mn-cs"/>
              </a:rPr>
              <a:t>Institutions potentially get better use of the data, get it only when they need it. </a:t>
            </a:r>
            <a:endParaRPr lang="en-CA" sz="2400" kern="1200" dirty="0">
              <a:solidFill>
                <a:schemeClr val="tx1"/>
              </a:solidFill>
              <a:effectLst/>
              <a:latin typeface="+mn-lt"/>
              <a:ea typeface="+mn-ea"/>
              <a:cs typeface="+mn-cs"/>
            </a:endParaRPr>
          </a:p>
          <a:p>
            <a:r>
              <a:rPr lang="en-CA" dirty="0"/>
              <a:t>Personas</a:t>
            </a:r>
          </a:p>
          <a:p>
            <a:pPr lvl="1"/>
            <a:r>
              <a:rPr lang="en-CA" dirty="0"/>
              <a:t>Who needs to see what information / capabilities/ credentials</a:t>
            </a:r>
          </a:p>
          <a:p>
            <a:pPr lvl="1"/>
            <a:r>
              <a:rPr lang="en-CA" dirty="0"/>
              <a:t>And in what context / for how long?</a:t>
            </a:r>
          </a:p>
        </p:txBody>
      </p:sp>
    </p:spTree>
    <p:extLst>
      <p:ext uri="{BB962C8B-B14F-4D97-AF65-F5344CB8AC3E}">
        <p14:creationId xmlns:p14="http://schemas.microsoft.com/office/powerpoint/2010/main" val="97010973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DE5504-9B92-406B-BF3F-E1487CE80DA2}"/>
              </a:ext>
            </a:extLst>
          </p:cNvPr>
          <p:cNvSpPr>
            <a:spLocks noGrp="1"/>
          </p:cNvSpPr>
          <p:nvPr>
            <p:ph type="title"/>
          </p:nvPr>
        </p:nvSpPr>
        <p:spPr/>
        <p:txBody>
          <a:bodyPr/>
          <a:lstStyle/>
          <a:p>
            <a:r>
              <a:rPr lang="en-US" dirty="0"/>
              <a:t>Q1 Discussions: Scope</a:t>
            </a:r>
            <a:endParaRPr lang="en-CA" dirty="0"/>
          </a:p>
        </p:txBody>
      </p:sp>
      <p:sp>
        <p:nvSpPr>
          <p:cNvPr id="3" name="Content Placeholder 2">
            <a:extLst>
              <a:ext uri="{FF2B5EF4-FFF2-40B4-BE49-F238E27FC236}">
                <a16:creationId xmlns:a16="http://schemas.microsoft.com/office/drawing/2014/main" id="{A5DB1554-E0B1-46E5-8088-A9C97CCFEA4F}"/>
              </a:ext>
            </a:extLst>
          </p:cNvPr>
          <p:cNvSpPr>
            <a:spLocks noGrp="1"/>
          </p:cNvSpPr>
          <p:nvPr>
            <p:ph idx="1"/>
          </p:nvPr>
        </p:nvSpPr>
        <p:spPr/>
        <p:txBody>
          <a:bodyPr/>
          <a:lstStyle/>
          <a:p>
            <a:r>
              <a:rPr lang="en-US" dirty="0"/>
              <a:t>NOT: all manner of identification / identity</a:t>
            </a:r>
          </a:p>
          <a:p>
            <a:r>
              <a:rPr lang="en-US" dirty="0"/>
              <a:t>NOT: Centralized identity (Amazon / Google etc.)</a:t>
            </a:r>
          </a:p>
          <a:p>
            <a:endParaRPr lang="en-CA" dirty="0"/>
          </a:p>
          <a:p>
            <a:r>
              <a:rPr lang="en-CA" dirty="0"/>
              <a:t>Resolution: Write an Abstract that defines</a:t>
            </a:r>
            <a:r>
              <a:rPr lang="en-CA" baseline="0" dirty="0"/>
              <a:t> the scope</a:t>
            </a:r>
          </a:p>
          <a:p>
            <a:pPr lvl="1"/>
            <a:r>
              <a:rPr lang="en-CA" dirty="0"/>
              <a:t>DONE</a:t>
            </a:r>
          </a:p>
        </p:txBody>
      </p:sp>
    </p:spTree>
    <p:extLst>
      <p:ext uri="{BB962C8B-B14F-4D97-AF65-F5344CB8AC3E}">
        <p14:creationId xmlns:p14="http://schemas.microsoft.com/office/powerpoint/2010/main" val="71819017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D7AE32-4C55-4B15-8D2C-012F91ED1FD7}"/>
              </a:ext>
            </a:extLst>
          </p:cNvPr>
          <p:cNvSpPr>
            <a:spLocks noGrp="1"/>
          </p:cNvSpPr>
          <p:nvPr>
            <p:ph type="title"/>
          </p:nvPr>
        </p:nvSpPr>
        <p:spPr/>
        <p:txBody>
          <a:bodyPr/>
          <a:lstStyle/>
          <a:p>
            <a:r>
              <a:rPr lang="en-US" dirty="0"/>
              <a:t>Abstract</a:t>
            </a:r>
            <a:endParaRPr lang="en-CA" dirty="0"/>
          </a:p>
        </p:txBody>
      </p:sp>
      <p:sp>
        <p:nvSpPr>
          <p:cNvPr id="3" name="Content Placeholder 2">
            <a:extLst>
              <a:ext uri="{FF2B5EF4-FFF2-40B4-BE49-F238E27FC236}">
                <a16:creationId xmlns:a16="http://schemas.microsoft.com/office/drawing/2014/main" id="{0059BF2C-8B40-43A9-A647-76F17AB783AC}"/>
              </a:ext>
            </a:extLst>
          </p:cNvPr>
          <p:cNvSpPr>
            <a:spLocks noGrp="1"/>
          </p:cNvSpPr>
          <p:nvPr>
            <p:ph idx="1"/>
          </p:nvPr>
        </p:nvSpPr>
        <p:spPr/>
        <p:txBody>
          <a:bodyPr>
            <a:normAutofit fontScale="85000" lnSpcReduction="20000"/>
          </a:bodyPr>
          <a:lstStyle/>
          <a:p>
            <a:pPr marL="0" indent="0">
              <a:buNone/>
            </a:pPr>
            <a:r>
              <a:rPr lang="en-US" sz="2800" kern="1200" dirty="0">
                <a:solidFill>
                  <a:schemeClr val="tx1"/>
                </a:solidFill>
                <a:effectLst/>
                <a:latin typeface="+mn-lt"/>
                <a:ea typeface="+mn-ea"/>
                <a:cs typeface="+mn-cs"/>
              </a:rPr>
              <a:t>This RFP seeks proposals for standardization in the area of disposable self-sovereign identity. The term Self-sovereign Identity (SSI) refers to a cryptographically-enabled means for an individual to be able to provide proof of their identity without needing to divulge personal data to the party to whom they are proving it. An SSI is also able to be linked to credentials of the individual (verified credentials) for specific services or capabilities. </a:t>
            </a:r>
            <a:endParaRPr lang="en-CA" sz="2800" kern="1200" dirty="0">
              <a:solidFill>
                <a:schemeClr val="tx1"/>
              </a:solidFill>
              <a:effectLst/>
              <a:latin typeface="+mn-lt"/>
              <a:ea typeface="+mn-ea"/>
              <a:cs typeface="+mn-cs"/>
            </a:endParaRPr>
          </a:p>
          <a:p>
            <a:pPr marL="0" indent="0">
              <a:buNone/>
            </a:pPr>
            <a:r>
              <a:rPr lang="en-US" sz="2800" kern="1200" dirty="0">
                <a:solidFill>
                  <a:schemeClr val="tx1"/>
                </a:solidFill>
                <a:effectLst/>
                <a:latin typeface="+mn-lt"/>
                <a:ea typeface="+mn-ea"/>
                <a:cs typeface="+mn-cs"/>
              </a:rPr>
              <a:t>Disposable SSI defines an arrangement whereby a person may use the facilities of SSI as described above but in a way such that the identifier may be discarded once the user no longer has need of it, and at the user's discretion. In practical terms this kind of short-term, single-scenario use means that the Disposable SSI is used within and is valid for a specific defined context, such as a specific journey or course of treatment. D-SSIs may also be used in broader contexts, such as all travel or all healthcare, meaning that contexts themselves may be nested from very broad contexts such as travel, to narrower, more specific contexts such as a specific journey or specific activity within a journey, such as hotel check-in. The user may elect to appoint different trusted third parties for different kinds of context. </a:t>
            </a:r>
            <a:endParaRPr lang="en-CA" sz="280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117010039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727606-9DB1-4E51-BE49-0F523C0C7411}"/>
              </a:ext>
            </a:extLst>
          </p:cNvPr>
          <p:cNvSpPr>
            <a:spLocks noGrp="1"/>
          </p:cNvSpPr>
          <p:nvPr>
            <p:ph type="title"/>
          </p:nvPr>
        </p:nvSpPr>
        <p:spPr/>
        <p:txBody>
          <a:bodyPr/>
          <a:lstStyle/>
          <a:p>
            <a:r>
              <a:rPr lang="en-US" dirty="0"/>
              <a:t>Abstract</a:t>
            </a:r>
            <a:endParaRPr lang="en-CA" dirty="0"/>
          </a:p>
        </p:txBody>
      </p:sp>
      <p:sp>
        <p:nvSpPr>
          <p:cNvPr id="3" name="Content Placeholder 2">
            <a:extLst>
              <a:ext uri="{FF2B5EF4-FFF2-40B4-BE49-F238E27FC236}">
                <a16:creationId xmlns:a16="http://schemas.microsoft.com/office/drawing/2014/main" id="{D5177DA1-2AAA-4A88-BCBA-104885797557}"/>
              </a:ext>
            </a:extLst>
          </p:cNvPr>
          <p:cNvSpPr>
            <a:spLocks noGrp="1"/>
          </p:cNvSpPr>
          <p:nvPr>
            <p:ph idx="1"/>
          </p:nvPr>
        </p:nvSpPr>
        <p:spPr/>
        <p:txBody>
          <a:bodyPr/>
          <a:lstStyle/>
          <a:p>
            <a:pPr marL="0" indent="0">
              <a:buNone/>
            </a:pPr>
            <a:r>
              <a:rPr lang="en-US" sz="2800" kern="1200" dirty="0">
                <a:solidFill>
                  <a:schemeClr val="tx1"/>
                </a:solidFill>
                <a:effectLst/>
                <a:latin typeface="+mn-lt"/>
                <a:ea typeface="+mn-ea"/>
                <a:cs typeface="+mn-cs"/>
              </a:rPr>
              <a:t>Proposals sought under this RFP must address the following three aspects of disposable SSI as a minimum:</a:t>
            </a:r>
            <a:endParaRPr lang="en-CA" sz="2800" kern="1200" dirty="0">
              <a:solidFill>
                <a:schemeClr val="tx1"/>
              </a:solidFill>
              <a:effectLst/>
              <a:latin typeface="+mn-lt"/>
              <a:ea typeface="+mn-ea"/>
              <a:cs typeface="+mn-cs"/>
            </a:endParaRPr>
          </a:p>
          <a:p>
            <a:pPr lvl="0"/>
            <a:r>
              <a:rPr lang="en-US" sz="2800" kern="1200" dirty="0">
                <a:solidFill>
                  <a:schemeClr val="tx1"/>
                </a:solidFill>
                <a:effectLst/>
                <a:latin typeface="+mn-lt"/>
                <a:ea typeface="+mn-ea"/>
                <a:cs typeface="+mn-cs"/>
              </a:rPr>
              <a:t>Context</a:t>
            </a:r>
            <a:endParaRPr lang="en-CA" sz="2800" kern="1200" dirty="0">
              <a:solidFill>
                <a:schemeClr val="tx1"/>
              </a:solidFill>
              <a:effectLst/>
              <a:latin typeface="+mn-lt"/>
              <a:ea typeface="+mn-ea"/>
              <a:cs typeface="+mn-cs"/>
            </a:endParaRPr>
          </a:p>
          <a:p>
            <a:pPr lvl="0"/>
            <a:r>
              <a:rPr lang="en-US" sz="2800" kern="1200" dirty="0">
                <a:solidFill>
                  <a:schemeClr val="tx1"/>
                </a:solidFill>
                <a:effectLst/>
                <a:latin typeface="+mn-lt"/>
                <a:ea typeface="+mn-ea"/>
                <a:cs typeface="+mn-cs"/>
              </a:rPr>
              <a:t>Identifier Payload</a:t>
            </a:r>
            <a:endParaRPr lang="en-CA" sz="2800" kern="1200" dirty="0">
              <a:solidFill>
                <a:schemeClr val="tx1"/>
              </a:solidFill>
              <a:effectLst/>
              <a:latin typeface="+mn-lt"/>
              <a:ea typeface="+mn-ea"/>
              <a:cs typeface="+mn-cs"/>
            </a:endParaRPr>
          </a:p>
          <a:p>
            <a:pPr lvl="0"/>
            <a:r>
              <a:rPr lang="en-US" sz="2800" kern="1200" dirty="0">
                <a:solidFill>
                  <a:schemeClr val="tx1"/>
                </a:solidFill>
                <a:effectLst/>
                <a:latin typeface="+mn-lt"/>
                <a:ea typeface="+mn-ea"/>
                <a:cs typeface="+mn-cs"/>
              </a:rPr>
              <a:t>User states and activities</a:t>
            </a:r>
            <a:endParaRPr lang="en-CA" sz="2800" kern="1200" dirty="0">
              <a:solidFill>
                <a:schemeClr val="tx1"/>
              </a:solidFill>
              <a:effectLst/>
              <a:latin typeface="+mn-lt"/>
              <a:ea typeface="+mn-ea"/>
              <a:cs typeface="+mn-cs"/>
            </a:endParaRPr>
          </a:p>
          <a:p>
            <a:pPr marL="0" indent="0">
              <a:buNone/>
            </a:pPr>
            <a:endParaRPr lang="en-CA" dirty="0"/>
          </a:p>
          <a:p>
            <a:pPr marL="0" indent="0">
              <a:buNone/>
            </a:pPr>
            <a:r>
              <a:rPr lang="en-CA" dirty="0"/>
              <a:t>As follows</a:t>
            </a:r>
          </a:p>
        </p:txBody>
      </p:sp>
    </p:spTree>
    <p:extLst>
      <p:ext uri="{BB962C8B-B14F-4D97-AF65-F5344CB8AC3E}">
        <p14:creationId xmlns:p14="http://schemas.microsoft.com/office/powerpoint/2010/main" val="41681663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Rectangle: Rounded Corners 39">
            <a:extLst>
              <a:ext uri="{FF2B5EF4-FFF2-40B4-BE49-F238E27FC236}">
                <a16:creationId xmlns:a16="http://schemas.microsoft.com/office/drawing/2014/main" id="{31BA22FC-D896-4300-95C1-46C3BF2AE20E}"/>
              </a:ext>
            </a:extLst>
          </p:cNvPr>
          <p:cNvSpPr/>
          <p:nvPr/>
        </p:nvSpPr>
        <p:spPr>
          <a:xfrm>
            <a:off x="2640254" y="2252694"/>
            <a:ext cx="1634764" cy="2827979"/>
          </a:xfrm>
          <a:prstGeom prst="roundRect">
            <a:avLst/>
          </a:prstGeom>
          <a:solidFill>
            <a:schemeClr val="accent6">
              <a:lumMod val="40000"/>
              <a:lumOff val="60000"/>
            </a:schemeClr>
          </a:solidFill>
          <a:ln w="5715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800" dirty="0">
                <a:solidFill>
                  <a:schemeClr val="tx1"/>
                </a:solidFill>
              </a:rPr>
              <a:t>Node</a:t>
            </a:r>
            <a:endParaRPr lang="en-CA" dirty="0">
              <a:solidFill>
                <a:schemeClr val="tx1"/>
              </a:solidFill>
            </a:endParaRPr>
          </a:p>
        </p:txBody>
      </p:sp>
      <p:sp>
        <p:nvSpPr>
          <p:cNvPr id="57" name="Arrow: Right 56">
            <a:extLst>
              <a:ext uri="{FF2B5EF4-FFF2-40B4-BE49-F238E27FC236}">
                <a16:creationId xmlns:a16="http://schemas.microsoft.com/office/drawing/2014/main" id="{32A66CD8-0C9E-4330-B32C-FEAABDECFEA6}"/>
              </a:ext>
            </a:extLst>
          </p:cNvPr>
          <p:cNvSpPr/>
          <p:nvPr/>
        </p:nvSpPr>
        <p:spPr>
          <a:xfrm rot="10800000">
            <a:off x="4083279" y="3182700"/>
            <a:ext cx="6237532" cy="236484"/>
          </a:xfrm>
          <a:prstGeom prst="rightArrow">
            <a:avLst/>
          </a:prstGeom>
          <a:solidFill>
            <a:schemeClr val="accent4">
              <a:lumMod val="20000"/>
              <a:lumOff val="80000"/>
            </a:schemeClr>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1" name="Rectangle: Rounded Corners 40">
            <a:extLst>
              <a:ext uri="{FF2B5EF4-FFF2-40B4-BE49-F238E27FC236}">
                <a16:creationId xmlns:a16="http://schemas.microsoft.com/office/drawing/2014/main" id="{8AFB38A0-1909-4155-BB02-F452BC4FD594}"/>
              </a:ext>
            </a:extLst>
          </p:cNvPr>
          <p:cNvSpPr/>
          <p:nvPr/>
        </p:nvSpPr>
        <p:spPr>
          <a:xfrm>
            <a:off x="4508027" y="2251346"/>
            <a:ext cx="1634764" cy="2829327"/>
          </a:xfrm>
          <a:prstGeom prst="roundRect">
            <a:avLst/>
          </a:prstGeom>
          <a:solidFill>
            <a:schemeClr val="accent6">
              <a:lumMod val="40000"/>
              <a:lumOff val="60000"/>
            </a:schemeClr>
          </a:solidFill>
          <a:ln w="5715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800" dirty="0">
                <a:solidFill>
                  <a:schemeClr val="tx1"/>
                </a:solidFill>
              </a:rPr>
              <a:t>Node</a:t>
            </a:r>
            <a:endParaRPr lang="en-CA" dirty="0">
              <a:solidFill>
                <a:schemeClr val="tx1"/>
              </a:solidFill>
            </a:endParaRPr>
          </a:p>
        </p:txBody>
      </p:sp>
      <p:sp>
        <p:nvSpPr>
          <p:cNvPr id="56" name="Arrow: Right 55">
            <a:extLst>
              <a:ext uri="{FF2B5EF4-FFF2-40B4-BE49-F238E27FC236}">
                <a16:creationId xmlns:a16="http://schemas.microsoft.com/office/drawing/2014/main" id="{01CF2D7C-4C97-487F-B4AF-E8DF54F938AC}"/>
              </a:ext>
            </a:extLst>
          </p:cNvPr>
          <p:cNvSpPr/>
          <p:nvPr/>
        </p:nvSpPr>
        <p:spPr>
          <a:xfrm rot="10800000">
            <a:off x="5998854" y="3002137"/>
            <a:ext cx="4321957" cy="258388"/>
          </a:xfrm>
          <a:prstGeom prst="rightArrow">
            <a:avLst/>
          </a:prstGeom>
          <a:solidFill>
            <a:schemeClr val="accent4">
              <a:lumMod val="20000"/>
              <a:lumOff val="80000"/>
            </a:schemeClr>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2" name="Rectangle: Rounded Corners 41">
            <a:extLst>
              <a:ext uri="{FF2B5EF4-FFF2-40B4-BE49-F238E27FC236}">
                <a16:creationId xmlns:a16="http://schemas.microsoft.com/office/drawing/2014/main" id="{97A37524-0698-4589-A32A-DFBC0DE1209E}"/>
              </a:ext>
            </a:extLst>
          </p:cNvPr>
          <p:cNvSpPr/>
          <p:nvPr/>
        </p:nvSpPr>
        <p:spPr>
          <a:xfrm>
            <a:off x="6545129" y="2251346"/>
            <a:ext cx="1634764" cy="2829327"/>
          </a:xfrm>
          <a:prstGeom prst="roundRect">
            <a:avLst/>
          </a:prstGeom>
          <a:solidFill>
            <a:schemeClr val="accent6">
              <a:lumMod val="40000"/>
              <a:lumOff val="60000"/>
            </a:schemeClr>
          </a:solidFill>
          <a:ln w="5715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800" dirty="0">
                <a:solidFill>
                  <a:schemeClr val="tx1"/>
                </a:solidFill>
              </a:rPr>
              <a:t>Node</a:t>
            </a:r>
            <a:endParaRPr lang="en-CA" dirty="0">
              <a:solidFill>
                <a:schemeClr val="tx1"/>
              </a:solidFill>
            </a:endParaRPr>
          </a:p>
        </p:txBody>
      </p:sp>
      <p:sp>
        <p:nvSpPr>
          <p:cNvPr id="2" name="Title 1">
            <a:extLst>
              <a:ext uri="{FF2B5EF4-FFF2-40B4-BE49-F238E27FC236}">
                <a16:creationId xmlns:a16="http://schemas.microsoft.com/office/drawing/2014/main" id="{FC14FF2E-8E3E-4E4A-91B4-54103886FA2F}"/>
              </a:ext>
            </a:extLst>
          </p:cNvPr>
          <p:cNvSpPr>
            <a:spLocks noGrp="1"/>
          </p:cNvSpPr>
          <p:nvPr>
            <p:ph type="title"/>
          </p:nvPr>
        </p:nvSpPr>
        <p:spPr/>
        <p:txBody>
          <a:bodyPr/>
          <a:lstStyle/>
          <a:p>
            <a:r>
              <a:rPr lang="en-US" dirty="0"/>
              <a:t>Smart Contracts Overview</a:t>
            </a:r>
            <a:endParaRPr lang="en-CA" dirty="0"/>
          </a:p>
        </p:txBody>
      </p:sp>
      <p:sp>
        <p:nvSpPr>
          <p:cNvPr id="4" name="Rectangle 3">
            <a:extLst>
              <a:ext uri="{FF2B5EF4-FFF2-40B4-BE49-F238E27FC236}">
                <a16:creationId xmlns:a16="http://schemas.microsoft.com/office/drawing/2014/main" id="{13D8804D-C636-4A8D-9113-45FAADBD45EF}"/>
              </a:ext>
            </a:extLst>
          </p:cNvPr>
          <p:cNvSpPr/>
          <p:nvPr/>
        </p:nvSpPr>
        <p:spPr>
          <a:xfrm>
            <a:off x="2783569" y="2844722"/>
            <a:ext cx="1265626" cy="538951"/>
          </a:xfrm>
          <a:prstGeom prst="rect">
            <a:avLst/>
          </a:prstGeom>
          <a:solidFill>
            <a:schemeClr val="accent4">
              <a:lumMod val="60000"/>
              <a:lumOff val="40000"/>
            </a:schemeClr>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accent4">
                    <a:lumMod val="50000"/>
                  </a:schemeClr>
                </a:solidFill>
              </a:rPr>
              <a:t>Smart </a:t>
            </a:r>
          </a:p>
          <a:p>
            <a:pPr algn="ctr"/>
            <a:r>
              <a:rPr lang="en-US" dirty="0">
                <a:solidFill>
                  <a:schemeClr val="accent4">
                    <a:lumMod val="50000"/>
                  </a:schemeClr>
                </a:solidFill>
              </a:rPr>
              <a:t>Contract</a:t>
            </a:r>
            <a:endParaRPr lang="en-CA" dirty="0">
              <a:solidFill>
                <a:schemeClr val="accent4">
                  <a:lumMod val="50000"/>
                </a:schemeClr>
              </a:solidFill>
            </a:endParaRPr>
          </a:p>
        </p:txBody>
      </p:sp>
      <p:sp>
        <p:nvSpPr>
          <p:cNvPr id="13" name="TextBox 12">
            <a:extLst>
              <a:ext uri="{FF2B5EF4-FFF2-40B4-BE49-F238E27FC236}">
                <a16:creationId xmlns:a16="http://schemas.microsoft.com/office/drawing/2014/main" id="{55DB331D-E70A-4168-93D2-4F00A22A54A3}"/>
              </a:ext>
            </a:extLst>
          </p:cNvPr>
          <p:cNvSpPr txBox="1"/>
          <p:nvPr/>
        </p:nvSpPr>
        <p:spPr>
          <a:xfrm>
            <a:off x="668643" y="2806887"/>
            <a:ext cx="1777829" cy="646331"/>
          </a:xfrm>
          <a:prstGeom prst="rect">
            <a:avLst/>
          </a:prstGeom>
          <a:noFill/>
        </p:spPr>
        <p:txBody>
          <a:bodyPr wrap="square" rtlCol="0">
            <a:spAutoFit/>
          </a:bodyPr>
          <a:lstStyle/>
          <a:p>
            <a:pPr algn="r"/>
            <a:r>
              <a:rPr lang="en-US" dirty="0"/>
              <a:t>Same Smart Contract</a:t>
            </a:r>
            <a:endParaRPr lang="en-CA" dirty="0"/>
          </a:p>
        </p:txBody>
      </p:sp>
      <p:sp>
        <p:nvSpPr>
          <p:cNvPr id="14" name="TextBox 13">
            <a:extLst>
              <a:ext uri="{FF2B5EF4-FFF2-40B4-BE49-F238E27FC236}">
                <a16:creationId xmlns:a16="http://schemas.microsoft.com/office/drawing/2014/main" id="{AFE2BE21-6233-4042-B19A-758A94787511}"/>
              </a:ext>
            </a:extLst>
          </p:cNvPr>
          <p:cNvSpPr txBox="1"/>
          <p:nvPr/>
        </p:nvSpPr>
        <p:spPr>
          <a:xfrm>
            <a:off x="8383009" y="4218858"/>
            <a:ext cx="859899" cy="707886"/>
          </a:xfrm>
          <a:prstGeom prst="rect">
            <a:avLst/>
          </a:prstGeom>
          <a:noFill/>
        </p:spPr>
        <p:txBody>
          <a:bodyPr wrap="square" rtlCol="0">
            <a:spAutoFit/>
          </a:bodyPr>
          <a:lstStyle/>
          <a:p>
            <a:r>
              <a:rPr lang="en-US" sz="4000" dirty="0">
                <a:solidFill>
                  <a:schemeClr val="accent5">
                    <a:lumMod val="50000"/>
                  </a:schemeClr>
                </a:solidFill>
              </a:rPr>
              <a:t>…</a:t>
            </a:r>
            <a:endParaRPr lang="en-CA" sz="4000" dirty="0">
              <a:solidFill>
                <a:schemeClr val="accent5">
                  <a:lumMod val="50000"/>
                </a:schemeClr>
              </a:solidFill>
            </a:endParaRPr>
          </a:p>
        </p:txBody>
      </p:sp>
      <p:sp>
        <p:nvSpPr>
          <p:cNvPr id="28" name="Rectangle 27">
            <a:extLst>
              <a:ext uri="{FF2B5EF4-FFF2-40B4-BE49-F238E27FC236}">
                <a16:creationId xmlns:a16="http://schemas.microsoft.com/office/drawing/2014/main" id="{4B338B99-5B8F-407B-9261-CE2C09809277}"/>
              </a:ext>
            </a:extLst>
          </p:cNvPr>
          <p:cNvSpPr/>
          <p:nvPr/>
        </p:nvSpPr>
        <p:spPr>
          <a:xfrm>
            <a:off x="4733228" y="2844722"/>
            <a:ext cx="1265626" cy="538951"/>
          </a:xfrm>
          <a:prstGeom prst="rect">
            <a:avLst/>
          </a:prstGeom>
          <a:solidFill>
            <a:schemeClr val="accent4">
              <a:lumMod val="60000"/>
              <a:lumOff val="40000"/>
            </a:schemeClr>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accent4">
                    <a:lumMod val="50000"/>
                  </a:schemeClr>
                </a:solidFill>
              </a:rPr>
              <a:t>Smart </a:t>
            </a:r>
          </a:p>
          <a:p>
            <a:pPr algn="ctr"/>
            <a:r>
              <a:rPr lang="en-US" dirty="0">
                <a:solidFill>
                  <a:schemeClr val="accent4">
                    <a:lumMod val="50000"/>
                  </a:schemeClr>
                </a:solidFill>
              </a:rPr>
              <a:t>Contract</a:t>
            </a:r>
            <a:endParaRPr lang="en-CA" dirty="0">
              <a:solidFill>
                <a:schemeClr val="accent4">
                  <a:lumMod val="50000"/>
                </a:schemeClr>
              </a:solidFill>
            </a:endParaRPr>
          </a:p>
        </p:txBody>
      </p:sp>
      <p:sp>
        <p:nvSpPr>
          <p:cNvPr id="35" name="Arrow: Down 34">
            <a:extLst>
              <a:ext uri="{FF2B5EF4-FFF2-40B4-BE49-F238E27FC236}">
                <a16:creationId xmlns:a16="http://schemas.microsoft.com/office/drawing/2014/main" id="{D3D0BC0C-A62F-4A50-A9E4-F376250839BF}"/>
              </a:ext>
            </a:extLst>
          </p:cNvPr>
          <p:cNvSpPr/>
          <p:nvPr/>
        </p:nvSpPr>
        <p:spPr>
          <a:xfrm>
            <a:off x="6940994" y="3391868"/>
            <a:ext cx="233662" cy="684652"/>
          </a:xfrm>
          <a:prstGeom prst="downArrow">
            <a:avLst/>
          </a:prstGeom>
          <a:solidFill>
            <a:schemeClr val="accent4">
              <a:lumMod val="60000"/>
              <a:lumOff val="40000"/>
            </a:schemeClr>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solidFill>
                <a:schemeClr val="accent4">
                  <a:lumMod val="50000"/>
                </a:schemeClr>
              </a:solidFill>
            </a:endParaRPr>
          </a:p>
        </p:txBody>
      </p:sp>
      <p:sp>
        <p:nvSpPr>
          <p:cNvPr id="39" name="Rectangle 38">
            <a:extLst>
              <a:ext uri="{FF2B5EF4-FFF2-40B4-BE49-F238E27FC236}">
                <a16:creationId xmlns:a16="http://schemas.microsoft.com/office/drawing/2014/main" id="{D3D7C8E2-2D31-4DE9-B696-32DE7C1A7491}"/>
              </a:ext>
            </a:extLst>
          </p:cNvPr>
          <p:cNvSpPr/>
          <p:nvPr/>
        </p:nvSpPr>
        <p:spPr>
          <a:xfrm>
            <a:off x="6718465" y="2843478"/>
            <a:ext cx="1265626" cy="538951"/>
          </a:xfrm>
          <a:prstGeom prst="rect">
            <a:avLst/>
          </a:prstGeom>
          <a:solidFill>
            <a:schemeClr val="accent4">
              <a:lumMod val="60000"/>
              <a:lumOff val="40000"/>
            </a:schemeClr>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accent4">
                    <a:lumMod val="50000"/>
                  </a:schemeClr>
                </a:solidFill>
              </a:rPr>
              <a:t>Smart </a:t>
            </a:r>
          </a:p>
          <a:p>
            <a:pPr algn="ctr"/>
            <a:r>
              <a:rPr lang="en-US" dirty="0">
                <a:solidFill>
                  <a:schemeClr val="accent4">
                    <a:lumMod val="50000"/>
                  </a:schemeClr>
                </a:solidFill>
              </a:rPr>
              <a:t>Contract</a:t>
            </a:r>
            <a:endParaRPr lang="en-CA" dirty="0">
              <a:solidFill>
                <a:schemeClr val="accent4">
                  <a:lumMod val="50000"/>
                </a:schemeClr>
              </a:solidFill>
            </a:endParaRPr>
          </a:p>
        </p:txBody>
      </p:sp>
      <p:sp>
        <p:nvSpPr>
          <p:cNvPr id="43" name="Rectangle 42">
            <a:extLst>
              <a:ext uri="{FF2B5EF4-FFF2-40B4-BE49-F238E27FC236}">
                <a16:creationId xmlns:a16="http://schemas.microsoft.com/office/drawing/2014/main" id="{9C52E847-DAF5-4931-BE93-C47A5E7968BD}"/>
              </a:ext>
            </a:extLst>
          </p:cNvPr>
          <p:cNvSpPr/>
          <p:nvPr/>
        </p:nvSpPr>
        <p:spPr>
          <a:xfrm>
            <a:off x="10323879" y="2843478"/>
            <a:ext cx="1265626" cy="538951"/>
          </a:xfrm>
          <a:prstGeom prst="rect">
            <a:avLst/>
          </a:prstGeom>
          <a:solidFill>
            <a:schemeClr val="accent4">
              <a:lumMod val="60000"/>
              <a:lumOff val="40000"/>
            </a:schemeClr>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accent4">
                    <a:lumMod val="50000"/>
                  </a:schemeClr>
                </a:solidFill>
              </a:rPr>
              <a:t>Smart </a:t>
            </a:r>
          </a:p>
          <a:p>
            <a:pPr algn="ctr"/>
            <a:r>
              <a:rPr lang="en-US" dirty="0">
                <a:solidFill>
                  <a:schemeClr val="accent4">
                    <a:lumMod val="50000"/>
                  </a:schemeClr>
                </a:solidFill>
              </a:rPr>
              <a:t>Contract</a:t>
            </a:r>
            <a:endParaRPr lang="en-CA" dirty="0">
              <a:solidFill>
                <a:schemeClr val="accent4">
                  <a:lumMod val="50000"/>
                </a:schemeClr>
              </a:solidFill>
            </a:endParaRPr>
          </a:p>
        </p:txBody>
      </p:sp>
      <p:sp>
        <p:nvSpPr>
          <p:cNvPr id="44" name="Arrow: Down 43">
            <a:extLst>
              <a:ext uri="{FF2B5EF4-FFF2-40B4-BE49-F238E27FC236}">
                <a16:creationId xmlns:a16="http://schemas.microsoft.com/office/drawing/2014/main" id="{827E1EDD-A805-4C2D-B2A3-0FD09724DEF9}"/>
              </a:ext>
            </a:extLst>
          </p:cNvPr>
          <p:cNvSpPr/>
          <p:nvPr/>
        </p:nvSpPr>
        <p:spPr>
          <a:xfrm>
            <a:off x="7466588" y="3382429"/>
            <a:ext cx="325605" cy="692847"/>
          </a:xfrm>
          <a:prstGeom prst="downArrow">
            <a:avLst/>
          </a:prstGeom>
          <a:solidFill>
            <a:schemeClr val="accent2">
              <a:lumMod val="60000"/>
              <a:lumOff val="40000"/>
            </a:schemeClr>
          </a:solidFill>
          <a:ln w="28575">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solidFill>
                <a:schemeClr val="accent4">
                  <a:lumMod val="50000"/>
                </a:schemeClr>
              </a:solidFill>
            </a:endParaRPr>
          </a:p>
        </p:txBody>
      </p:sp>
      <p:sp>
        <p:nvSpPr>
          <p:cNvPr id="45" name="Arrow: Down 44">
            <a:extLst>
              <a:ext uri="{FF2B5EF4-FFF2-40B4-BE49-F238E27FC236}">
                <a16:creationId xmlns:a16="http://schemas.microsoft.com/office/drawing/2014/main" id="{12B9707B-FB7E-41BE-90C5-527447AC285F}"/>
              </a:ext>
            </a:extLst>
          </p:cNvPr>
          <p:cNvSpPr/>
          <p:nvPr/>
        </p:nvSpPr>
        <p:spPr>
          <a:xfrm>
            <a:off x="5527930" y="3382428"/>
            <a:ext cx="325605" cy="684383"/>
          </a:xfrm>
          <a:prstGeom prst="downArrow">
            <a:avLst/>
          </a:prstGeom>
          <a:solidFill>
            <a:schemeClr val="accent2">
              <a:lumMod val="60000"/>
              <a:lumOff val="40000"/>
            </a:schemeClr>
          </a:solidFill>
          <a:ln w="28575">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solidFill>
                <a:schemeClr val="accent4">
                  <a:lumMod val="50000"/>
                </a:schemeClr>
              </a:solidFill>
            </a:endParaRPr>
          </a:p>
        </p:txBody>
      </p:sp>
      <p:sp>
        <p:nvSpPr>
          <p:cNvPr id="46" name="Arrow: Down 45">
            <a:extLst>
              <a:ext uri="{FF2B5EF4-FFF2-40B4-BE49-F238E27FC236}">
                <a16:creationId xmlns:a16="http://schemas.microsoft.com/office/drawing/2014/main" id="{A5534DAF-3D37-4A0C-B268-89E2EF7DDE20}"/>
              </a:ext>
            </a:extLst>
          </p:cNvPr>
          <p:cNvSpPr/>
          <p:nvPr/>
        </p:nvSpPr>
        <p:spPr>
          <a:xfrm>
            <a:off x="3490177" y="3391869"/>
            <a:ext cx="325605" cy="683408"/>
          </a:xfrm>
          <a:prstGeom prst="downArrow">
            <a:avLst/>
          </a:prstGeom>
          <a:solidFill>
            <a:schemeClr val="accent2">
              <a:lumMod val="60000"/>
              <a:lumOff val="40000"/>
            </a:schemeClr>
          </a:solidFill>
          <a:ln w="28575">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solidFill>
                <a:schemeClr val="accent4">
                  <a:lumMod val="50000"/>
                </a:schemeClr>
              </a:solidFill>
            </a:endParaRPr>
          </a:p>
        </p:txBody>
      </p:sp>
      <p:sp>
        <p:nvSpPr>
          <p:cNvPr id="47" name="Arrow: Down 46">
            <a:extLst>
              <a:ext uri="{FF2B5EF4-FFF2-40B4-BE49-F238E27FC236}">
                <a16:creationId xmlns:a16="http://schemas.microsoft.com/office/drawing/2014/main" id="{CEDAF4E9-461A-4FCE-975A-B0390B3D464E}"/>
              </a:ext>
            </a:extLst>
          </p:cNvPr>
          <p:cNvSpPr/>
          <p:nvPr/>
        </p:nvSpPr>
        <p:spPr>
          <a:xfrm>
            <a:off x="4986240" y="3391868"/>
            <a:ext cx="233662" cy="684652"/>
          </a:xfrm>
          <a:prstGeom prst="downArrow">
            <a:avLst/>
          </a:prstGeom>
          <a:solidFill>
            <a:schemeClr val="accent4">
              <a:lumMod val="60000"/>
              <a:lumOff val="40000"/>
            </a:schemeClr>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solidFill>
                <a:schemeClr val="accent4">
                  <a:lumMod val="50000"/>
                </a:schemeClr>
              </a:solidFill>
            </a:endParaRPr>
          </a:p>
        </p:txBody>
      </p:sp>
      <p:sp>
        <p:nvSpPr>
          <p:cNvPr id="48" name="Arrow: Down 47">
            <a:extLst>
              <a:ext uri="{FF2B5EF4-FFF2-40B4-BE49-F238E27FC236}">
                <a16:creationId xmlns:a16="http://schemas.microsoft.com/office/drawing/2014/main" id="{D8B8F0AD-9523-4F39-A6B1-B6861F2D46BA}"/>
              </a:ext>
            </a:extLst>
          </p:cNvPr>
          <p:cNvSpPr/>
          <p:nvPr/>
        </p:nvSpPr>
        <p:spPr>
          <a:xfrm>
            <a:off x="3037316" y="3393382"/>
            <a:ext cx="233662" cy="684652"/>
          </a:xfrm>
          <a:prstGeom prst="downArrow">
            <a:avLst/>
          </a:prstGeom>
          <a:solidFill>
            <a:schemeClr val="accent4">
              <a:lumMod val="60000"/>
              <a:lumOff val="40000"/>
            </a:schemeClr>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solidFill>
                <a:schemeClr val="accent4">
                  <a:lumMod val="50000"/>
                </a:schemeClr>
              </a:solidFill>
            </a:endParaRPr>
          </a:p>
        </p:txBody>
      </p:sp>
      <p:sp>
        <p:nvSpPr>
          <p:cNvPr id="5" name="Rectangle 4">
            <a:extLst>
              <a:ext uri="{FF2B5EF4-FFF2-40B4-BE49-F238E27FC236}">
                <a16:creationId xmlns:a16="http://schemas.microsoft.com/office/drawing/2014/main" id="{328A2619-692C-4CC2-AA32-9EF086CC8825}"/>
              </a:ext>
            </a:extLst>
          </p:cNvPr>
          <p:cNvSpPr/>
          <p:nvPr/>
        </p:nvSpPr>
        <p:spPr>
          <a:xfrm>
            <a:off x="2446472" y="4076520"/>
            <a:ext cx="6025353" cy="65400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Blockchain</a:t>
            </a:r>
            <a:endParaRPr lang="en-CA" dirty="0"/>
          </a:p>
        </p:txBody>
      </p:sp>
      <p:sp>
        <p:nvSpPr>
          <p:cNvPr id="51" name="TextBox 50">
            <a:extLst>
              <a:ext uri="{FF2B5EF4-FFF2-40B4-BE49-F238E27FC236}">
                <a16:creationId xmlns:a16="http://schemas.microsoft.com/office/drawing/2014/main" id="{3B71BCF3-CBA8-49DC-992C-F4D5D1F8E763}"/>
              </a:ext>
            </a:extLst>
          </p:cNvPr>
          <p:cNvSpPr txBox="1"/>
          <p:nvPr/>
        </p:nvSpPr>
        <p:spPr>
          <a:xfrm>
            <a:off x="9705551" y="3872637"/>
            <a:ext cx="2042369" cy="584775"/>
          </a:xfrm>
          <a:prstGeom prst="rect">
            <a:avLst/>
          </a:prstGeom>
          <a:noFill/>
        </p:spPr>
        <p:txBody>
          <a:bodyPr wrap="square" rtlCol="0">
            <a:spAutoFit/>
          </a:bodyPr>
          <a:lstStyle/>
          <a:p>
            <a:r>
              <a:rPr lang="en-US" sz="1600" dirty="0"/>
              <a:t>SC Code Immutably posted to Blockchain</a:t>
            </a:r>
            <a:endParaRPr lang="en-CA" sz="1600" dirty="0"/>
          </a:p>
        </p:txBody>
      </p:sp>
      <p:cxnSp>
        <p:nvCxnSpPr>
          <p:cNvPr id="53" name="Straight Connector 52">
            <a:extLst>
              <a:ext uri="{FF2B5EF4-FFF2-40B4-BE49-F238E27FC236}">
                <a16:creationId xmlns:a16="http://schemas.microsoft.com/office/drawing/2014/main" id="{40955580-9E6A-4AD0-ACAF-242173BF17AD}"/>
              </a:ext>
            </a:extLst>
          </p:cNvPr>
          <p:cNvCxnSpPr>
            <a:stCxn id="51" idx="1"/>
          </p:cNvCxnSpPr>
          <p:nvPr/>
        </p:nvCxnSpPr>
        <p:spPr>
          <a:xfrm flipH="1" flipV="1">
            <a:off x="7614947" y="3792286"/>
            <a:ext cx="2090604" cy="372739"/>
          </a:xfrm>
          <a:prstGeom prst="line">
            <a:avLst/>
          </a:prstGeom>
          <a:ln w="19050">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
        <p:nvSpPr>
          <p:cNvPr id="54" name="Arrow: Right 53">
            <a:extLst>
              <a:ext uri="{FF2B5EF4-FFF2-40B4-BE49-F238E27FC236}">
                <a16:creationId xmlns:a16="http://schemas.microsoft.com/office/drawing/2014/main" id="{AA0816E9-A33C-4292-AB9C-C9F62FB8246B}"/>
              </a:ext>
            </a:extLst>
          </p:cNvPr>
          <p:cNvSpPr/>
          <p:nvPr/>
        </p:nvSpPr>
        <p:spPr>
          <a:xfrm rot="10800000">
            <a:off x="7984091" y="2818899"/>
            <a:ext cx="2336720" cy="263577"/>
          </a:xfrm>
          <a:prstGeom prst="rightArrow">
            <a:avLst/>
          </a:prstGeom>
          <a:solidFill>
            <a:schemeClr val="accent4">
              <a:lumMod val="20000"/>
              <a:lumOff val="80000"/>
            </a:schemeClr>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5" name="TextBox 54">
            <a:extLst>
              <a:ext uri="{FF2B5EF4-FFF2-40B4-BE49-F238E27FC236}">
                <a16:creationId xmlns:a16="http://schemas.microsoft.com/office/drawing/2014/main" id="{E7A39C87-D946-4EFF-B323-D945A81C102A}"/>
              </a:ext>
            </a:extLst>
          </p:cNvPr>
          <p:cNvSpPr txBox="1"/>
          <p:nvPr/>
        </p:nvSpPr>
        <p:spPr>
          <a:xfrm>
            <a:off x="8438452" y="2578453"/>
            <a:ext cx="1608911" cy="338554"/>
          </a:xfrm>
          <a:prstGeom prst="rect">
            <a:avLst/>
          </a:prstGeom>
          <a:noFill/>
        </p:spPr>
        <p:txBody>
          <a:bodyPr wrap="square" rtlCol="0">
            <a:spAutoFit/>
          </a:bodyPr>
          <a:lstStyle/>
          <a:p>
            <a:pPr algn="ctr"/>
            <a:r>
              <a:rPr lang="en-US" sz="1600" dirty="0"/>
              <a:t>Distributed to</a:t>
            </a:r>
            <a:endParaRPr lang="en-CA" sz="1600" dirty="0"/>
          </a:p>
        </p:txBody>
      </p:sp>
      <p:sp>
        <p:nvSpPr>
          <p:cNvPr id="36" name="TextBox 35">
            <a:extLst>
              <a:ext uri="{FF2B5EF4-FFF2-40B4-BE49-F238E27FC236}">
                <a16:creationId xmlns:a16="http://schemas.microsoft.com/office/drawing/2014/main" id="{A956C034-7EC3-41F5-92BE-636185D2D1C5}"/>
              </a:ext>
            </a:extLst>
          </p:cNvPr>
          <p:cNvSpPr txBox="1"/>
          <p:nvPr/>
        </p:nvSpPr>
        <p:spPr>
          <a:xfrm>
            <a:off x="518395" y="3591476"/>
            <a:ext cx="1657585" cy="830997"/>
          </a:xfrm>
          <a:prstGeom prst="rect">
            <a:avLst/>
          </a:prstGeom>
          <a:noFill/>
        </p:spPr>
        <p:txBody>
          <a:bodyPr wrap="square" rtlCol="0">
            <a:spAutoFit/>
          </a:bodyPr>
          <a:lstStyle/>
          <a:p>
            <a:r>
              <a:rPr lang="en-US" sz="1600" dirty="0"/>
              <a:t>SC Code posts to Blockchain (funds, data)</a:t>
            </a:r>
            <a:endParaRPr lang="en-CA" sz="1600" dirty="0"/>
          </a:p>
        </p:txBody>
      </p:sp>
      <p:cxnSp>
        <p:nvCxnSpPr>
          <p:cNvPr id="37" name="Straight Connector 36">
            <a:extLst>
              <a:ext uri="{FF2B5EF4-FFF2-40B4-BE49-F238E27FC236}">
                <a16:creationId xmlns:a16="http://schemas.microsoft.com/office/drawing/2014/main" id="{1299221E-A540-4581-A645-C95340654BF2}"/>
              </a:ext>
            </a:extLst>
          </p:cNvPr>
          <p:cNvCxnSpPr>
            <a:endCxn id="36" idx="3"/>
          </p:cNvCxnSpPr>
          <p:nvPr/>
        </p:nvCxnSpPr>
        <p:spPr>
          <a:xfrm flipH="1">
            <a:off x="2175980" y="3792286"/>
            <a:ext cx="984410" cy="214689"/>
          </a:xfrm>
          <a:prstGeom prst="line">
            <a:avLst/>
          </a:prstGeom>
          <a:ln w="19050">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9277765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C45AF9-6298-4A9E-8B54-DD1F9BBFCBDA}"/>
              </a:ext>
            </a:extLst>
          </p:cNvPr>
          <p:cNvSpPr>
            <a:spLocks noGrp="1"/>
          </p:cNvSpPr>
          <p:nvPr>
            <p:ph type="title"/>
          </p:nvPr>
        </p:nvSpPr>
        <p:spPr/>
        <p:txBody>
          <a:bodyPr/>
          <a:lstStyle/>
          <a:p>
            <a:pPr marL="0" indent="0">
              <a:buFont typeface="Arial" panose="020B0604020202020204" pitchFamily="34" charset="0"/>
              <a:buNone/>
            </a:pPr>
            <a:r>
              <a:rPr lang="en-US" dirty="0"/>
              <a:t>Abstract</a:t>
            </a:r>
            <a:endParaRPr lang="en-CA" dirty="0"/>
          </a:p>
        </p:txBody>
      </p:sp>
      <p:sp>
        <p:nvSpPr>
          <p:cNvPr id="3" name="Content Placeholder 2">
            <a:extLst>
              <a:ext uri="{FF2B5EF4-FFF2-40B4-BE49-F238E27FC236}">
                <a16:creationId xmlns:a16="http://schemas.microsoft.com/office/drawing/2014/main" id="{FB0990D9-F9F5-41E9-9990-C7DAFA025DAE}"/>
              </a:ext>
            </a:extLst>
          </p:cNvPr>
          <p:cNvSpPr>
            <a:spLocks noGrp="1"/>
          </p:cNvSpPr>
          <p:nvPr>
            <p:ph idx="1"/>
          </p:nvPr>
        </p:nvSpPr>
        <p:spPr/>
        <p:txBody>
          <a:bodyPr>
            <a:normAutofit fontScale="77500" lnSpcReduction="20000"/>
          </a:bodyPr>
          <a:lstStyle/>
          <a:p>
            <a:pPr marL="0" indent="0">
              <a:buNone/>
            </a:pPr>
            <a:r>
              <a:rPr lang="en-US" sz="2800" b="1" kern="1200" dirty="0">
                <a:solidFill>
                  <a:schemeClr val="tx1"/>
                </a:solidFill>
                <a:effectLst/>
                <a:latin typeface="+mn-lt"/>
                <a:ea typeface="+mn-ea"/>
                <a:cs typeface="+mn-cs"/>
              </a:rPr>
              <a:t>Context: </a:t>
            </a:r>
            <a:r>
              <a:rPr lang="en-US" sz="2800" kern="1200" dirty="0">
                <a:solidFill>
                  <a:schemeClr val="tx1"/>
                </a:solidFill>
                <a:effectLst/>
                <a:latin typeface="+mn-lt"/>
                <a:ea typeface="+mn-ea"/>
                <a:cs typeface="+mn-cs"/>
              </a:rPr>
              <a:t>A formal definition of context itself, along with details of how to manage and maintain definitions of context for each use of disposable SSIs. For example context may be defined as a combination of concepts of instances of concepts defined under a formal ontology and knowledge graph, or by some other means, with justification. Proposals must include provisions for maintenance of context information as defined under the proposed definition of Context</a:t>
            </a:r>
            <a:endParaRPr lang="en-CA" sz="2800" kern="1200" dirty="0">
              <a:solidFill>
                <a:schemeClr val="tx1"/>
              </a:solidFill>
              <a:effectLst/>
              <a:latin typeface="+mn-lt"/>
              <a:ea typeface="+mn-ea"/>
              <a:cs typeface="+mn-cs"/>
            </a:endParaRPr>
          </a:p>
          <a:p>
            <a:pPr marL="0" indent="0">
              <a:buNone/>
            </a:pPr>
            <a:r>
              <a:rPr lang="en-US" sz="2800" b="1" kern="1200" dirty="0">
                <a:solidFill>
                  <a:schemeClr val="tx1"/>
                </a:solidFill>
                <a:effectLst/>
                <a:latin typeface="+mn-lt"/>
                <a:ea typeface="+mn-ea"/>
                <a:cs typeface="+mn-cs"/>
              </a:rPr>
              <a:t>Payload:</a:t>
            </a:r>
            <a:r>
              <a:rPr lang="en-US" sz="2800" kern="1200" dirty="0">
                <a:solidFill>
                  <a:schemeClr val="tx1"/>
                </a:solidFill>
                <a:effectLst/>
                <a:latin typeface="+mn-lt"/>
                <a:ea typeface="+mn-ea"/>
                <a:cs typeface="+mn-cs"/>
              </a:rPr>
              <a:t> Assuming the use of a formal standard for SSI such as the W3C DID standard, proposals shall define the proposed payload structure for DID documents, to define or identify the formal context definition and deal with disposability / state. If the use of a standard for SSI other than the W3C DID standard is proposed, explanation and justification shall be given.</a:t>
            </a:r>
            <a:endParaRPr lang="en-CA" sz="2800" kern="1200" dirty="0">
              <a:solidFill>
                <a:schemeClr val="tx1"/>
              </a:solidFill>
              <a:effectLst/>
              <a:latin typeface="+mn-lt"/>
              <a:ea typeface="+mn-ea"/>
              <a:cs typeface="+mn-cs"/>
            </a:endParaRPr>
          </a:p>
          <a:p>
            <a:pPr marL="0" indent="0">
              <a:buNone/>
            </a:pPr>
            <a:r>
              <a:rPr lang="en-US" sz="2800" b="1" kern="1200" dirty="0">
                <a:solidFill>
                  <a:schemeClr val="tx1"/>
                </a:solidFill>
                <a:effectLst/>
                <a:latin typeface="+mn-lt"/>
                <a:ea typeface="+mn-ea"/>
                <a:cs typeface="+mn-cs"/>
              </a:rPr>
              <a:t>State / User Activity:</a:t>
            </a:r>
            <a:r>
              <a:rPr lang="en-US" sz="2800" kern="1200" dirty="0">
                <a:solidFill>
                  <a:schemeClr val="tx1"/>
                </a:solidFill>
                <a:effectLst/>
                <a:latin typeface="+mn-lt"/>
                <a:ea typeface="+mn-ea"/>
                <a:cs typeface="+mn-cs"/>
              </a:rPr>
              <a:t> Proposals shall consider the </a:t>
            </a:r>
            <a:r>
              <a:rPr lang="en-US" sz="2800" kern="1200" dirty="0" err="1">
                <a:solidFill>
                  <a:schemeClr val="tx1"/>
                </a:solidFill>
                <a:effectLst/>
                <a:latin typeface="+mn-lt"/>
                <a:ea typeface="+mn-ea"/>
                <a:cs typeface="+mn-cs"/>
              </a:rPr>
              <a:t>statefulness</a:t>
            </a:r>
            <a:r>
              <a:rPr lang="en-US" sz="2800" kern="1200" dirty="0">
                <a:solidFill>
                  <a:schemeClr val="tx1"/>
                </a:solidFill>
                <a:effectLst/>
                <a:latin typeface="+mn-lt"/>
                <a:ea typeface="+mn-ea"/>
                <a:cs typeface="+mn-cs"/>
              </a:rPr>
              <a:t> of the SSI solution as used for disposable SSIs, and provide formal definitions of the relevant states and how conformant applications are to deal with those states and the transitions between them, and the implications, if any, for the DID (or other SSI standard) payload.</a:t>
            </a:r>
            <a:endParaRPr lang="en-CA" sz="280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300079706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F78BF0-5A87-4B05-8563-219D0466DB6F}"/>
              </a:ext>
            </a:extLst>
          </p:cNvPr>
          <p:cNvSpPr>
            <a:spLocks noGrp="1"/>
          </p:cNvSpPr>
          <p:nvPr>
            <p:ph type="title"/>
          </p:nvPr>
        </p:nvSpPr>
        <p:spPr/>
        <p:txBody>
          <a:bodyPr/>
          <a:lstStyle/>
          <a:p>
            <a:r>
              <a:rPr lang="en-US" dirty="0"/>
              <a:t>Abstract</a:t>
            </a:r>
            <a:endParaRPr lang="en-CA" dirty="0"/>
          </a:p>
        </p:txBody>
      </p:sp>
      <p:sp>
        <p:nvSpPr>
          <p:cNvPr id="3" name="Content Placeholder 2">
            <a:extLst>
              <a:ext uri="{FF2B5EF4-FFF2-40B4-BE49-F238E27FC236}">
                <a16:creationId xmlns:a16="http://schemas.microsoft.com/office/drawing/2014/main" id="{4363FBB6-E717-4EEF-9020-12A6C620341D}"/>
              </a:ext>
            </a:extLst>
          </p:cNvPr>
          <p:cNvSpPr>
            <a:spLocks noGrp="1"/>
          </p:cNvSpPr>
          <p:nvPr>
            <p:ph idx="1"/>
          </p:nvPr>
        </p:nvSpPr>
        <p:spPr/>
        <p:txBody>
          <a:bodyPr/>
          <a:lstStyle/>
          <a:p>
            <a:pPr marL="0" indent="0">
              <a:buNone/>
            </a:pPr>
            <a:r>
              <a:rPr lang="en-US" sz="2800" kern="1200" dirty="0">
                <a:solidFill>
                  <a:schemeClr val="tx1"/>
                </a:solidFill>
                <a:effectLst/>
                <a:latin typeface="+mn-lt"/>
                <a:ea typeface="+mn-ea"/>
                <a:cs typeface="+mn-cs"/>
              </a:rPr>
              <a:t>The scope of this RFP does not include other identity or identification solutions outside the scope of cryptographically enable self-sovereign identity. </a:t>
            </a:r>
            <a:endParaRPr lang="en-CA" sz="2800" kern="1200" dirty="0">
              <a:solidFill>
                <a:schemeClr val="tx1"/>
              </a:solidFill>
              <a:effectLst/>
              <a:latin typeface="+mn-lt"/>
              <a:ea typeface="+mn-ea"/>
              <a:cs typeface="+mn-cs"/>
            </a:endParaRPr>
          </a:p>
          <a:p>
            <a:pPr marL="0" indent="0">
              <a:buNone/>
            </a:pPr>
            <a:r>
              <a:rPr lang="en-US" sz="2800" kern="1200" dirty="0">
                <a:solidFill>
                  <a:schemeClr val="tx1"/>
                </a:solidFill>
                <a:effectLst/>
                <a:latin typeface="+mn-lt"/>
                <a:ea typeface="+mn-ea"/>
                <a:cs typeface="+mn-cs"/>
              </a:rPr>
              <a:t>For the avoidance of doubt, the term 'Self-sovereign Identity' should be construed as defined in:</a:t>
            </a:r>
            <a:endParaRPr lang="en-CA" sz="2800" kern="1200" dirty="0">
              <a:solidFill>
                <a:schemeClr val="tx1"/>
              </a:solidFill>
              <a:effectLst/>
              <a:latin typeface="+mn-lt"/>
              <a:ea typeface="+mn-ea"/>
              <a:cs typeface="+mn-cs"/>
            </a:endParaRPr>
          </a:p>
          <a:p>
            <a:pPr marL="0" indent="0">
              <a:buNone/>
            </a:pPr>
            <a:r>
              <a:rPr lang="en-US" sz="2800" u="sng" kern="1200" dirty="0">
                <a:solidFill>
                  <a:schemeClr val="tx1"/>
                </a:solidFill>
                <a:effectLst/>
                <a:latin typeface="+mn-lt"/>
                <a:ea typeface="+mn-ea"/>
                <a:cs typeface="+mn-cs"/>
                <a:hlinkClick r:id="rId2"/>
              </a:rPr>
              <a:t>https://www.enisa.europa.eu/publications/digital-identity-leveraging-the-ssi-concept-to-build-trust</a:t>
            </a:r>
            <a:r>
              <a:rPr lang="en-US" sz="2800" u="sng" kern="1200" dirty="0">
                <a:solidFill>
                  <a:schemeClr val="tx1"/>
                </a:solidFill>
                <a:effectLst/>
                <a:latin typeface="+mn-lt"/>
                <a:ea typeface="+mn-ea"/>
                <a:cs typeface="+mn-cs"/>
              </a:rPr>
              <a:t> </a:t>
            </a:r>
            <a:endParaRPr lang="en-CA" sz="2800" kern="1200" dirty="0">
              <a:solidFill>
                <a:schemeClr val="tx1"/>
              </a:solidFill>
              <a:effectLst/>
              <a:latin typeface="+mn-lt"/>
              <a:ea typeface="+mn-ea"/>
              <a:cs typeface="+mn-cs"/>
            </a:endParaRPr>
          </a:p>
          <a:p>
            <a:pPr marL="0" indent="0">
              <a:buNone/>
            </a:pPr>
            <a:endParaRPr lang="en-CA" dirty="0"/>
          </a:p>
        </p:txBody>
      </p:sp>
    </p:spTree>
    <p:extLst>
      <p:ext uri="{BB962C8B-B14F-4D97-AF65-F5344CB8AC3E}">
        <p14:creationId xmlns:p14="http://schemas.microsoft.com/office/powerpoint/2010/main" val="148672111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6A0D1B-51A3-4D52-B7CC-636103631297}"/>
              </a:ext>
            </a:extLst>
          </p:cNvPr>
          <p:cNvSpPr>
            <a:spLocks noGrp="1"/>
          </p:cNvSpPr>
          <p:nvPr>
            <p:ph type="title"/>
          </p:nvPr>
        </p:nvSpPr>
        <p:spPr/>
        <p:txBody>
          <a:bodyPr/>
          <a:lstStyle/>
          <a:p>
            <a:r>
              <a:rPr lang="en-US" dirty="0"/>
              <a:t>Q1 Discussions: More Context</a:t>
            </a:r>
            <a:endParaRPr lang="en-CA" dirty="0"/>
          </a:p>
        </p:txBody>
      </p:sp>
      <p:sp>
        <p:nvSpPr>
          <p:cNvPr id="3" name="Content Placeholder 2">
            <a:extLst>
              <a:ext uri="{FF2B5EF4-FFF2-40B4-BE49-F238E27FC236}">
                <a16:creationId xmlns:a16="http://schemas.microsoft.com/office/drawing/2014/main" id="{804E4676-92EC-44C1-A60A-0C8E61CA81FD}"/>
              </a:ext>
            </a:extLst>
          </p:cNvPr>
          <p:cNvSpPr>
            <a:spLocks noGrp="1"/>
          </p:cNvSpPr>
          <p:nvPr>
            <p:ph idx="1"/>
          </p:nvPr>
        </p:nvSpPr>
        <p:spPr/>
        <p:txBody>
          <a:bodyPr/>
          <a:lstStyle/>
          <a:p>
            <a:r>
              <a:rPr lang="en-US" dirty="0"/>
              <a:t>Contextual Credentialling</a:t>
            </a:r>
          </a:p>
          <a:p>
            <a:pPr lvl="1"/>
            <a:r>
              <a:rPr lang="en-CA" dirty="0"/>
              <a:t>Need to prove</a:t>
            </a:r>
            <a:r>
              <a:rPr lang="en-CA" baseline="0" dirty="0"/>
              <a:t> I </a:t>
            </a:r>
            <a:r>
              <a:rPr lang="en-CA" baseline="0" dirty="0" err="1"/>
              <a:t>amm</a:t>
            </a:r>
            <a:r>
              <a:rPr lang="en-CA" baseline="0" dirty="0"/>
              <a:t> allowed to do a given thing in this jurisdiction</a:t>
            </a:r>
          </a:p>
          <a:p>
            <a:pPr lvl="2"/>
            <a:r>
              <a:rPr lang="en-CA" dirty="0"/>
              <a:t>Regardless of whether what I </a:t>
            </a:r>
            <a:r>
              <a:rPr lang="en-CA" baseline="0" dirty="0"/>
              <a:t>would show you lets me do that thing in my home jurisdiction</a:t>
            </a:r>
          </a:p>
          <a:p>
            <a:pPr lvl="2"/>
            <a:r>
              <a:rPr lang="en-CA" baseline="0" dirty="0"/>
              <a:t>And I don’t want to show you those things</a:t>
            </a:r>
          </a:p>
          <a:p>
            <a:pPr lvl="1"/>
            <a:r>
              <a:rPr lang="en-CA" dirty="0"/>
              <a:t>That means that context needs to be recognized and implemented</a:t>
            </a:r>
          </a:p>
        </p:txBody>
      </p:sp>
    </p:spTree>
    <p:extLst>
      <p:ext uri="{BB962C8B-B14F-4D97-AF65-F5344CB8AC3E}">
        <p14:creationId xmlns:p14="http://schemas.microsoft.com/office/powerpoint/2010/main" val="206352208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7E1308-00E5-4D03-A5D2-48650B9C3CCC}"/>
              </a:ext>
            </a:extLst>
          </p:cNvPr>
          <p:cNvSpPr>
            <a:spLocks noGrp="1"/>
          </p:cNvSpPr>
          <p:nvPr>
            <p:ph type="title"/>
          </p:nvPr>
        </p:nvSpPr>
        <p:spPr/>
        <p:txBody>
          <a:bodyPr/>
          <a:lstStyle/>
          <a:p>
            <a:r>
              <a:rPr lang="en-US" dirty="0"/>
              <a:t>Q1 Discussions: Reference (ENISA)</a:t>
            </a:r>
            <a:endParaRPr lang="en-CA" dirty="0"/>
          </a:p>
        </p:txBody>
      </p:sp>
      <p:sp>
        <p:nvSpPr>
          <p:cNvPr id="3" name="Content Placeholder 2">
            <a:extLst>
              <a:ext uri="{FF2B5EF4-FFF2-40B4-BE49-F238E27FC236}">
                <a16:creationId xmlns:a16="http://schemas.microsoft.com/office/drawing/2014/main" id="{4BB1C74D-27A6-4FA2-89CD-750BABF0154E}"/>
              </a:ext>
            </a:extLst>
          </p:cNvPr>
          <p:cNvSpPr>
            <a:spLocks noGrp="1"/>
          </p:cNvSpPr>
          <p:nvPr>
            <p:ph idx="1"/>
          </p:nvPr>
        </p:nvSpPr>
        <p:spPr/>
        <p:txBody>
          <a:bodyPr>
            <a:normAutofit fontScale="92500" lnSpcReduction="10000"/>
          </a:bodyPr>
          <a:lstStyle/>
          <a:p>
            <a:r>
              <a:rPr lang="en-US" dirty="0"/>
              <a:t>ENISA Paper</a:t>
            </a:r>
          </a:p>
          <a:p>
            <a:pPr lvl="1"/>
            <a:r>
              <a:rPr lang="en-US" dirty="0"/>
              <a:t>Link: </a:t>
            </a:r>
            <a:r>
              <a:rPr lang="en-US" u="sng" dirty="0">
                <a:hlinkClick r:id="rId2"/>
              </a:rPr>
              <a:t>https://www.enisa.europa.eu/publications/digital-identity-leveraging-the-ssi-concept-to-build-trust</a:t>
            </a:r>
            <a:endParaRPr lang="en-CA" dirty="0"/>
          </a:p>
          <a:p>
            <a:r>
              <a:rPr lang="en-CA" dirty="0"/>
              <a:t>Use as a guideline for al the things we need to figure out</a:t>
            </a:r>
          </a:p>
          <a:p>
            <a:endParaRPr lang="en-CA" dirty="0"/>
          </a:p>
          <a:p>
            <a:r>
              <a:rPr lang="en-CA" dirty="0"/>
              <a:t>INATBA</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lang="en-CA" dirty="0"/>
              <a:t>Link: </a:t>
            </a:r>
            <a:r>
              <a:rPr lang="en-US" sz="2400" u="sng" kern="1200" dirty="0">
                <a:solidFill>
                  <a:schemeClr val="tx1"/>
                </a:solidFill>
                <a:effectLst/>
                <a:latin typeface="+mn-lt"/>
                <a:ea typeface="+mn-ea"/>
                <a:cs typeface="+mn-cs"/>
                <a:hlinkClick r:id="rId3"/>
              </a:rPr>
              <a:t>https://inatba.org/wp-content/uploads/2020/11/2020-11-INATBA-Decentralised-Identity-001.pdf</a:t>
            </a:r>
            <a:r>
              <a:rPr lang="en-CA" sz="2400" u="none" kern="1200" baseline="0" dirty="0">
                <a:solidFill>
                  <a:schemeClr val="tx1"/>
                </a:solidFill>
                <a:effectLst/>
                <a:latin typeface="+mn-lt"/>
                <a:ea typeface="+mn-ea"/>
                <a:cs typeface="+mn-cs"/>
              </a:rPr>
              <a:t> </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lang="en-CA" sz="2400" kern="1200" dirty="0">
              <a:solidFill>
                <a:schemeClr val="tx1"/>
              </a:solidFill>
              <a:effectLst/>
              <a:latin typeface="+mn-lt"/>
              <a:ea typeface="+mn-ea"/>
              <a:cs typeface="+mn-cs"/>
            </a:endParaRPr>
          </a:p>
          <a:p>
            <a:pPr>
              <a:spcBef>
                <a:spcPts val="500"/>
              </a:spcBef>
            </a:pPr>
            <a:r>
              <a:rPr lang="en-CA" dirty="0"/>
              <a:t>EU Blockchain (EU Commission)</a:t>
            </a:r>
          </a:p>
          <a:p>
            <a:pPr lvl="1"/>
            <a:r>
              <a:rPr lang="en-CA" kern="1200" dirty="0">
                <a:solidFill>
                  <a:schemeClr val="tx1"/>
                </a:solidFill>
                <a:effectLst/>
                <a:latin typeface="+mn-lt"/>
                <a:ea typeface="+mn-ea"/>
                <a:cs typeface="+mn-cs"/>
              </a:rPr>
              <a:t>Ref: Blockchain and Digital Identity (PDF)</a:t>
            </a:r>
          </a:p>
          <a:p>
            <a:pPr lvl="1"/>
            <a:r>
              <a:rPr lang="en-CA" dirty="0"/>
              <a:t>European Union Blockchain Observatory and Forum, May 2019 v 0.9.4</a:t>
            </a:r>
            <a:endParaRPr lang="en-CA" kern="1200" dirty="0">
              <a:solidFill>
                <a:schemeClr val="tx1"/>
              </a:solidFill>
              <a:effectLst/>
              <a:latin typeface="+mn-lt"/>
              <a:ea typeface="+mn-ea"/>
              <a:cs typeface="+mn-cs"/>
            </a:endParaRPr>
          </a:p>
        </p:txBody>
      </p:sp>
    </p:spTree>
    <p:extLst>
      <p:ext uri="{BB962C8B-B14F-4D97-AF65-F5344CB8AC3E}">
        <p14:creationId xmlns:p14="http://schemas.microsoft.com/office/powerpoint/2010/main" val="230451189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6E50D6-0B55-496D-A314-BD8F3E524E0E}"/>
              </a:ext>
            </a:extLst>
          </p:cNvPr>
          <p:cNvSpPr>
            <a:spLocks noGrp="1"/>
          </p:cNvSpPr>
          <p:nvPr>
            <p:ph type="title"/>
          </p:nvPr>
        </p:nvSpPr>
        <p:spPr/>
        <p:txBody>
          <a:bodyPr/>
          <a:lstStyle/>
          <a:p>
            <a:r>
              <a:rPr lang="en-US" dirty="0" err="1"/>
              <a:t>Enisa</a:t>
            </a:r>
            <a:r>
              <a:rPr lang="en-US" dirty="0"/>
              <a:t>: Context and VC</a:t>
            </a:r>
            <a:endParaRPr lang="en-CA" dirty="0"/>
          </a:p>
        </p:txBody>
      </p:sp>
      <p:sp>
        <p:nvSpPr>
          <p:cNvPr id="3" name="Content Placeholder 2">
            <a:extLst>
              <a:ext uri="{FF2B5EF4-FFF2-40B4-BE49-F238E27FC236}">
                <a16:creationId xmlns:a16="http://schemas.microsoft.com/office/drawing/2014/main" id="{B388FC6E-2EE6-40C3-B4DC-C3A195882C55}"/>
              </a:ext>
            </a:extLst>
          </p:cNvPr>
          <p:cNvSpPr>
            <a:spLocks noGrp="1"/>
          </p:cNvSpPr>
          <p:nvPr>
            <p:ph idx="1"/>
          </p:nvPr>
        </p:nvSpPr>
        <p:spPr/>
        <p:txBody>
          <a:bodyPr>
            <a:normAutofit lnSpcReduction="10000"/>
          </a:bodyPr>
          <a:lstStyle/>
          <a:p>
            <a:r>
              <a:rPr lang="en-US" sz="2800" b="1" kern="1200" dirty="0">
                <a:solidFill>
                  <a:schemeClr val="tx1"/>
                </a:solidFill>
                <a:effectLst/>
                <a:latin typeface="+mn-lt"/>
                <a:ea typeface="+mn-ea"/>
                <a:cs typeface="+mn-cs"/>
              </a:rPr>
              <a:t>Contextual Use</a:t>
            </a:r>
            <a:endParaRPr lang="en-CA" sz="2800" b="1" kern="1200" dirty="0">
              <a:solidFill>
                <a:schemeClr val="tx1"/>
              </a:solidFill>
              <a:effectLst/>
              <a:latin typeface="+mn-lt"/>
              <a:ea typeface="+mn-ea"/>
              <a:cs typeface="+mn-cs"/>
            </a:endParaRPr>
          </a:p>
          <a:p>
            <a:pPr lvl="1"/>
            <a:r>
              <a:rPr lang="en-US" sz="2400" kern="1200" dirty="0">
                <a:solidFill>
                  <a:schemeClr val="tx1"/>
                </a:solidFill>
                <a:effectLst/>
                <a:latin typeface="+mn-lt"/>
                <a:ea typeface="+mn-ea"/>
                <a:cs typeface="+mn-cs"/>
              </a:rPr>
              <a:t>Cited in the high level introduction: users can select different providers for different kinds of activity. </a:t>
            </a:r>
            <a:endParaRPr lang="en-CA" sz="2400" kern="1200" dirty="0">
              <a:solidFill>
                <a:schemeClr val="tx1"/>
              </a:solidFill>
              <a:effectLst/>
              <a:latin typeface="+mn-lt"/>
              <a:ea typeface="+mn-ea"/>
              <a:cs typeface="+mn-cs"/>
            </a:endParaRPr>
          </a:p>
          <a:p>
            <a:pPr lvl="1"/>
            <a:r>
              <a:rPr lang="en-US" sz="2400" kern="1200" dirty="0">
                <a:solidFill>
                  <a:schemeClr val="tx1"/>
                </a:solidFill>
                <a:effectLst/>
                <a:latin typeface="+mn-lt"/>
                <a:ea typeface="+mn-ea"/>
                <a:cs typeface="+mn-cs"/>
              </a:rPr>
              <a:t>this is the broadest 'context' and doesn't include 'disposable' but is contextual</a:t>
            </a:r>
            <a:endParaRPr lang="en-CA" sz="2400" kern="1200" dirty="0">
              <a:solidFill>
                <a:schemeClr val="tx1"/>
              </a:solidFill>
              <a:effectLst/>
              <a:latin typeface="+mn-lt"/>
              <a:ea typeface="+mn-ea"/>
              <a:cs typeface="+mn-cs"/>
            </a:endParaRPr>
          </a:p>
          <a:p>
            <a:pPr lvl="1"/>
            <a:r>
              <a:rPr lang="en-US" sz="2400" kern="1200" dirty="0">
                <a:solidFill>
                  <a:schemeClr val="tx1"/>
                </a:solidFill>
                <a:effectLst/>
                <a:latin typeface="+mn-lt"/>
                <a:ea typeface="+mn-ea"/>
                <a:cs typeface="+mn-cs"/>
              </a:rPr>
              <a:t>Seems a basic feature of SSID i.e. no expectation of using a single T3P</a:t>
            </a:r>
            <a:endParaRPr lang="en-CA" sz="2400" kern="1200" dirty="0">
              <a:solidFill>
                <a:schemeClr val="tx1"/>
              </a:solidFill>
              <a:effectLst/>
              <a:latin typeface="+mn-lt"/>
              <a:ea typeface="+mn-ea"/>
              <a:cs typeface="+mn-cs"/>
            </a:endParaRPr>
          </a:p>
          <a:p>
            <a:r>
              <a:rPr lang="en-US" sz="2800" b="1" kern="1200" dirty="0">
                <a:solidFill>
                  <a:schemeClr val="tx1"/>
                </a:solidFill>
                <a:effectLst/>
                <a:latin typeface="+mn-lt"/>
                <a:ea typeface="+mn-ea"/>
                <a:cs typeface="+mn-cs"/>
              </a:rPr>
              <a:t>Verifiable Credentials</a:t>
            </a:r>
            <a:endParaRPr lang="en-CA" sz="2800" b="1" kern="1200" dirty="0">
              <a:solidFill>
                <a:schemeClr val="tx1"/>
              </a:solidFill>
              <a:effectLst/>
              <a:latin typeface="+mn-lt"/>
              <a:ea typeface="+mn-ea"/>
              <a:cs typeface="+mn-cs"/>
            </a:endParaRPr>
          </a:p>
          <a:p>
            <a:pPr lvl="1"/>
            <a:r>
              <a:rPr lang="en-US" sz="2400" kern="1200" dirty="0">
                <a:solidFill>
                  <a:schemeClr val="tx1"/>
                </a:solidFill>
                <a:effectLst/>
                <a:latin typeface="+mn-lt"/>
                <a:ea typeface="+mn-ea"/>
                <a:cs typeface="+mn-cs"/>
              </a:rPr>
              <a:t>Segregates information needed for credentialling, from identification:</a:t>
            </a:r>
            <a:endParaRPr lang="en-CA" sz="2400" kern="1200" dirty="0">
              <a:solidFill>
                <a:schemeClr val="tx1"/>
              </a:solidFill>
              <a:effectLst/>
              <a:latin typeface="+mn-lt"/>
              <a:ea typeface="+mn-ea"/>
              <a:cs typeface="+mn-cs"/>
            </a:endParaRPr>
          </a:p>
          <a:p>
            <a:pPr lvl="1"/>
            <a:r>
              <a:rPr lang="en-US" sz="2400" kern="1200" dirty="0">
                <a:solidFill>
                  <a:schemeClr val="tx1"/>
                </a:solidFill>
                <a:effectLst/>
                <a:latin typeface="+mn-lt"/>
                <a:ea typeface="+mn-ea"/>
                <a:cs typeface="+mn-cs"/>
              </a:rPr>
              <a:t>The binding of the user-</a:t>
            </a:r>
            <a:r>
              <a:rPr lang="en-US" sz="2400" kern="1200" dirty="0" err="1">
                <a:solidFill>
                  <a:schemeClr val="tx1"/>
                </a:solidFill>
                <a:effectLst/>
                <a:latin typeface="+mn-lt"/>
                <a:ea typeface="+mn-ea"/>
                <a:cs typeface="+mn-cs"/>
              </a:rPr>
              <a:t>centred</a:t>
            </a:r>
            <a:r>
              <a:rPr lang="en-US" sz="2400" kern="1200" dirty="0">
                <a:solidFill>
                  <a:schemeClr val="tx1"/>
                </a:solidFill>
                <a:effectLst/>
                <a:latin typeface="+mn-lt"/>
                <a:ea typeface="+mn-ea"/>
                <a:cs typeface="+mn-cs"/>
              </a:rPr>
              <a:t> identity to other identifiers, as issued by </a:t>
            </a:r>
            <a:r>
              <a:rPr lang="en-US" sz="2400" kern="1200" dirty="0" err="1">
                <a:solidFill>
                  <a:schemeClr val="tx1"/>
                </a:solidFill>
                <a:effectLst/>
                <a:latin typeface="+mn-lt"/>
                <a:ea typeface="+mn-ea"/>
                <a:cs typeface="+mn-cs"/>
              </a:rPr>
              <a:t>recognised</a:t>
            </a:r>
            <a:r>
              <a:rPr lang="en-US" sz="2400" kern="1200" dirty="0">
                <a:solidFill>
                  <a:schemeClr val="tx1"/>
                </a:solidFill>
                <a:effectLst/>
                <a:latin typeface="+mn-lt"/>
                <a:ea typeface="+mn-ea"/>
                <a:cs typeface="+mn-cs"/>
              </a:rPr>
              <a:t> authorities, is called a "verifiable credential" (VC).</a:t>
            </a:r>
            <a:endParaRPr lang="en-CA" sz="2400" kern="1200" dirty="0">
              <a:solidFill>
                <a:schemeClr val="tx1"/>
              </a:solidFill>
              <a:effectLst/>
              <a:latin typeface="+mn-lt"/>
              <a:ea typeface="+mn-ea"/>
              <a:cs typeface="+mn-cs"/>
            </a:endParaRPr>
          </a:p>
          <a:p>
            <a:pPr lvl="1"/>
            <a:r>
              <a:rPr lang="en-US" sz="2400" kern="1200" dirty="0">
                <a:solidFill>
                  <a:schemeClr val="tx1"/>
                </a:solidFill>
                <a:effectLst/>
                <a:latin typeface="+mn-lt"/>
                <a:ea typeface="+mn-ea"/>
                <a:cs typeface="+mn-cs"/>
              </a:rPr>
              <a:t>This approach also allows user attributes, such as age or qualification, to be used instead of a formal identifier to control access to service based not on the full identity but rather on a user’s specific and relevant attributes.</a:t>
            </a:r>
            <a:endParaRPr lang="en-CA" sz="240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177114500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A1F0F5-42A8-480A-8308-8875C7064056}"/>
              </a:ext>
            </a:extLst>
          </p:cNvPr>
          <p:cNvSpPr>
            <a:spLocks noGrp="1"/>
          </p:cNvSpPr>
          <p:nvPr>
            <p:ph type="title"/>
          </p:nvPr>
        </p:nvSpPr>
        <p:spPr/>
        <p:txBody>
          <a:bodyPr/>
          <a:lstStyle/>
          <a:p>
            <a:r>
              <a:rPr lang="en-US" dirty="0" err="1"/>
              <a:t>Enisa</a:t>
            </a:r>
            <a:r>
              <a:rPr lang="en-US" dirty="0"/>
              <a:t>: DID Payloads and Command</a:t>
            </a:r>
            <a:endParaRPr lang="en-CA" dirty="0"/>
          </a:p>
        </p:txBody>
      </p:sp>
      <p:sp>
        <p:nvSpPr>
          <p:cNvPr id="3" name="Content Placeholder 2">
            <a:extLst>
              <a:ext uri="{FF2B5EF4-FFF2-40B4-BE49-F238E27FC236}">
                <a16:creationId xmlns:a16="http://schemas.microsoft.com/office/drawing/2014/main" id="{644022CB-E4F0-45CD-A7A0-D7F558ABBE7D}"/>
              </a:ext>
            </a:extLst>
          </p:cNvPr>
          <p:cNvSpPr>
            <a:spLocks noGrp="1"/>
          </p:cNvSpPr>
          <p:nvPr>
            <p:ph idx="1"/>
          </p:nvPr>
        </p:nvSpPr>
        <p:spPr/>
        <p:txBody>
          <a:bodyPr>
            <a:normAutofit fontScale="92500" lnSpcReduction="20000"/>
          </a:bodyPr>
          <a:lstStyle/>
          <a:p>
            <a:r>
              <a:rPr lang="en-US" sz="2800" kern="1200" dirty="0">
                <a:solidFill>
                  <a:schemeClr val="tx1"/>
                </a:solidFill>
                <a:effectLst/>
                <a:latin typeface="+mn-lt"/>
                <a:ea typeface="+mn-ea"/>
                <a:cs typeface="+mn-cs"/>
              </a:rPr>
              <a:t>DID resolution is the process of obtaining a DID document containing information (e.g., public authentication key) associated with a given DID. This is one of four required operations that can be performed on any DID ("Read"; the other ones being "Create", "Update", and "Deactivate").</a:t>
            </a:r>
            <a:endParaRPr lang="en-CA" sz="2800" kern="1200" dirty="0">
              <a:solidFill>
                <a:schemeClr val="tx1"/>
              </a:solidFill>
              <a:effectLst/>
              <a:latin typeface="+mn-lt"/>
              <a:ea typeface="+mn-ea"/>
              <a:cs typeface="+mn-cs"/>
            </a:endParaRPr>
          </a:p>
          <a:p>
            <a:pPr lvl="1"/>
            <a:r>
              <a:rPr lang="en-US" sz="2400" kern="1200" dirty="0">
                <a:solidFill>
                  <a:schemeClr val="tx1"/>
                </a:solidFill>
                <a:effectLst/>
                <a:latin typeface="+mn-lt"/>
                <a:ea typeface="+mn-ea"/>
                <a:cs typeface="+mn-cs"/>
              </a:rPr>
              <a:t>Read (Resolution)</a:t>
            </a:r>
            <a:endParaRPr lang="en-CA" sz="2400" kern="1200" dirty="0">
              <a:solidFill>
                <a:schemeClr val="tx1"/>
              </a:solidFill>
              <a:effectLst/>
              <a:latin typeface="+mn-lt"/>
              <a:ea typeface="+mn-ea"/>
              <a:cs typeface="+mn-cs"/>
            </a:endParaRPr>
          </a:p>
          <a:p>
            <a:pPr lvl="1"/>
            <a:r>
              <a:rPr lang="en-US" sz="2400" kern="1200" dirty="0">
                <a:solidFill>
                  <a:schemeClr val="tx1"/>
                </a:solidFill>
                <a:effectLst/>
                <a:latin typeface="+mn-lt"/>
                <a:ea typeface="+mn-ea"/>
                <a:cs typeface="+mn-cs"/>
              </a:rPr>
              <a:t>Create</a:t>
            </a:r>
            <a:endParaRPr lang="en-CA" sz="2400" kern="1200" dirty="0">
              <a:solidFill>
                <a:schemeClr val="tx1"/>
              </a:solidFill>
              <a:effectLst/>
              <a:latin typeface="+mn-lt"/>
              <a:ea typeface="+mn-ea"/>
              <a:cs typeface="+mn-cs"/>
            </a:endParaRPr>
          </a:p>
          <a:p>
            <a:pPr lvl="1"/>
            <a:r>
              <a:rPr lang="en-US" sz="2400" kern="1200" dirty="0">
                <a:solidFill>
                  <a:schemeClr val="tx1"/>
                </a:solidFill>
                <a:effectLst/>
                <a:latin typeface="+mn-lt"/>
                <a:ea typeface="+mn-ea"/>
                <a:cs typeface="+mn-cs"/>
              </a:rPr>
              <a:t>Update</a:t>
            </a:r>
            <a:endParaRPr lang="en-CA" sz="2400" kern="1200" dirty="0">
              <a:solidFill>
                <a:schemeClr val="tx1"/>
              </a:solidFill>
              <a:effectLst/>
              <a:latin typeface="+mn-lt"/>
              <a:ea typeface="+mn-ea"/>
              <a:cs typeface="+mn-cs"/>
            </a:endParaRPr>
          </a:p>
          <a:p>
            <a:pPr lvl="1"/>
            <a:r>
              <a:rPr lang="en-US" sz="2400" kern="1200" dirty="0">
                <a:solidFill>
                  <a:schemeClr val="tx1"/>
                </a:solidFill>
                <a:effectLst/>
                <a:latin typeface="+mn-lt"/>
                <a:ea typeface="+mn-ea"/>
                <a:cs typeface="+mn-cs"/>
              </a:rPr>
              <a:t>Deactivate</a:t>
            </a:r>
            <a:endParaRPr lang="en-CA" sz="2400" kern="1200" dirty="0">
              <a:solidFill>
                <a:schemeClr val="tx1"/>
              </a:solidFill>
              <a:effectLst/>
              <a:latin typeface="+mn-lt"/>
              <a:ea typeface="+mn-ea"/>
              <a:cs typeface="+mn-cs"/>
            </a:endParaRPr>
          </a:p>
          <a:p>
            <a:endParaRPr lang="en-US" sz="2800" kern="1200" dirty="0">
              <a:solidFill>
                <a:schemeClr val="tx1"/>
              </a:solidFill>
              <a:effectLst/>
              <a:latin typeface="+mn-lt"/>
              <a:ea typeface="+mn-ea"/>
              <a:cs typeface="+mn-cs"/>
            </a:endParaRPr>
          </a:p>
          <a:p>
            <a:r>
              <a:rPr lang="en-US" sz="2800" kern="1200" dirty="0">
                <a:solidFill>
                  <a:schemeClr val="tx1"/>
                </a:solidFill>
                <a:effectLst/>
                <a:latin typeface="+mn-lt"/>
                <a:ea typeface="+mn-ea"/>
                <a:cs typeface="+mn-cs"/>
              </a:rPr>
              <a:t>Deactivate deals with disposability</a:t>
            </a:r>
          </a:p>
          <a:p>
            <a:pPr lvl="1"/>
            <a:r>
              <a:rPr lang="en-US" sz="2400" kern="1200" dirty="0">
                <a:solidFill>
                  <a:schemeClr val="tx1"/>
                </a:solidFill>
                <a:effectLst/>
                <a:latin typeface="+mn-lt"/>
                <a:ea typeface="+mn-ea"/>
                <a:cs typeface="+mn-cs"/>
              </a:rPr>
              <a:t>One of the 3 things we are talking about was payload; maybe that doesn't need anything new?</a:t>
            </a:r>
            <a:endParaRPr lang="en-CA" sz="2400" kern="1200" dirty="0">
              <a:solidFill>
                <a:schemeClr val="tx1"/>
              </a:solidFill>
              <a:effectLst/>
              <a:latin typeface="+mn-lt"/>
              <a:ea typeface="+mn-ea"/>
              <a:cs typeface="+mn-cs"/>
            </a:endParaRPr>
          </a:p>
          <a:p>
            <a:r>
              <a:rPr lang="en-US" sz="2800" kern="1200" dirty="0">
                <a:solidFill>
                  <a:schemeClr val="tx1"/>
                </a:solidFill>
                <a:effectLst/>
                <a:latin typeface="+mn-lt"/>
                <a:ea typeface="+mn-ea"/>
                <a:cs typeface="+mn-cs"/>
              </a:rPr>
              <a:t>Look at how the state transition ties in to this (our Item 3)</a:t>
            </a:r>
            <a:endParaRPr lang="en-CA" sz="280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95086735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D24A06-5103-4764-9F72-C9D895C5182C}"/>
              </a:ext>
            </a:extLst>
          </p:cNvPr>
          <p:cNvSpPr>
            <a:spLocks noGrp="1"/>
          </p:cNvSpPr>
          <p:nvPr>
            <p:ph type="title"/>
          </p:nvPr>
        </p:nvSpPr>
        <p:spPr/>
        <p:txBody>
          <a:bodyPr/>
          <a:lstStyle/>
          <a:p>
            <a:r>
              <a:rPr lang="en-US" dirty="0" err="1"/>
              <a:t>Enisa</a:t>
            </a:r>
            <a:r>
              <a:rPr lang="en-US" dirty="0"/>
              <a:t>: Linked Data</a:t>
            </a:r>
            <a:endParaRPr lang="en-CA" dirty="0"/>
          </a:p>
        </p:txBody>
      </p:sp>
      <p:sp>
        <p:nvSpPr>
          <p:cNvPr id="3" name="Content Placeholder 2">
            <a:extLst>
              <a:ext uri="{FF2B5EF4-FFF2-40B4-BE49-F238E27FC236}">
                <a16:creationId xmlns:a16="http://schemas.microsoft.com/office/drawing/2014/main" id="{C0F40DE9-7575-493D-9E84-769DC50B4629}"/>
              </a:ext>
            </a:extLst>
          </p:cNvPr>
          <p:cNvSpPr>
            <a:spLocks noGrp="1"/>
          </p:cNvSpPr>
          <p:nvPr>
            <p:ph idx="1"/>
          </p:nvPr>
        </p:nvSpPr>
        <p:spPr/>
        <p:txBody>
          <a:bodyPr>
            <a:normAutofit fontScale="77500" lnSpcReduction="20000"/>
          </a:bodyPr>
          <a:lstStyle/>
          <a:p>
            <a:r>
              <a:rPr lang="en-US" sz="2800" kern="1200" dirty="0">
                <a:solidFill>
                  <a:schemeClr val="tx1"/>
                </a:solidFill>
                <a:effectLst/>
                <a:latin typeface="+mn-lt"/>
                <a:ea typeface="+mn-ea"/>
                <a:cs typeface="+mn-cs"/>
              </a:rPr>
              <a:t>Linked Data Vocabulary: This specification describes a linked data vocabulary for asserting VCs related to residency and citizenship information, such as given name, family name, country of citizenship, birthday, and other attributes used to determine the citizenship status of a citizen.</a:t>
            </a:r>
            <a:endParaRPr lang="en-CA" sz="2800" kern="1200" dirty="0">
              <a:solidFill>
                <a:schemeClr val="tx1"/>
              </a:solidFill>
              <a:effectLst/>
              <a:latin typeface="+mn-lt"/>
              <a:ea typeface="+mn-ea"/>
              <a:cs typeface="+mn-cs"/>
            </a:endParaRPr>
          </a:p>
          <a:p>
            <a:pPr lvl="1"/>
            <a:r>
              <a:rPr lang="en-US" sz="2400" kern="1200" dirty="0">
                <a:solidFill>
                  <a:schemeClr val="tx1"/>
                </a:solidFill>
                <a:effectLst/>
                <a:latin typeface="+mn-lt"/>
                <a:ea typeface="+mn-ea"/>
                <a:cs typeface="+mn-cs"/>
              </a:rPr>
              <a:t>Ref 9</a:t>
            </a:r>
            <a:endParaRPr lang="en-CA" sz="2400" kern="1200" dirty="0">
              <a:solidFill>
                <a:schemeClr val="tx1"/>
              </a:solidFill>
              <a:effectLst/>
              <a:latin typeface="+mn-lt"/>
              <a:ea typeface="+mn-ea"/>
              <a:cs typeface="+mn-cs"/>
            </a:endParaRPr>
          </a:p>
          <a:p>
            <a:pPr lvl="1"/>
            <a:r>
              <a:rPr lang="en-US" sz="2400" u="sng" kern="1200" dirty="0">
                <a:solidFill>
                  <a:schemeClr val="tx1"/>
                </a:solidFill>
                <a:effectLst/>
                <a:latin typeface="+mn-lt"/>
                <a:ea typeface="+mn-ea"/>
                <a:cs typeface="+mn-cs"/>
              </a:rPr>
              <a:t>https://w3c-ccg.github.io/citizenship-vocab/</a:t>
            </a:r>
            <a:endParaRPr lang="en-CA" sz="2400" kern="1200" dirty="0">
              <a:solidFill>
                <a:schemeClr val="tx1"/>
              </a:solidFill>
              <a:effectLst/>
              <a:latin typeface="+mn-lt"/>
              <a:ea typeface="+mn-ea"/>
              <a:cs typeface="+mn-cs"/>
            </a:endParaRPr>
          </a:p>
          <a:p>
            <a:r>
              <a:rPr lang="en-US" sz="2800" kern="1200" dirty="0">
                <a:solidFill>
                  <a:schemeClr val="tx1"/>
                </a:solidFill>
                <a:effectLst/>
                <a:latin typeface="+mn-lt"/>
                <a:ea typeface="+mn-ea"/>
                <a:cs typeface="+mn-cs"/>
              </a:rPr>
              <a:t>Notes</a:t>
            </a:r>
          </a:p>
          <a:p>
            <a:pPr lvl="1"/>
            <a:r>
              <a:rPr lang="en-US" sz="2400" kern="1200" dirty="0">
                <a:solidFill>
                  <a:schemeClr val="tx1"/>
                </a:solidFill>
                <a:effectLst/>
                <a:latin typeface="+mn-lt"/>
                <a:ea typeface="+mn-ea"/>
                <a:cs typeface="+mn-cs"/>
              </a:rPr>
              <a:t>Uses schema.org and w3id.org URLs</a:t>
            </a:r>
            <a:endParaRPr lang="en-CA" sz="2400" kern="1200" dirty="0">
              <a:solidFill>
                <a:schemeClr val="tx1"/>
              </a:solidFill>
              <a:effectLst/>
              <a:latin typeface="+mn-lt"/>
              <a:ea typeface="+mn-ea"/>
              <a:cs typeface="+mn-cs"/>
            </a:endParaRPr>
          </a:p>
          <a:p>
            <a:pPr lvl="1"/>
            <a:r>
              <a:rPr lang="en-US" sz="2400" kern="1200" dirty="0">
                <a:solidFill>
                  <a:schemeClr val="tx1"/>
                </a:solidFill>
                <a:effectLst/>
                <a:latin typeface="+mn-lt"/>
                <a:ea typeface="+mn-ea"/>
                <a:cs typeface="+mn-cs"/>
              </a:rPr>
              <a:t>NB odd naming convention (</a:t>
            </a:r>
            <a:r>
              <a:rPr lang="en-US" sz="2400" kern="1200" dirty="0" err="1">
                <a:solidFill>
                  <a:schemeClr val="tx1"/>
                </a:solidFill>
                <a:effectLst/>
                <a:latin typeface="+mn-lt"/>
                <a:ea typeface="+mn-ea"/>
                <a:cs typeface="+mn-cs"/>
              </a:rPr>
              <a:t>lowerCamelCAse</a:t>
            </a:r>
            <a:r>
              <a:rPr lang="en-US" sz="2400" kern="1200" dirty="0">
                <a:solidFill>
                  <a:schemeClr val="tx1"/>
                </a:solidFill>
                <a:effectLst/>
                <a:latin typeface="+mn-lt"/>
                <a:ea typeface="+mn-ea"/>
                <a:cs typeface="+mn-cs"/>
              </a:rPr>
              <a:t> for nouns)</a:t>
            </a:r>
            <a:endParaRPr lang="en-CA" sz="2400" kern="1200" dirty="0">
              <a:solidFill>
                <a:schemeClr val="tx1"/>
              </a:solidFill>
              <a:effectLst/>
              <a:latin typeface="+mn-lt"/>
              <a:ea typeface="+mn-ea"/>
              <a:cs typeface="+mn-cs"/>
            </a:endParaRPr>
          </a:p>
          <a:p>
            <a:pPr lvl="1"/>
            <a:r>
              <a:rPr lang="en-US" sz="2400" kern="1200" dirty="0">
                <a:solidFill>
                  <a:schemeClr val="tx1"/>
                </a:solidFill>
                <a:effectLst/>
                <a:latin typeface="+mn-lt"/>
                <a:ea typeface="+mn-ea"/>
                <a:cs typeface="+mn-cs"/>
              </a:rPr>
              <a:t>NOT an RDF Linked Data resource</a:t>
            </a:r>
            <a:endParaRPr lang="en-CA" sz="2400" kern="1200" dirty="0">
              <a:solidFill>
                <a:schemeClr val="tx1"/>
              </a:solidFill>
              <a:effectLst/>
              <a:latin typeface="+mn-lt"/>
              <a:ea typeface="+mn-ea"/>
              <a:cs typeface="+mn-cs"/>
            </a:endParaRPr>
          </a:p>
          <a:p>
            <a:pPr lvl="1"/>
            <a:r>
              <a:rPr lang="en-US" sz="2400" kern="1200" dirty="0">
                <a:solidFill>
                  <a:schemeClr val="tx1"/>
                </a:solidFill>
                <a:effectLst/>
                <a:latin typeface="+mn-lt"/>
                <a:ea typeface="+mn-ea"/>
                <a:cs typeface="+mn-cs"/>
              </a:rPr>
              <a:t>Just a vocabulary. </a:t>
            </a:r>
            <a:endParaRPr lang="en-CA" sz="2400" kern="1200" dirty="0">
              <a:solidFill>
                <a:schemeClr val="tx1"/>
              </a:solidFill>
              <a:effectLst/>
              <a:latin typeface="+mn-lt"/>
              <a:ea typeface="+mn-ea"/>
              <a:cs typeface="+mn-cs"/>
            </a:endParaRPr>
          </a:p>
          <a:p>
            <a:pPr lvl="1"/>
            <a:r>
              <a:rPr lang="en-US" sz="2400" kern="1200" dirty="0">
                <a:solidFill>
                  <a:schemeClr val="tx1"/>
                </a:solidFill>
                <a:effectLst/>
                <a:latin typeface="+mn-lt"/>
                <a:ea typeface="+mn-ea"/>
                <a:cs typeface="+mn-cs"/>
              </a:rPr>
              <a:t>Also not a standard.</a:t>
            </a:r>
            <a:endParaRPr lang="en-CA" sz="2400" kern="1200" dirty="0">
              <a:solidFill>
                <a:schemeClr val="tx1"/>
              </a:solidFill>
              <a:effectLst/>
              <a:latin typeface="+mn-lt"/>
              <a:ea typeface="+mn-ea"/>
              <a:cs typeface="+mn-cs"/>
            </a:endParaRPr>
          </a:p>
          <a:p>
            <a:r>
              <a:rPr lang="en-US" sz="2800" kern="1200" dirty="0">
                <a:solidFill>
                  <a:schemeClr val="tx1"/>
                </a:solidFill>
                <a:effectLst/>
                <a:latin typeface="+mn-lt"/>
                <a:ea typeface="+mn-ea"/>
                <a:cs typeface="+mn-cs"/>
              </a:rPr>
              <a:t>IDEA: Propose the Context definition as an extension or adjunct to this Vocabulary</a:t>
            </a:r>
            <a:endParaRPr lang="en-CA" sz="2800" kern="1200" dirty="0">
              <a:solidFill>
                <a:schemeClr val="tx1"/>
              </a:solidFill>
              <a:effectLst/>
              <a:latin typeface="+mn-lt"/>
              <a:ea typeface="+mn-ea"/>
              <a:cs typeface="+mn-cs"/>
            </a:endParaRPr>
          </a:p>
          <a:p>
            <a:pPr lvl="1"/>
            <a:r>
              <a:rPr lang="en-US" sz="2400" kern="1200" dirty="0">
                <a:solidFill>
                  <a:schemeClr val="tx1"/>
                </a:solidFill>
                <a:effectLst/>
                <a:latin typeface="+mn-lt"/>
                <a:ea typeface="+mn-ea"/>
                <a:cs typeface="+mn-cs"/>
              </a:rPr>
              <a:t>And put the whole Vocabulary into RDF/OWL as a data ontology. </a:t>
            </a:r>
            <a:endParaRPr lang="en-CA" sz="240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336009976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13D98D-4A7C-4DAD-A46B-5B786BAD6824}"/>
              </a:ext>
            </a:extLst>
          </p:cNvPr>
          <p:cNvSpPr>
            <a:spLocks noGrp="1"/>
          </p:cNvSpPr>
          <p:nvPr>
            <p:ph type="title"/>
          </p:nvPr>
        </p:nvSpPr>
        <p:spPr/>
        <p:txBody>
          <a:bodyPr/>
          <a:lstStyle/>
          <a:p>
            <a:r>
              <a:rPr lang="en-US" dirty="0" err="1"/>
              <a:t>Enisa</a:t>
            </a:r>
            <a:r>
              <a:rPr lang="en-US" dirty="0"/>
              <a:t>: Security</a:t>
            </a:r>
            <a:endParaRPr lang="en-CA" dirty="0"/>
          </a:p>
        </p:txBody>
      </p:sp>
      <p:sp>
        <p:nvSpPr>
          <p:cNvPr id="3" name="Content Placeholder 2">
            <a:extLst>
              <a:ext uri="{FF2B5EF4-FFF2-40B4-BE49-F238E27FC236}">
                <a16:creationId xmlns:a16="http://schemas.microsoft.com/office/drawing/2014/main" id="{FA2081A1-72FB-4C88-8BD4-6FE8BDFA9A98}"/>
              </a:ext>
            </a:extLst>
          </p:cNvPr>
          <p:cNvSpPr>
            <a:spLocks noGrp="1"/>
          </p:cNvSpPr>
          <p:nvPr>
            <p:ph idx="1"/>
          </p:nvPr>
        </p:nvSpPr>
        <p:spPr/>
        <p:txBody>
          <a:bodyPr>
            <a:normAutofit/>
          </a:bodyPr>
          <a:lstStyle/>
          <a:p>
            <a:pPr lvl="0"/>
            <a:r>
              <a:rPr lang="en-US" sz="2800" kern="1200" dirty="0">
                <a:solidFill>
                  <a:schemeClr val="tx1"/>
                </a:solidFill>
                <a:effectLst/>
                <a:latin typeface="+mn-lt"/>
                <a:ea typeface="+mn-ea"/>
                <a:cs typeface="+mn-cs"/>
              </a:rPr>
              <a:t>Security considerations include</a:t>
            </a:r>
          </a:p>
          <a:p>
            <a:pPr lvl="1"/>
            <a:r>
              <a:rPr lang="en-US" sz="2400" kern="1200" dirty="0">
                <a:solidFill>
                  <a:schemeClr val="tx1"/>
                </a:solidFill>
                <a:effectLst/>
                <a:latin typeface="+mn-lt"/>
                <a:ea typeface="+mn-ea"/>
                <a:cs typeface="+mn-cs"/>
              </a:rPr>
              <a:t>the binding of identity</a:t>
            </a:r>
            <a:endParaRPr lang="en-CA" sz="2400" kern="1200" dirty="0">
              <a:solidFill>
                <a:schemeClr val="tx1"/>
              </a:solidFill>
              <a:effectLst/>
              <a:latin typeface="+mn-lt"/>
              <a:ea typeface="+mn-ea"/>
              <a:cs typeface="+mn-cs"/>
            </a:endParaRPr>
          </a:p>
          <a:p>
            <a:pPr lvl="1"/>
            <a:r>
              <a:rPr lang="en-US" sz="2400" kern="1200" dirty="0">
                <a:solidFill>
                  <a:schemeClr val="tx1"/>
                </a:solidFill>
                <a:effectLst/>
                <a:latin typeface="+mn-lt"/>
                <a:ea typeface="+mn-ea"/>
                <a:cs typeface="+mn-cs"/>
              </a:rPr>
              <a:t>non-repudiation</a:t>
            </a:r>
            <a:endParaRPr lang="en-CA" sz="2400" kern="1200" dirty="0">
              <a:solidFill>
                <a:schemeClr val="tx1"/>
              </a:solidFill>
              <a:effectLst/>
              <a:latin typeface="+mn-lt"/>
              <a:ea typeface="+mn-ea"/>
              <a:cs typeface="+mn-cs"/>
            </a:endParaRPr>
          </a:p>
          <a:p>
            <a:pPr lvl="1"/>
            <a:r>
              <a:rPr lang="en-US" sz="2400" kern="1200" dirty="0">
                <a:solidFill>
                  <a:schemeClr val="tx1"/>
                </a:solidFill>
                <a:effectLst/>
                <a:latin typeface="+mn-lt"/>
                <a:ea typeface="+mn-ea"/>
                <a:cs typeface="+mn-cs"/>
              </a:rPr>
              <a:t>key and signature expiration</a:t>
            </a:r>
            <a:endParaRPr lang="en-CA" sz="2400" kern="1200" dirty="0">
              <a:solidFill>
                <a:schemeClr val="tx1"/>
              </a:solidFill>
              <a:effectLst/>
              <a:latin typeface="+mn-lt"/>
              <a:ea typeface="+mn-ea"/>
              <a:cs typeface="+mn-cs"/>
            </a:endParaRPr>
          </a:p>
          <a:p>
            <a:pPr lvl="1"/>
            <a:r>
              <a:rPr lang="en-US" sz="2400" kern="1200" dirty="0">
                <a:solidFill>
                  <a:schemeClr val="tx1"/>
                </a:solidFill>
                <a:effectLst/>
                <a:latin typeface="+mn-lt"/>
                <a:ea typeface="+mn-ea"/>
                <a:cs typeface="+mn-cs"/>
              </a:rPr>
              <a:t>key rotation</a:t>
            </a:r>
            <a:endParaRPr lang="en-CA" sz="2400" kern="1200" dirty="0">
              <a:solidFill>
                <a:schemeClr val="tx1"/>
              </a:solidFill>
              <a:effectLst/>
              <a:latin typeface="+mn-lt"/>
              <a:ea typeface="+mn-ea"/>
              <a:cs typeface="+mn-cs"/>
            </a:endParaRPr>
          </a:p>
          <a:p>
            <a:pPr lvl="1"/>
            <a:r>
              <a:rPr lang="en-US" sz="2400" kern="1200" dirty="0">
                <a:solidFill>
                  <a:schemeClr val="tx1"/>
                </a:solidFill>
                <a:effectLst/>
                <a:latin typeface="+mn-lt"/>
                <a:ea typeface="+mn-ea"/>
                <a:cs typeface="+mn-cs"/>
              </a:rPr>
              <a:t>revocation</a:t>
            </a:r>
            <a:endParaRPr lang="en-CA" sz="2400" kern="1200" dirty="0">
              <a:solidFill>
                <a:schemeClr val="tx1"/>
              </a:solidFill>
              <a:effectLst/>
              <a:latin typeface="+mn-lt"/>
              <a:ea typeface="+mn-ea"/>
              <a:cs typeface="+mn-cs"/>
            </a:endParaRPr>
          </a:p>
          <a:p>
            <a:pPr lvl="1"/>
            <a:r>
              <a:rPr lang="en-US" sz="2400" kern="1200" dirty="0">
                <a:solidFill>
                  <a:schemeClr val="tx1"/>
                </a:solidFill>
                <a:effectLst/>
                <a:latin typeface="+mn-lt"/>
                <a:ea typeface="+mn-ea"/>
                <a:cs typeface="+mn-cs"/>
              </a:rPr>
              <a:t>recovery</a:t>
            </a:r>
            <a:endParaRPr lang="en-CA" sz="2400" kern="1200" dirty="0">
              <a:solidFill>
                <a:schemeClr val="tx1"/>
              </a:solidFill>
              <a:effectLst/>
              <a:latin typeface="+mn-lt"/>
              <a:ea typeface="+mn-ea"/>
              <a:cs typeface="+mn-cs"/>
            </a:endParaRPr>
          </a:p>
          <a:p>
            <a:pPr lvl="1"/>
            <a:r>
              <a:rPr lang="en-US" sz="2400" kern="1200" dirty="0">
                <a:solidFill>
                  <a:schemeClr val="tx1"/>
                </a:solidFill>
                <a:effectLst/>
                <a:latin typeface="+mn-lt"/>
                <a:ea typeface="+mn-ea"/>
                <a:cs typeface="+mn-cs"/>
              </a:rPr>
              <a:t>encrypted data</a:t>
            </a:r>
            <a:endParaRPr lang="en-CA" sz="2400" kern="1200" dirty="0">
              <a:solidFill>
                <a:schemeClr val="tx1"/>
              </a:solidFill>
              <a:effectLst/>
              <a:latin typeface="+mn-lt"/>
              <a:ea typeface="+mn-ea"/>
              <a:cs typeface="+mn-cs"/>
            </a:endParaRPr>
          </a:p>
          <a:p>
            <a:pPr lvl="1"/>
            <a:r>
              <a:rPr lang="en-US" sz="2400" kern="1200" dirty="0">
                <a:solidFill>
                  <a:schemeClr val="tx1"/>
                </a:solidFill>
                <a:effectLst/>
                <a:latin typeface="+mn-lt"/>
                <a:ea typeface="+mn-ea"/>
                <a:cs typeface="+mn-cs"/>
              </a:rPr>
              <a:t>integrity</a:t>
            </a:r>
            <a:endParaRPr lang="en-CA" sz="2400" kern="1200" dirty="0">
              <a:solidFill>
                <a:schemeClr val="tx1"/>
              </a:solidFill>
              <a:effectLst/>
              <a:latin typeface="+mn-lt"/>
              <a:ea typeface="+mn-ea"/>
              <a:cs typeface="+mn-cs"/>
            </a:endParaRPr>
          </a:p>
          <a:p>
            <a:pPr lvl="1"/>
            <a:r>
              <a:rPr lang="en-US" sz="2400" kern="1200" dirty="0">
                <a:solidFill>
                  <a:schemeClr val="tx1"/>
                </a:solidFill>
                <a:effectLst/>
                <a:latin typeface="+mn-lt"/>
                <a:ea typeface="+mn-ea"/>
                <a:cs typeface="+mn-cs"/>
              </a:rPr>
              <a:t>level of assurance</a:t>
            </a:r>
            <a:endParaRPr lang="en-CA" sz="240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119814278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A49341-C6CB-4543-AB66-9CE7EE28CB13}"/>
              </a:ext>
            </a:extLst>
          </p:cNvPr>
          <p:cNvSpPr>
            <a:spLocks noGrp="1"/>
          </p:cNvSpPr>
          <p:nvPr>
            <p:ph type="title"/>
          </p:nvPr>
        </p:nvSpPr>
        <p:spPr/>
        <p:txBody>
          <a:bodyPr/>
          <a:lstStyle/>
          <a:p>
            <a:r>
              <a:rPr lang="en-US" dirty="0" err="1"/>
              <a:t>Enisa</a:t>
            </a:r>
            <a:r>
              <a:rPr lang="en-US" dirty="0"/>
              <a:t>: DIF</a:t>
            </a:r>
            <a:endParaRPr lang="en-CA" dirty="0"/>
          </a:p>
        </p:txBody>
      </p:sp>
      <p:sp>
        <p:nvSpPr>
          <p:cNvPr id="3" name="Content Placeholder 2">
            <a:extLst>
              <a:ext uri="{FF2B5EF4-FFF2-40B4-BE49-F238E27FC236}">
                <a16:creationId xmlns:a16="http://schemas.microsoft.com/office/drawing/2014/main" id="{1247DB19-BED3-4E6F-B3D9-5B0BF3FB6FC1}"/>
              </a:ext>
            </a:extLst>
          </p:cNvPr>
          <p:cNvSpPr>
            <a:spLocks noGrp="1"/>
          </p:cNvSpPr>
          <p:nvPr>
            <p:ph idx="1"/>
          </p:nvPr>
        </p:nvSpPr>
        <p:spPr/>
        <p:txBody>
          <a:bodyPr/>
          <a:lstStyle/>
          <a:p>
            <a:r>
              <a:rPr lang="en-US" sz="2800" u="sng" kern="1200" dirty="0">
                <a:solidFill>
                  <a:schemeClr val="tx1"/>
                </a:solidFill>
                <a:effectLst/>
                <a:latin typeface="+mn-lt"/>
                <a:ea typeface="+mn-ea"/>
                <a:cs typeface="+mn-cs"/>
              </a:rPr>
              <a:t>https://identity.foundation/</a:t>
            </a:r>
            <a:r>
              <a:rPr lang="en-US" sz="2800" kern="1200" dirty="0">
                <a:solidFill>
                  <a:schemeClr val="tx1"/>
                </a:solidFill>
                <a:effectLst/>
                <a:latin typeface="+mn-lt"/>
                <a:ea typeface="+mn-ea"/>
                <a:cs typeface="+mn-cs"/>
              </a:rPr>
              <a:t> </a:t>
            </a:r>
            <a:endParaRPr lang="en-CA" sz="2800" kern="1200" dirty="0">
              <a:solidFill>
                <a:schemeClr val="tx1"/>
              </a:solidFill>
              <a:effectLst/>
              <a:latin typeface="+mn-lt"/>
              <a:ea typeface="+mn-ea"/>
              <a:cs typeface="+mn-cs"/>
            </a:endParaRPr>
          </a:p>
          <a:p>
            <a:endParaRPr lang="en-CA" sz="2800" kern="1200" dirty="0">
              <a:solidFill>
                <a:schemeClr val="tx1"/>
              </a:solidFill>
              <a:effectLst/>
              <a:latin typeface="+mn-lt"/>
              <a:ea typeface="+mn-ea"/>
              <a:cs typeface="+mn-cs"/>
            </a:endParaRPr>
          </a:p>
          <a:p>
            <a:pPr lvl="0"/>
            <a:r>
              <a:rPr lang="en-CA" sz="2800" b="1" kern="1200" dirty="0">
                <a:solidFill>
                  <a:schemeClr val="tx1"/>
                </a:solidFill>
                <a:effectLst/>
                <a:latin typeface="+mn-lt"/>
                <a:ea typeface="+mn-ea"/>
                <a:cs typeface="+mn-cs"/>
              </a:rPr>
              <a:t>Identifiers and Discovery: </a:t>
            </a:r>
            <a:r>
              <a:rPr lang="en-CA" sz="2800" kern="1200" dirty="0">
                <a:solidFill>
                  <a:schemeClr val="tx1"/>
                </a:solidFill>
                <a:effectLst/>
                <a:latin typeface="+mn-lt"/>
                <a:ea typeface="+mn-ea"/>
                <a:cs typeface="+mn-cs"/>
              </a:rPr>
              <a:t>Covers the range of DID types, including but not limited to W3C DIDs. </a:t>
            </a:r>
          </a:p>
          <a:p>
            <a:endParaRPr lang="en-CA" sz="2800" kern="1200" dirty="0">
              <a:solidFill>
                <a:schemeClr val="tx1"/>
              </a:solidFill>
              <a:effectLst/>
              <a:latin typeface="+mn-lt"/>
              <a:ea typeface="+mn-ea"/>
              <a:cs typeface="+mn-cs"/>
            </a:endParaRPr>
          </a:p>
          <a:p>
            <a:r>
              <a:rPr lang="en-US" sz="2800" kern="1200" dirty="0">
                <a:solidFill>
                  <a:schemeClr val="tx1"/>
                </a:solidFill>
                <a:effectLst/>
                <a:latin typeface="+mn-lt"/>
                <a:ea typeface="+mn-ea"/>
                <a:cs typeface="+mn-cs"/>
              </a:rPr>
              <a:t>[DIF's] framework document around the use of DIDs should be taken into account in the development of a European electronic identification.</a:t>
            </a:r>
            <a:endParaRPr lang="en-CA" sz="280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26180506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E49695-02A4-4E44-BDE2-3EEC22A066EC}"/>
              </a:ext>
            </a:extLst>
          </p:cNvPr>
          <p:cNvSpPr>
            <a:spLocks noGrp="1"/>
          </p:cNvSpPr>
          <p:nvPr>
            <p:ph type="title"/>
          </p:nvPr>
        </p:nvSpPr>
        <p:spPr/>
        <p:txBody>
          <a:bodyPr/>
          <a:lstStyle/>
          <a:p>
            <a:r>
              <a:rPr lang="en-US" dirty="0" err="1"/>
              <a:t>Enisa</a:t>
            </a:r>
            <a:r>
              <a:rPr lang="en-US" dirty="0"/>
              <a:t>: Vendors</a:t>
            </a:r>
            <a:endParaRPr lang="en-CA" dirty="0"/>
          </a:p>
        </p:txBody>
      </p:sp>
      <p:sp>
        <p:nvSpPr>
          <p:cNvPr id="3" name="Content Placeholder 2">
            <a:extLst>
              <a:ext uri="{FF2B5EF4-FFF2-40B4-BE49-F238E27FC236}">
                <a16:creationId xmlns:a16="http://schemas.microsoft.com/office/drawing/2014/main" id="{6F91972B-645A-47E5-8DC7-320DF6F54D0A}"/>
              </a:ext>
            </a:extLst>
          </p:cNvPr>
          <p:cNvSpPr>
            <a:spLocks noGrp="1"/>
          </p:cNvSpPr>
          <p:nvPr>
            <p:ph idx="1"/>
          </p:nvPr>
        </p:nvSpPr>
        <p:spPr/>
        <p:txBody>
          <a:bodyPr>
            <a:normAutofit fontScale="70000" lnSpcReduction="20000"/>
          </a:bodyPr>
          <a:lstStyle/>
          <a:p>
            <a:r>
              <a:rPr lang="en-US" dirty="0" err="1"/>
              <a:t>Sovrin</a:t>
            </a:r>
            <a:endParaRPr lang="en-US" dirty="0"/>
          </a:p>
          <a:p>
            <a:pPr lvl="1"/>
            <a:r>
              <a:rPr lang="en-CA" sz="2400" kern="1200" dirty="0">
                <a:solidFill>
                  <a:schemeClr val="tx1"/>
                </a:solidFill>
                <a:effectLst/>
                <a:latin typeface="+mn-lt"/>
                <a:ea typeface="+mn-ea"/>
                <a:cs typeface="+mn-cs"/>
              </a:rPr>
              <a:t>Use of pseudonyms: The use of domain specific identifiers, which avoids the use of the same unique identifier for all transactions, for example, using different identifiers for public and private sectors</a:t>
            </a:r>
          </a:p>
          <a:p>
            <a:pPr lvl="1"/>
            <a:endParaRPr lang="en-US" dirty="0"/>
          </a:p>
          <a:p>
            <a:r>
              <a:rPr lang="en-US" dirty="0"/>
              <a:t>Hyperledger (</a:t>
            </a:r>
            <a:r>
              <a:rPr lang="en-US" dirty="0" err="1"/>
              <a:t>indy</a:t>
            </a:r>
            <a:r>
              <a:rPr lang="en-US" dirty="0"/>
              <a:t>)</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lang="en-US" sz="2400" kern="1200" dirty="0">
                <a:solidFill>
                  <a:schemeClr val="tx1"/>
                </a:solidFill>
                <a:effectLst/>
                <a:latin typeface="+mn-lt"/>
                <a:ea typeface="+mn-ea"/>
                <a:cs typeface="+mn-cs"/>
              </a:rPr>
              <a:t>There is no </a:t>
            </a:r>
            <a:r>
              <a:rPr lang="en-US" sz="2400" kern="1200" dirty="0" err="1">
                <a:solidFill>
                  <a:schemeClr val="tx1"/>
                </a:solidFill>
                <a:effectLst/>
                <a:latin typeface="+mn-lt"/>
                <a:ea typeface="+mn-ea"/>
                <a:cs typeface="+mn-cs"/>
              </a:rPr>
              <a:t>centralised</a:t>
            </a:r>
            <a:r>
              <a:rPr lang="en-US" sz="2400" kern="1200" dirty="0">
                <a:solidFill>
                  <a:schemeClr val="tx1"/>
                </a:solidFill>
                <a:effectLst/>
                <a:latin typeface="+mn-lt"/>
                <a:ea typeface="+mn-ea"/>
                <a:cs typeface="+mn-cs"/>
              </a:rPr>
              <a:t> repository in Indy; users use their own endpoints and wallet with individual data to store data. Users access the wallet through the User Agent and private key. A user can also have multiple DIDs on Indy; for each of them, the issuer generates a separate pair of public and private keys. The users can log in using their own private keys on the network to access their wallet.</a:t>
            </a:r>
            <a:endParaRPr lang="en-CA" sz="2400" kern="1200" dirty="0">
              <a:solidFill>
                <a:schemeClr val="tx1"/>
              </a:solidFill>
              <a:effectLst/>
              <a:latin typeface="+mn-lt"/>
              <a:ea typeface="+mn-ea"/>
              <a:cs typeface="+mn-cs"/>
            </a:endParaRPr>
          </a:p>
          <a:p>
            <a:pPr lvl="1"/>
            <a:endParaRPr lang="en-US" dirty="0"/>
          </a:p>
          <a:p>
            <a:r>
              <a:rPr lang="en-US" dirty="0" err="1"/>
              <a:t>LACChain</a:t>
            </a:r>
            <a:endParaRPr lang="en-US" dirty="0"/>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lang="en-US" sz="2400" kern="1200" dirty="0">
                <a:solidFill>
                  <a:schemeClr val="tx1"/>
                </a:solidFill>
                <a:effectLst/>
                <a:latin typeface="+mn-lt"/>
                <a:ea typeface="+mn-ea"/>
                <a:cs typeface="+mn-cs"/>
              </a:rPr>
              <a:t>"</a:t>
            </a:r>
            <a:r>
              <a:rPr lang="en-US" sz="2400" kern="1200" dirty="0" err="1">
                <a:solidFill>
                  <a:schemeClr val="tx1"/>
                </a:solidFill>
                <a:effectLst/>
                <a:latin typeface="+mn-lt"/>
                <a:ea typeface="+mn-ea"/>
                <a:cs typeface="+mn-cs"/>
              </a:rPr>
              <a:t>Pseudonymisation</a:t>
            </a:r>
            <a:r>
              <a:rPr lang="en-US" sz="2400" kern="1200" dirty="0">
                <a:solidFill>
                  <a:schemeClr val="tx1"/>
                </a:solidFill>
                <a:effectLst/>
                <a:latin typeface="+mn-lt"/>
                <a:ea typeface="+mn-ea"/>
                <a:cs typeface="+mn-cs"/>
              </a:rPr>
              <a:t>: </a:t>
            </a:r>
            <a:r>
              <a:rPr lang="en-US" sz="2400" kern="1200" dirty="0" err="1">
                <a:solidFill>
                  <a:schemeClr val="tx1"/>
                </a:solidFill>
                <a:effectLst/>
                <a:latin typeface="+mn-lt"/>
                <a:ea typeface="+mn-ea"/>
                <a:cs typeface="+mn-cs"/>
              </a:rPr>
              <a:t>Pseudonymisation</a:t>
            </a:r>
            <a:r>
              <a:rPr lang="en-US" sz="2400" kern="1200" dirty="0">
                <a:solidFill>
                  <a:schemeClr val="tx1"/>
                </a:solidFill>
                <a:effectLst/>
                <a:latin typeface="+mn-lt"/>
                <a:ea typeface="+mn-ea"/>
                <a:cs typeface="+mn-cs"/>
              </a:rPr>
              <a:t> is a direct benefit of SSI. In order to guarantee </a:t>
            </a:r>
            <a:r>
              <a:rPr lang="en-US" sz="2400" kern="1200" dirty="0" err="1">
                <a:solidFill>
                  <a:schemeClr val="tx1"/>
                </a:solidFill>
                <a:effectLst/>
                <a:latin typeface="+mn-lt"/>
                <a:ea typeface="+mn-ea"/>
                <a:cs typeface="+mn-cs"/>
              </a:rPr>
              <a:t>pseudonymisation</a:t>
            </a:r>
            <a:r>
              <a:rPr lang="en-US" sz="2400" kern="1200" dirty="0">
                <a:solidFill>
                  <a:schemeClr val="tx1"/>
                </a:solidFill>
                <a:effectLst/>
                <a:latin typeface="+mn-lt"/>
                <a:ea typeface="+mn-ea"/>
                <a:cs typeface="+mn-cs"/>
              </a:rPr>
              <a:t>, suitable DID registries and DID methods must be used. These will allow an identity holder to manage as many pseudonymous identifiers as desired so that they can interact with various services securely. They can authenticate without revealing more data. Pseudonymity is also one of the main advantages of DID documents and verifiable presentations over the traditional X.509 for electronic identification."</a:t>
            </a:r>
            <a:endParaRPr lang="en-CA" sz="240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42634931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B243D0-0D8A-4B74-82EB-C638E6C3DE25}"/>
              </a:ext>
            </a:extLst>
          </p:cNvPr>
          <p:cNvSpPr>
            <a:spLocks noGrp="1"/>
          </p:cNvSpPr>
          <p:nvPr>
            <p:ph type="title"/>
          </p:nvPr>
        </p:nvSpPr>
        <p:spPr/>
        <p:txBody>
          <a:bodyPr/>
          <a:lstStyle/>
          <a:p>
            <a:r>
              <a:rPr lang="en-US" dirty="0"/>
              <a:t>Brainstorming: Reasons for RFI</a:t>
            </a:r>
            <a:endParaRPr lang="en-CA" dirty="0"/>
          </a:p>
        </p:txBody>
      </p:sp>
      <p:sp>
        <p:nvSpPr>
          <p:cNvPr id="3" name="Content Placeholder 2">
            <a:extLst>
              <a:ext uri="{FF2B5EF4-FFF2-40B4-BE49-F238E27FC236}">
                <a16:creationId xmlns:a16="http://schemas.microsoft.com/office/drawing/2014/main" id="{CD4D947C-B674-4FA5-8806-3991AFB420D9}"/>
              </a:ext>
            </a:extLst>
          </p:cNvPr>
          <p:cNvSpPr>
            <a:spLocks noGrp="1"/>
          </p:cNvSpPr>
          <p:nvPr>
            <p:ph idx="1"/>
          </p:nvPr>
        </p:nvSpPr>
        <p:spPr/>
        <p:txBody>
          <a:bodyPr/>
          <a:lstStyle/>
          <a:p>
            <a:r>
              <a:rPr lang="en-US" dirty="0"/>
              <a:t>Potential RFPs</a:t>
            </a:r>
          </a:p>
          <a:p>
            <a:r>
              <a:rPr lang="en-US" dirty="0"/>
              <a:t>Industry challenges</a:t>
            </a:r>
          </a:p>
          <a:p>
            <a:r>
              <a:rPr lang="en-CA" dirty="0"/>
              <a:t>Knowledge input for other initiatives</a:t>
            </a:r>
          </a:p>
          <a:p>
            <a:pPr lvl="1"/>
            <a:r>
              <a:rPr lang="en-CA" dirty="0"/>
              <a:t>E.g. Digital Currency / CBDC </a:t>
            </a:r>
          </a:p>
          <a:p>
            <a:pPr lvl="1"/>
            <a:r>
              <a:rPr lang="en-CA" dirty="0"/>
              <a:t>General knowledge / reference for future work</a:t>
            </a:r>
          </a:p>
        </p:txBody>
      </p:sp>
    </p:spTree>
    <p:extLst>
      <p:ext uri="{BB962C8B-B14F-4D97-AF65-F5344CB8AC3E}">
        <p14:creationId xmlns:p14="http://schemas.microsoft.com/office/powerpoint/2010/main" val="69399896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33E5AB-D724-44EF-A130-D27BD9873662}"/>
              </a:ext>
            </a:extLst>
          </p:cNvPr>
          <p:cNvSpPr>
            <a:spLocks noGrp="1"/>
          </p:cNvSpPr>
          <p:nvPr>
            <p:ph type="title"/>
          </p:nvPr>
        </p:nvSpPr>
        <p:spPr/>
        <p:txBody>
          <a:bodyPr/>
          <a:lstStyle/>
          <a:p>
            <a:r>
              <a:rPr lang="en-US" dirty="0"/>
              <a:t>Observation (</a:t>
            </a:r>
            <a:r>
              <a:rPr lang="en-US" dirty="0" err="1"/>
              <a:t>Enisa</a:t>
            </a:r>
            <a:r>
              <a:rPr lang="en-US" dirty="0"/>
              <a:t> Vendor notes)</a:t>
            </a:r>
            <a:endParaRPr lang="en-CA" dirty="0"/>
          </a:p>
        </p:txBody>
      </p:sp>
      <p:sp>
        <p:nvSpPr>
          <p:cNvPr id="3" name="Content Placeholder 2">
            <a:extLst>
              <a:ext uri="{FF2B5EF4-FFF2-40B4-BE49-F238E27FC236}">
                <a16:creationId xmlns:a16="http://schemas.microsoft.com/office/drawing/2014/main" id="{354BB0A1-4BF8-4BBC-BFA5-88F15DB4C19B}"/>
              </a:ext>
            </a:extLst>
          </p:cNvPr>
          <p:cNvSpPr>
            <a:spLocks noGrp="1"/>
          </p:cNvSpPr>
          <p:nvPr>
            <p:ph idx="1"/>
          </p:nvPr>
        </p:nvSpPr>
        <p:spPr/>
        <p:txBody>
          <a:bodyPr/>
          <a:lstStyle/>
          <a:p>
            <a:r>
              <a:rPr lang="en-US" dirty="0"/>
              <a:t>Two distinct ways of being a SSI:</a:t>
            </a:r>
          </a:p>
          <a:p>
            <a:pPr lvl="1"/>
            <a:r>
              <a:rPr lang="en-CA" dirty="0"/>
              <a:t>Trusted</a:t>
            </a:r>
            <a:r>
              <a:rPr lang="en-CA" baseline="0" dirty="0"/>
              <a:t> 3</a:t>
            </a:r>
            <a:r>
              <a:rPr lang="en-CA" baseline="30000" dirty="0"/>
              <a:t>rd</a:t>
            </a:r>
            <a:r>
              <a:rPr lang="en-CA" baseline="0" dirty="0"/>
              <a:t> party</a:t>
            </a:r>
          </a:p>
          <a:p>
            <a:pPr lvl="1"/>
            <a:r>
              <a:rPr lang="en-CA" baseline="0" dirty="0"/>
              <a:t>Distributed ledger in place of the T3P</a:t>
            </a:r>
          </a:p>
          <a:p>
            <a:pPr lvl="2"/>
            <a:r>
              <a:rPr lang="en-CA" dirty="0"/>
              <a:t>IOTA, Hyperledger</a:t>
            </a:r>
          </a:p>
          <a:p>
            <a:pPr lvl="2"/>
            <a:endParaRPr lang="en-CA" dirty="0"/>
          </a:p>
          <a:p>
            <a:pPr lvl="0"/>
            <a:r>
              <a:rPr lang="en-CA" dirty="0"/>
              <a:t>Personas and Pseudonymization</a:t>
            </a:r>
          </a:p>
          <a:p>
            <a:pPr lvl="1"/>
            <a:r>
              <a:rPr lang="en-CA" dirty="0"/>
              <a:t>All the personal freedoms etc. that are asserted</a:t>
            </a:r>
            <a:r>
              <a:rPr lang="en-CA" baseline="0" dirty="0"/>
              <a:t> for the ‘Disposable’ SSI proposition are identified in the broader work on SSIs</a:t>
            </a:r>
          </a:p>
          <a:p>
            <a:pPr lvl="2"/>
            <a:r>
              <a:rPr lang="en-CA" dirty="0"/>
              <a:t>But ‘Disposable’ is never mentioned</a:t>
            </a:r>
          </a:p>
          <a:p>
            <a:pPr lvl="2"/>
            <a:r>
              <a:rPr lang="en-CA" dirty="0"/>
              <a:t>The proposed standard (this RFP) defines standards ways of dealing</a:t>
            </a:r>
            <a:r>
              <a:rPr lang="en-CA" baseline="0" dirty="0"/>
              <a:t> with these aspects and delivering on these potential freedoms</a:t>
            </a:r>
            <a:endParaRPr lang="en-CA" dirty="0"/>
          </a:p>
        </p:txBody>
      </p:sp>
    </p:spTree>
    <p:extLst>
      <p:ext uri="{BB962C8B-B14F-4D97-AF65-F5344CB8AC3E}">
        <p14:creationId xmlns:p14="http://schemas.microsoft.com/office/powerpoint/2010/main" val="299465354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AD1D5C-F685-4C16-A2E6-4FCF4F245973}"/>
              </a:ext>
            </a:extLst>
          </p:cNvPr>
          <p:cNvSpPr>
            <a:spLocks noGrp="1"/>
          </p:cNvSpPr>
          <p:nvPr>
            <p:ph type="title"/>
          </p:nvPr>
        </p:nvSpPr>
        <p:spPr/>
        <p:txBody>
          <a:bodyPr/>
          <a:lstStyle/>
          <a:p>
            <a:r>
              <a:rPr lang="en-US" dirty="0"/>
              <a:t>Smart Contracts</a:t>
            </a:r>
            <a:endParaRPr lang="en-CA" dirty="0"/>
          </a:p>
        </p:txBody>
      </p:sp>
      <p:sp>
        <p:nvSpPr>
          <p:cNvPr id="3" name="Content Placeholder 2">
            <a:extLst>
              <a:ext uri="{FF2B5EF4-FFF2-40B4-BE49-F238E27FC236}">
                <a16:creationId xmlns:a16="http://schemas.microsoft.com/office/drawing/2014/main" id="{8CE07520-F24A-42CA-9CA1-766D9DC5A0BD}"/>
              </a:ext>
            </a:extLst>
          </p:cNvPr>
          <p:cNvSpPr>
            <a:spLocks noGrp="1"/>
          </p:cNvSpPr>
          <p:nvPr>
            <p:ph idx="1"/>
          </p:nvPr>
        </p:nvSpPr>
        <p:spPr/>
        <p:txBody>
          <a:bodyPr>
            <a:normAutofit/>
          </a:bodyPr>
          <a:lstStyle/>
          <a:p>
            <a:r>
              <a:rPr lang="en-US" dirty="0"/>
              <a:t>There seems to be</a:t>
            </a:r>
            <a:r>
              <a:rPr lang="en-US" baseline="0" dirty="0"/>
              <a:t> potential for Smart Contracts use for some of these Persona / Rights / Identity interactions and states</a:t>
            </a:r>
          </a:p>
          <a:p>
            <a:pPr lvl="2"/>
            <a:endParaRPr lang="en-US" baseline="0" dirty="0"/>
          </a:p>
          <a:p>
            <a:pPr lvl="0"/>
            <a:r>
              <a:rPr lang="en-US" baseline="0" dirty="0"/>
              <a:t>Standardize (or guidelines?) for Smart Contracts:</a:t>
            </a:r>
          </a:p>
          <a:p>
            <a:pPr lvl="1"/>
            <a:r>
              <a:rPr lang="en-US" baseline="0" dirty="0"/>
              <a:t>Use of Smart Contracts in that D-SSI</a:t>
            </a:r>
          </a:p>
          <a:p>
            <a:pPr lvl="1"/>
            <a:r>
              <a:rPr lang="en-US" baseline="0" dirty="0"/>
              <a:t>Use of D-SSI in Smart Contracts</a:t>
            </a:r>
          </a:p>
          <a:p>
            <a:pPr lvl="1"/>
            <a:endParaRPr lang="en-US" baseline="0" dirty="0"/>
          </a:p>
          <a:p>
            <a:pPr lvl="0"/>
            <a:r>
              <a:rPr lang="en-US" baseline="0" dirty="0"/>
              <a:t>Concepts for Smart Contracts for these Persona / User states and interactions</a:t>
            </a:r>
          </a:p>
        </p:txBody>
      </p:sp>
    </p:spTree>
    <p:extLst>
      <p:ext uri="{BB962C8B-B14F-4D97-AF65-F5344CB8AC3E}">
        <p14:creationId xmlns:p14="http://schemas.microsoft.com/office/powerpoint/2010/main" val="145119589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4126AF-1E7A-4A5D-B585-9658ADEFA042}"/>
              </a:ext>
            </a:extLst>
          </p:cNvPr>
          <p:cNvSpPr>
            <a:spLocks noGrp="1"/>
          </p:cNvSpPr>
          <p:nvPr>
            <p:ph type="title"/>
          </p:nvPr>
        </p:nvSpPr>
        <p:spPr/>
        <p:txBody>
          <a:bodyPr/>
          <a:lstStyle/>
          <a:p>
            <a:r>
              <a:rPr lang="en-US" dirty="0"/>
              <a:t>Discussion and Next Steps</a:t>
            </a:r>
            <a:endParaRPr lang="en-CA" dirty="0"/>
          </a:p>
        </p:txBody>
      </p:sp>
      <p:sp>
        <p:nvSpPr>
          <p:cNvPr id="3" name="Content Placeholder 2">
            <a:extLst>
              <a:ext uri="{FF2B5EF4-FFF2-40B4-BE49-F238E27FC236}">
                <a16:creationId xmlns:a16="http://schemas.microsoft.com/office/drawing/2014/main" id="{CCE6AE69-2D8C-48C1-90A3-D6CD0F37DFB7}"/>
              </a:ext>
            </a:extLst>
          </p:cNvPr>
          <p:cNvSpPr>
            <a:spLocks noGrp="1"/>
          </p:cNvSpPr>
          <p:nvPr>
            <p:ph idx="1"/>
          </p:nvPr>
        </p:nvSpPr>
        <p:spPr/>
        <p:txBody>
          <a:bodyPr/>
          <a:lstStyle/>
          <a:p>
            <a:endParaRPr lang="en-CA"/>
          </a:p>
        </p:txBody>
      </p:sp>
    </p:spTree>
    <p:extLst>
      <p:ext uri="{BB962C8B-B14F-4D97-AF65-F5344CB8AC3E}">
        <p14:creationId xmlns:p14="http://schemas.microsoft.com/office/powerpoint/2010/main" val="2507208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AC22BD-8C67-4930-9DD2-D2D8B090A3EA}"/>
              </a:ext>
            </a:extLst>
          </p:cNvPr>
          <p:cNvSpPr>
            <a:spLocks noGrp="1"/>
          </p:cNvSpPr>
          <p:nvPr>
            <p:ph type="title"/>
          </p:nvPr>
        </p:nvSpPr>
        <p:spPr/>
        <p:txBody>
          <a:bodyPr/>
          <a:lstStyle/>
          <a:p>
            <a:r>
              <a:rPr lang="en-US" dirty="0"/>
              <a:t>Working Title / Scope</a:t>
            </a:r>
            <a:endParaRPr lang="en-CA" dirty="0"/>
          </a:p>
        </p:txBody>
      </p:sp>
      <p:sp>
        <p:nvSpPr>
          <p:cNvPr id="3" name="Content Placeholder 2">
            <a:extLst>
              <a:ext uri="{FF2B5EF4-FFF2-40B4-BE49-F238E27FC236}">
                <a16:creationId xmlns:a16="http://schemas.microsoft.com/office/drawing/2014/main" id="{DC7874F7-33E5-4215-93C9-3BC246CF33D9}"/>
              </a:ext>
            </a:extLst>
          </p:cNvPr>
          <p:cNvSpPr>
            <a:spLocks noGrp="1"/>
          </p:cNvSpPr>
          <p:nvPr>
            <p:ph idx="1"/>
          </p:nvPr>
        </p:nvSpPr>
        <p:spPr/>
        <p:txBody>
          <a:bodyPr>
            <a:normAutofit fontScale="92500" lnSpcReduction="10000"/>
          </a:bodyPr>
          <a:lstStyle/>
          <a:p>
            <a:pPr lvl="0"/>
            <a:r>
              <a:rPr lang="en-CA" dirty="0"/>
              <a:t>Pattern</a:t>
            </a:r>
            <a:r>
              <a:rPr lang="en-CA" baseline="0" dirty="0"/>
              <a:t> L</a:t>
            </a:r>
            <a:r>
              <a:rPr lang="en-CA" dirty="0"/>
              <a:t>anguage</a:t>
            </a:r>
            <a:r>
              <a:rPr lang="en-CA" baseline="0" dirty="0"/>
              <a:t> for Smart Contracts</a:t>
            </a:r>
          </a:p>
          <a:p>
            <a:pPr lvl="0"/>
            <a:r>
              <a:rPr lang="en-CA" baseline="0" dirty="0"/>
              <a:t>Might be too narrow?</a:t>
            </a:r>
          </a:p>
          <a:p>
            <a:pPr lvl="1"/>
            <a:r>
              <a:rPr lang="en-CA" dirty="0"/>
              <a:t>May also want to associate database storage</a:t>
            </a:r>
          </a:p>
          <a:p>
            <a:pPr lvl="1"/>
            <a:r>
              <a:rPr lang="en-CA" dirty="0"/>
              <a:t>Process as</a:t>
            </a:r>
            <a:r>
              <a:rPr lang="en-CA" baseline="0" dirty="0"/>
              <a:t> a whole – to be deployed across a range of DLT and DIDOs and other non DLT things also</a:t>
            </a:r>
          </a:p>
          <a:p>
            <a:pPr lvl="1"/>
            <a:r>
              <a:rPr lang="en-CA" dirty="0"/>
              <a:t>Process language + use of language to generate a library of patterns</a:t>
            </a:r>
            <a:endParaRPr lang="en-CA" baseline="0" dirty="0"/>
          </a:p>
          <a:p>
            <a:pPr lvl="0"/>
            <a:r>
              <a:rPr lang="en-CA" baseline="0" dirty="0"/>
              <a:t>CIM / PIM / PSM (Conceptual, Logical, Physical models)</a:t>
            </a:r>
          </a:p>
          <a:p>
            <a:pPr lvl="1"/>
            <a:r>
              <a:rPr lang="en-CA" baseline="0" dirty="0"/>
              <a:t>Generate PIM (LM) from CIM (conceptual model) </a:t>
            </a:r>
          </a:p>
          <a:p>
            <a:pPr lvl="1"/>
            <a:r>
              <a:rPr lang="en-CA" baseline="0" dirty="0"/>
              <a:t>Generate physical code (PSM) from the LM/PIM</a:t>
            </a:r>
          </a:p>
          <a:p>
            <a:pPr lvl="0"/>
            <a:r>
              <a:rPr lang="en-CA" baseline="0" dirty="0"/>
              <a:t>Open questions on whether </a:t>
            </a:r>
            <a:r>
              <a:rPr lang="en-CA" baseline="0" dirty="0" err="1"/>
              <a:t>eg.</a:t>
            </a:r>
            <a:r>
              <a:rPr lang="en-CA" baseline="0" dirty="0"/>
              <a:t> you can go from ER to GUI or </a:t>
            </a:r>
            <a:r>
              <a:rPr lang="en-CA" baseline="0" dirty="0" err="1"/>
              <a:t>vv</a:t>
            </a:r>
            <a:endParaRPr lang="en-CA" baseline="0" dirty="0"/>
          </a:p>
          <a:p>
            <a:pPr lvl="1"/>
            <a:r>
              <a:rPr lang="en-CA" baseline="0" dirty="0"/>
              <a:t>What kinds of things can be transformed to what; what’s useful</a:t>
            </a:r>
          </a:p>
        </p:txBody>
      </p:sp>
    </p:spTree>
    <p:extLst>
      <p:ext uri="{BB962C8B-B14F-4D97-AF65-F5344CB8AC3E}">
        <p14:creationId xmlns:p14="http://schemas.microsoft.com/office/powerpoint/2010/main" val="37621154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64FD18-E650-4545-8808-8C851C0BDD6E}"/>
              </a:ext>
            </a:extLst>
          </p:cNvPr>
          <p:cNvSpPr>
            <a:spLocks noGrp="1"/>
          </p:cNvSpPr>
          <p:nvPr>
            <p:ph type="title"/>
          </p:nvPr>
        </p:nvSpPr>
        <p:spPr/>
        <p:txBody>
          <a:bodyPr/>
          <a:lstStyle/>
          <a:p>
            <a:pPr lvl="0"/>
            <a:r>
              <a:rPr lang="en-CA" baseline="0" dirty="0"/>
              <a:t>Templating language</a:t>
            </a:r>
            <a:endParaRPr lang="en-CA" dirty="0"/>
          </a:p>
        </p:txBody>
      </p:sp>
      <p:sp>
        <p:nvSpPr>
          <p:cNvPr id="3" name="Content Placeholder 2">
            <a:extLst>
              <a:ext uri="{FF2B5EF4-FFF2-40B4-BE49-F238E27FC236}">
                <a16:creationId xmlns:a16="http://schemas.microsoft.com/office/drawing/2014/main" id="{855ABF82-647D-4296-9F95-00E996F5E2A5}"/>
              </a:ext>
            </a:extLst>
          </p:cNvPr>
          <p:cNvSpPr>
            <a:spLocks noGrp="1"/>
          </p:cNvSpPr>
          <p:nvPr>
            <p:ph idx="1"/>
          </p:nvPr>
        </p:nvSpPr>
        <p:spPr/>
        <p:txBody>
          <a:bodyPr/>
          <a:lstStyle/>
          <a:p>
            <a:r>
              <a:rPr lang="en-US" dirty="0"/>
              <a:t>What would this look like</a:t>
            </a:r>
          </a:p>
          <a:p>
            <a:pPr lvl="1"/>
            <a:r>
              <a:rPr lang="en-CA" dirty="0"/>
              <a:t>Jackrabbit has some ideas</a:t>
            </a:r>
            <a:r>
              <a:rPr lang="en-CA" baseline="0" dirty="0"/>
              <a:t> on this</a:t>
            </a:r>
          </a:p>
          <a:p>
            <a:pPr lvl="1"/>
            <a:r>
              <a:rPr lang="en-CA" baseline="0" dirty="0"/>
              <a:t>(details too technical for this note-taking e.g. variables transformations)</a:t>
            </a:r>
          </a:p>
          <a:p>
            <a:pPr lvl="0"/>
            <a:r>
              <a:rPr lang="en-CA" dirty="0"/>
              <a:t>Need a modelling language from which to produce those</a:t>
            </a:r>
            <a:r>
              <a:rPr lang="en-CA" baseline="0" dirty="0"/>
              <a:t> things</a:t>
            </a:r>
          </a:p>
          <a:p>
            <a:pPr lvl="0"/>
            <a:r>
              <a:rPr lang="en-CA" baseline="0" dirty="0"/>
              <a:t>Need</a:t>
            </a:r>
          </a:p>
          <a:p>
            <a:pPr lvl="1"/>
            <a:r>
              <a:rPr lang="en-CA" dirty="0"/>
              <a:t>Models</a:t>
            </a:r>
          </a:p>
          <a:p>
            <a:pPr lvl="1"/>
            <a:r>
              <a:rPr lang="en-CA" dirty="0"/>
              <a:t>Modeling language</a:t>
            </a:r>
          </a:p>
          <a:p>
            <a:pPr lvl="1"/>
            <a:r>
              <a:rPr lang="en-CA" dirty="0"/>
              <a:t>Transforms </a:t>
            </a:r>
          </a:p>
        </p:txBody>
      </p:sp>
    </p:spTree>
    <p:extLst>
      <p:ext uri="{BB962C8B-B14F-4D97-AF65-F5344CB8AC3E}">
        <p14:creationId xmlns:p14="http://schemas.microsoft.com/office/powerpoint/2010/main" val="19970781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72FF3A-3FD8-4085-9CCA-C0974E7A947E}"/>
              </a:ext>
            </a:extLst>
          </p:cNvPr>
          <p:cNvSpPr>
            <a:spLocks noGrp="1"/>
          </p:cNvSpPr>
          <p:nvPr>
            <p:ph type="title"/>
          </p:nvPr>
        </p:nvSpPr>
        <p:spPr/>
        <p:txBody>
          <a:bodyPr/>
          <a:lstStyle/>
          <a:p>
            <a:r>
              <a:rPr lang="en-US" dirty="0"/>
              <a:t>RFI Document Structure</a:t>
            </a:r>
            <a:endParaRPr lang="en-CA" dirty="0"/>
          </a:p>
        </p:txBody>
      </p:sp>
      <p:sp>
        <p:nvSpPr>
          <p:cNvPr id="3" name="Content Placeholder 2">
            <a:extLst>
              <a:ext uri="{FF2B5EF4-FFF2-40B4-BE49-F238E27FC236}">
                <a16:creationId xmlns:a16="http://schemas.microsoft.com/office/drawing/2014/main" id="{58D83962-DDC1-495B-849A-626CDE323AF7}"/>
              </a:ext>
            </a:extLst>
          </p:cNvPr>
          <p:cNvSpPr>
            <a:spLocks noGrp="1"/>
          </p:cNvSpPr>
          <p:nvPr>
            <p:ph idx="1"/>
          </p:nvPr>
        </p:nvSpPr>
        <p:spPr/>
        <p:txBody>
          <a:bodyPr/>
          <a:lstStyle/>
          <a:p>
            <a:r>
              <a:rPr lang="en-US" dirty="0"/>
              <a:t>Clause 2</a:t>
            </a:r>
          </a:p>
          <a:p>
            <a:pPr lvl="1"/>
            <a:r>
              <a:rPr lang="en-US" dirty="0"/>
              <a:t>2.1: Abstract only</a:t>
            </a:r>
          </a:p>
          <a:p>
            <a:pPr lvl="1"/>
            <a:r>
              <a:rPr lang="en-US" dirty="0"/>
              <a:t>2.2: Expand on details needed for questions</a:t>
            </a:r>
          </a:p>
          <a:p>
            <a:pPr lvl="1"/>
            <a:r>
              <a:rPr lang="en-US" dirty="0"/>
              <a:t>New Clause 2.3: Questions</a:t>
            </a:r>
          </a:p>
          <a:p>
            <a:pPr lvl="2"/>
            <a:r>
              <a:rPr lang="en-US" dirty="0"/>
              <a:t>Numbered (one sequence)</a:t>
            </a:r>
          </a:p>
          <a:p>
            <a:pPr lvl="2"/>
            <a:r>
              <a:rPr lang="en-US" dirty="0"/>
              <a:t>Sub-clauses each with explanatory material</a:t>
            </a:r>
          </a:p>
          <a:p>
            <a:pPr lvl="2"/>
            <a:r>
              <a:rPr lang="en-US" dirty="0"/>
              <a:t>Validation (or otherwise) of our draft definitions in Appendix A2</a:t>
            </a:r>
          </a:p>
          <a:p>
            <a:r>
              <a:rPr lang="en-US" dirty="0"/>
              <a:t>Clause 3</a:t>
            </a:r>
          </a:p>
          <a:p>
            <a:r>
              <a:rPr lang="en-US" dirty="0"/>
              <a:t>Definitions (Appendix A2)</a:t>
            </a:r>
          </a:p>
          <a:p>
            <a:r>
              <a:rPr lang="en-US" dirty="0"/>
              <a:t>The rest is boiler plate</a:t>
            </a:r>
          </a:p>
          <a:p>
            <a:endParaRPr lang="en-CA" dirty="0"/>
          </a:p>
        </p:txBody>
      </p:sp>
    </p:spTree>
    <p:extLst>
      <p:ext uri="{BB962C8B-B14F-4D97-AF65-F5344CB8AC3E}">
        <p14:creationId xmlns:p14="http://schemas.microsoft.com/office/powerpoint/2010/main" val="1046568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E23FEE-28B8-4479-834B-8D336AE98A10}"/>
              </a:ext>
            </a:extLst>
          </p:cNvPr>
          <p:cNvSpPr>
            <a:spLocks noGrp="1"/>
          </p:cNvSpPr>
          <p:nvPr>
            <p:ph type="title"/>
          </p:nvPr>
        </p:nvSpPr>
        <p:spPr/>
        <p:txBody>
          <a:bodyPr/>
          <a:lstStyle/>
          <a:p>
            <a:r>
              <a:rPr lang="en-US" dirty="0"/>
              <a:t>RFI Questions</a:t>
            </a:r>
            <a:endParaRPr lang="en-CA" dirty="0"/>
          </a:p>
        </p:txBody>
      </p:sp>
      <p:sp>
        <p:nvSpPr>
          <p:cNvPr id="3" name="Content Placeholder 2">
            <a:extLst>
              <a:ext uri="{FF2B5EF4-FFF2-40B4-BE49-F238E27FC236}">
                <a16:creationId xmlns:a16="http://schemas.microsoft.com/office/drawing/2014/main" id="{27E6C097-4751-4CFB-920A-DCBC0CADDCF3}"/>
              </a:ext>
            </a:extLst>
          </p:cNvPr>
          <p:cNvSpPr>
            <a:spLocks noGrp="1"/>
          </p:cNvSpPr>
          <p:nvPr>
            <p:ph idx="1"/>
          </p:nvPr>
        </p:nvSpPr>
        <p:spPr/>
        <p:txBody>
          <a:bodyPr/>
          <a:lstStyle/>
          <a:p>
            <a:r>
              <a:rPr lang="en-US" dirty="0"/>
              <a:t>See draft document for detailed questions</a:t>
            </a:r>
          </a:p>
          <a:p>
            <a:r>
              <a:rPr lang="en-US" dirty="0"/>
              <a:t>To be reviewed: some of these are looking a bit general</a:t>
            </a:r>
            <a:r>
              <a:rPr lang="en-US" baseline="0" dirty="0"/>
              <a:t> again</a:t>
            </a:r>
          </a:p>
          <a:p>
            <a:pPr lvl="1"/>
            <a:r>
              <a:rPr lang="en-CA" dirty="0"/>
              <a:t>What</a:t>
            </a:r>
            <a:r>
              <a:rPr lang="en-CA" baseline="0" dirty="0"/>
              <a:t> do we specifically need to ask in order to frame a potential RFP on Smart Contract code generation? </a:t>
            </a:r>
          </a:p>
          <a:p>
            <a:pPr lvl="0"/>
            <a:endParaRPr lang="en-CA" dirty="0"/>
          </a:p>
          <a:p>
            <a:pPr lvl="0"/>
            <a:r>
              <a:rPr lang="en-CA" dirty="0"/>
              <a:t>Reminder: Aim of the Questions and RFI</a:t>
            </a:r>
          </a:p>
          <a:p>
            <a:pPr lvl="1"/>
            <a:r>
              <a:rPr lang="en-CA" dirty="0"/>
              <a:t>To validate the idea of code generation</a:t>
            </a:r>
          </a:p>
          <a:p>
            <a:pPr lvl="1"/>
            <a:r>
              <a:rPr lang="en-CA" dirty="0"/>
              <a:t>To validate</a:t>
            </a:r>
            <a:r>
              <a:rPr lang="en-CA" baseline="0" dirty="0"/>
              <a:t> the framing as a ‘pattern language’</a:t>
            </a:r>
          </a:p>
          <a:p>
            <a:pPr lvl="2"/>
            <a:r>
              <a:rPr lang="en-CA" dirty="0"/>
              <a:t>What about mor</a:t>
            </a:r>
            <a:r>
              <a:rPr lang="en-CA" baseline="0" dirty="0"/>
              <a:t>e business-facing approaches e.g. concept ontology?</a:t>
            </a:r>
          </a:p>
          <a:p>
            <a:pPr lvl="1"/>
            <a:r>
              <a:rPr lang="en-CA" dirty="0"/>
              <a:t>To publicize</a:t>
            </a:r>
            <a:r>
              <a:rPr lang="en-CA" baseline="0" dirty="0"/>
              <a:t> the idea</a:t>
            </a:r>
            <a:endParaRPr lang="en-CA" dirty="0"/>
          </a:p>
        </p:txBody>
      </p:sp>
    </p:spTree>
    <p:extLst>
      <p:ext uri="{BB962C8B-B14F-4D97-AF65-F5344CB8AC3E}">
        <p14:creationId xmlns:p14="http://schemas.microsoft.com/office/powerpoint/2010/main" val="29781428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979</TotalTime>
  <Words>3404</Words>
  <Application>Microsoft Office PowerPoint</Application>
  <PresentationFormat>Widescreen</PresentationFormat>
  <Paragraphs>381</Paragraphs>
  <Slides>52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52</vt:i4>
      </vt:variant>
    </vt:vector>
  </HeadingPairs>
  <TitlesOfParts>
    <vt:vector size="56" baseType="lpstr">
      <vt:lpstr>Arial</vt:lpstr>
      <vt:lpstr>Calibri</vt:lpstr>
      <vt:lpstr>Calibri Light</vt:lpstr>
      <vt:lpstr>Office Theme</vt:lpstr>
      <vt:lpstr>Blockchain PSIG Initiatives Smart Contracts RFI Disposable Self-sovereign Identity RFP</vt:lpstr>
      <vt:lpstr>Overview</vt:lpstr>
      <vt:lpstr>Smart Contracts: Pattern Language for Smart Contracts RFI</vt:lpstr>
      <vt:lpstr>Smart Contracts Overview</vt:lpstr>
      <vt:lpstr>Brainstorming: Reasons for RFI</vt:lpstr>
      <vt:lpstr>Working Title / Scope</vt:lpstr>
      <vt:lpstr>Templating language</vt:lpstr>
      <vt:lpstr>RFI Document Structure</vt:lpstr>
      <vt:lpstr>RFI Questions</vt:lpstr>
      <vt:lpstr>RFI Questions</vt:lpstr>
      <vt:lpstr>Existing DLT Initiatives</vt:lpstr>
      <vt:lpstr>Potential Responses</vt:lpstr>
      <vt:lpstr>Disposable Self-sovereign Identity RFP</vt:lpstr>
      <vt:lpstr>Identity (general)</vt:lpstr>
      <vt:lpstr>Self0sovereign Identity</vt:lpstr>
      <vt:lpstr>DispID in a Nutshell</vt:lpstr>
      <vt:lpstr>Disposable SSID</vt:lpstr>
      <vt:lpstr>Question</vt:lpstr>
      <vt:lpstr>Self-sovereign ID Standards</vt:lpstr>
      <vt:lpstr>Potential RFPs</vt:lpstr>
      <vt:lpstr>Dec 2021 (Disposable SSI): Conclusions</vt:lpstr>
      <vt:lpstr>Dec 2021 (SC RFI): Working Title / Scope</vt:lpstr>
      <vt:lpstr>Open Questions</vt:lpstr>
      <vt:lpstr>Parts</vt:lpstr>
      <vt:lpstr>Part 1: Context</vt:lpstr>
      <vt:lpstr>Formalizing Context</vt:lpstr>
      <vt:lpstr>Human v data considerations</vt:lpstr>
      <vt:lpstr>Standards potential: Ontology</vt:lpstr>
      <vt:lpstr>Part 2: Object</vt:lpstr>
      <vt:lpstr>Object</vt:lpstr>
      <vt:lpstr>IOTA Other Developments</vt:lpstr>
      <vt:lpstr>Part 3: State</vt:lpstr>
      <vt:lpstr>Potential RFPs: State</vt:lpstr>
      <vt:lpstr>State: Notes from TWINDS Session</vt:lpstr>
      <vt:lpstr>Identity</vt:lpstr>
      <vt:lpstr>Credentials</vt:lpstr>
      <vt:lpstr>Q1 Discussions: Scope</vt:lpstr>
      <vt:lpstr>Abstract</vt:lpstr>
      <vt:lpstr>Abstract</vt:lpstr>
      <vt:lpstr>Abstract</vt:lpstr>
      <vt:lpstr>Abstract</vt:lpstr>
      <vt:lpstr>Q1 Discussions: More Context</vt:lpstr>
      <vt:lpstr>Q1 Discussions: Reference (ENISA)</vt:lpstr>
      <vt:lpstr>Enisa: Context and VC</vt:lpstr>
      <vt:lpstr>Enisa: DID Payloads and Command</vt:lpstr>
      <vt:lpstr>Enisa: Linked Data</vt:lpstr>
      <vt:lpstr>Enisa: Security</vt:lpstr>
      <vt:lpstr>Enisa: DIF</vt:lpstr>
      <vt:lpstr>Enisa: Vendors</vt:lpstr>
      <vt:lpstr>Observation (Enisa Vendor notes)</vt:lpstr>
      <vt:lpstr>Smart Contracts</vt:lpstr>
      <vt:lpstr>Discussion and Next Steps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Blockchain PSIG Initiatives Smart Contracts RFI Disposble Self-sovereign Identity RFP</dc:title>
  <dc:creator>Mike Bennett</dc:creator>
  <cp:lastModifiedBy>Mike Bennett</cp:lastModifiedBy>
  <cp:revision>13</cp:revision>
  <dcterms:created xsi:type="dcterms:W3CDTF">2022-03-22T23:59:51Z</dcterms:created>
  <dcterms:modified xsi:type="dcterms:W3CDTF">2022-03-23T16:19:11Z</dcterms:modified>
</cp:coreProperties>
</file>