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2"/>
  </p:notesMasterIdLst>
  <p:sldIdLst>
    <p:sldId id="413" r:id="rId3"/>
    <p:sldId id="435" r:id="rId4"/>
    <p:sldId id="259" r:id="rId5"/>
    <p:sldId id="414" r:id="rId6"/>
    <p:sldId id="451" r:id="rId7"/>
    <p:sldId id="264" r:id="rId8"/>
    <p:sldId id="415" r:id="rId9"/>
    <p:sldId id="445" r:id="rId10"/>
    <p:sldId id="439" r:id="rId11"/>
    <p:sldId id="440" r:id="rId12"/>
    <p:sldId id="441" r:id="rId13"/>
    <p:sldId id="442" r:id="rId14"/>
    <p:sldId id="328" r:id="rId15"/>
    <p:sldId id="452" r:id="rId16"/>
    <p:sldId id="404" r:id="rId17"/>
    <p:sldId id="420" r:id="rId18"/>
    <p:sldId id="274" r:id="rId19"/>
    <p:sldId id="277" r:id="rId20"/>
    <p:sldId id="453" r:id="rId21"/>
    <p:sldId id="456" r:id="rId22"/>
    <p:sldId id="446" r:id="rId23"/>
    <p:sldId id="447" r:id="rId24"/>
    <p:sldId id="434" r:id="rId25"/>
    <p:sldId id="448" r:id="rId26"/>
    <p:sldId id="449" r:id="rId27"/>
    <p:sldId id="438" r:id="rId28"/>
    <p:sldId id="405" r:id="rId29"/>
    <p:sldId id="260" r:id="rId30"/>
    <p:sldId id="455" r:id="rId3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 autoAdjust="0"/>
    <p:restoredTop sz="93654" autoAdjust="0"/>
  </p:normalViewPr>
  <p:slideViewPr>
    <p:cSldViewPr>
      <p:cViewPr varScale="1">
        <p:scale>
          <a:sx n="113" d="100"/>
          <a:sy n="113" d="100"/>
        </p:scale>
        <p:origin x="8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EFA34-D3F5-4824-B4A0-B800EA56E1E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881C85-FEF8-4A23-8140-A474247F7AF2}">
      <dgm:prSet phldrT="[Text]" custT="1"/>
      <dgm:spPr/>
      <dgm:t>
        <a:bodyPr/>
        <a:lstStyle/>
        <a:p>
          <a:r>
            <a:rPr lang="en-GB" sz="1000" dirty="0"/>
            <a:t>A Decade of research leading to the ROSETTA* Framework [1-4]</a:t>
          </a:r>
        </a:p>
      </dgm:t>
    </dgm:pt>
    <dgm:pt modelId="{DC3A8979-3AC4-4AE6-A7EE-FCD86557FFA2}" type="parTrans" cxnId="{8971E546-0606-4F0C-A243-097BFBBCFAC2}">
      <dgm:prSet/>
      <dgm:spPr/>
      <dgm:t>
        <a:bodyPr/>
        <a:lstStyle/>
        <a:p>
          <a:endParaRPr lang="en-GB"/>
        </a:p>
      </dgm:t>
    </dgm:pt>
    <dgm:pt modelId="{266940AE-3C14-4D48-A358-04A0505ED76A}" type="sibTrans" cxnId="{8971E546-0606-4F0C-A243-097BFBBCFAC2}">
      <dgm:prSet/>
      <dgm:spPr/>
      <dgm:t>
        <a:bodyPr/>
        <a:lstStyle/>
        <a:p>
          <a:endParaRPr lang="en-GB"/>
        </a:p>
      </dgm:t>
    </dgm:pt>
    <dgm:pt modelId="{7E87A775-8D7A-4E14-AFEC-3D47481F4376}">
      <dgm:prSet phldrT="[Text]" custT="1"/>
      <dgm:spPr/>
      <dgm:t>
        <a:bodyPr/>
        <a:lstStyle/>
        <a:p>
          <a:r>
            <a:rPr lang="en-GB" sz="1000" b="0" i="0" dirty="0"/>
            <a:t>Programme for Simulation Innovation by EPSRC and Jaguar Land Rover, sponsored the research, leading to Constraint Driven Design (CDD)</a:t>
          </a:r>
        </a:p>
        <a:p>
          <a:r>
            <a:rPr lang="en-GB" sz="1000" b="0" i="0" dirty="0"/>
            <a:t>[5]</a:t>
          </a:r>
          <a:endParaRPr lang="en-GB" sz="1000" dirty="0"/>
        </a:p>
      </dgm:t>
    </dgm:pt>
    <dgm:pt modelId="{79E2A2A5-DC45-4295-85D2-1685AC2DB99F}" type="parTrans" cxnId="{9C67BF52-BCE3-4626-931E-06BD090B8B90}">
      <dgm:prSet/>
      <dgm:spPr/>
      <dgm:t>
        <a:bodyPr/>
        <a:lstStyle/>
        <a:p>
          <a:endParaRPr lang="en-GB"/>
        </a:p>
      </dgm:t>
    </dgm:pt>
    <dgm:pt modelId="{5A15F0DE-1353-4093-BF6B-1DE1200EE481}" type="sibTrans" cxnId="{9C67BF52-BCE3-4626-931E-06BD090B8B90}">
      <dgm:prSet/>
      <dgm:spPr/>
      <dgm:t>
        <a:bodyPr/>
        <a:lstStyle/>
        <a:p>
          <a:endParaRPr lang="en-GB"/>
        </a:p>
      </dgm:t>
    </dgm:pt>
    <dgm:pt modelId="{097656B8-59F6-417D-B3BE-B247B7C793C1}">
      <dgm:prSet phldrT="[Text]" custT="1"/>
      <dgm:spPr/>
      <dgm:t>
        <a:bodyPr/>
        <a:lstStyle/>
        <a:p>
          <a:r>
            <a:rPr lang="en-GB" sz="1000" dirty="0" err="1"/>
            <a:t>AMiCC</a:t>
          </a:r>
          <a:r>
            <a:rPr lang="en-GB" sz="1000" dirty="0"/>
            <a:t> Project by Innovate UK, application of UPR in electric vehicle charging</a:t>
          </a:r>
        </a:p>
        <a:p>
          <a:r>
            <a:rPr lang="en-GB" sz="1000" dirty="0"/>
            <a:t>[9]</a:t>
          </a:r>
        </a:p>
      </dgm:t>
    </dgm:pt>
    <dgm:pt modelId="{F3A93D49-7453-4108-8DDA-2F3D8C8245B4}" type="parTrans" cxnId="{73FEA81A-403A-4CF9-93A7-1CB293207EE7}">
      <dgm:prSet/>
      <dgm:spPr/>
      <dgm:t>
        <a:bodyPr/>
        <a:lstStyle/>
        <a:p>
          <a:endParaRPr lang="en-GB"/>
        </a:p>
      </dgm:t>
    </dgm:pt>
    <dgm:pt modelId="{3D2D3730-0CF1-42DE-9B2E-CF553A20EFFB}" type="sibTrans" cxnId="{73FEA81A-403A-4CF9-93A7-1CB293207EE7}">
      <dgm:prSet/>
      <dgm:spPr/>
      <dgm:t>
        <a:bodyPr/>
        <a:lstStyle/>
        <a:p>
          <a:endParaRPr lang="en-GB"/>
        </a:p>
      </dgm:t>
    </dgm:pt>
    <dgm:pt modelId="{A3E9E588-4B7D-4AE4-9522-0E43254AC8C6}">
      <dgm:prSet phldrT="[Text]" custT="1"/>
      <dgm:spPr/>
      <dgm:t>
        <a:bodyPr/>
        <a:lstStyle/>
        <a:p>
          <a:r>
            <a:rPr lang="en-GB" sz="1000" dirty="0"/>
            <a:t>UPR ‘discovered on MARS’ – a joint work between Loughborough, Airbus and ZTI Systems</a:t>
          </a:r>
        </a:p>
        <a:p>
          <a:r>
            <a:rPr lang="en-GB" sz="1000" dirty="0"/>
            <a:t>[6]</a:t>
          </a:r>
        </a:p>
      </dgm:t>
    </dgm:pt>
    <dgm:pt modelId="{9968B768-ABAA-404A-93F7-B3AF61007906}" type="parTrans" cxnId="{EA790D42-07D6-4EF0-B3E6-131597F7A5A5}">
      <dgm:prSet/>
      <dgm:spPr/>
      <dgm:t>
        <a:bodyPr/>
        <a:lstStyle/>
        <a:p>
          <a:endParaRPr lang="en-GB"/>
        </a:p>
      </dgm:t>
    </dgm:pt>
    <dgm:pt modelId="{E636F572-F3C5-4F09-8B19-B3AAFC5FA675}" type="sibTrans" cxnId="{EA790D42-07D6-4EF0-B3E6-131597F7A5A5}">
      <dgm:prSet/>
      <dgm:spPr/>
      <dgm:t>
        <a:bodyPr/>
        <a:lstStyle/>
        <a:p>
          <a:endParaRPr lang="en-GB"/>
        </a:p>
      </dgm:t>
    </dgm:pt>
    <dgm:pt modelId="{D3C608DF-8D1B-404F-A31A-92CBCE96BA23}">
      <dgm:prSet phldrT="[Text]" custT="1"/>
      <dgm:spPr/>
      <dgm:t>
        <a:bodyPr/>
        <a:lstStyle/>
        <a:p>
          <a:r>
            <a:rPr lang="en-GB" sz="1000" dirty="0"/>
            <a:t>UPR RFC formally submitted at ADTF</a:t>
          </a:r>
        </a:p>
        <a:p>
          <a:r>
            <a:rPr lang="en-GB" sz="1000" dirty="0"/>
            <a:t>[7]</a:t>
          </a:r>
        </a:p>
      </dgm:t>
    </dgm:pt>
    <dgm:pt modelId="{290517D9-D75E-428A-81A5-8129E009D46E}" type="parTrans" cxnId="{B0EE085E-C100-4CFB-8992-D4B68E4C9CDB}">
      <dgm:prSet/>
      <dgm:spPr/>
      <dgm:t>
        <a:bodyPr/>
        <a:lstStyle/>
        <a:p>
          <a:endParaRPr lang="en-GB"/>
        </a:p>
      </dgm:t>
    </dgm:pt>
    <dgm:pt modelId="{D2B16BEA-74EA-4259-9DE6-11066478178E}" type="sibTrans" cxnId="{B0EE085E-C100-4CFB-8992-D4B68E4C9CDB}">
      <dgm:prSet/>
      <dgm:spPr/>
      <dgm:t>
        <a:bodyPr/>
        <a:lstStyle/>
        <a:p>
          <a:endParaRPr lang="en-GB"/>
        </a:p>
      </dgm:t>
    </dgm:pt>
    <dgm:pt modelId="{39010E70-2782-46EB-8818-D095F5116AC6}">
      <dgm:prSet phldrT="[Text]" custT="1"/>
      <dgm:spPr/>
      <dgm:t>
        <a:bodyPr/>
        <a:lstStyle/>
        <a:p>
          <a:r>
            <a:rPr lang="en-GB" sz="1000" dirty="0"/>
            <a:t>UPR 1.0 adopted and RTF since then</a:t>
          </a:r>
        </a:p>
        <a:p>
          <a:r>
            <a:rPr lang="en-GB" sz="1000" dirty="0"/>
            <a:t>[8]</a:t>
          </a:r>
        </a:p>
      </dgm:t>
    </dgm:pt>
    <dgm:pt modelId="{0BD0A5CC-B8B2-4D0D-92B8-A987A6AA4EE3}" type="parTrans" cxnId="{E793D575-D264-4130-B366-703186910761}">
      <dgm:prSet/>
      <dgm:spPr/>
      <dgm:t>
        <a:bodyPr/>
        <a:lstStyle/>
        <a:p>
          <a:endParaRPr lang="en-GB"/>
        </a:p>
      </dgm:t>
    </dgm:pt>
    <dgm:pt modelId="{80A08633-CD16-44D9-BA3F-314317319149}" type="sibTrans" cxnId="{E793D575-D264-4130-B366-703186910761}">
      <dgm:prSet/>
      <dgm:spPr/>
      <dgm:t>
        <a:bodyPr/>
        <a:lstStyle/>
        <a:p>
          <a:endParaRPr lang="en-GB"/>
        </a:p>
      </dgm:t>
    </dgm:pt>
    <dgm:pt modelId="{0367D1FC-DFB2-4D77-9FC6-35C0862EAE8C}">
      <dgm:prSet phldrT="[Text]" custT="1"/>
      <dgm:spPr/>
      <dgm:t>
        <a:bodyPr/>
        <a:lstStyle/>
        <a:p>
          <a:r>
            <a:rPr lang="en-GB" sz="1000" dirty="0"/>
            <a:t>Ongoing MBSE research between Loughborough, York and BAE systems</a:t>
          </a:r>
        </a:p>
        <a:p>
          <a:r>
            <a:rPr lang="en-GB" sz="1000" dirty="0"/>
            <a:t>Milestone journal paper and book publications[10, 11]</a:t>
          </a:r>
        </a:p>
      </dgm:t>
    </dgm:pt>
    <dgm:pt modelId="{158F7E71-0562-4CCE-B03B-B81804DD1D8B}" type="parTrans" cxnId="{580FA700-1672-43CC-A19E-974DC01883DB}">
      <dgm:prSet/>
      <dgm:spPr/>
      <dgm:t>
        <a:bodyPr/>
        <a:lstStyle/>
        <a:p>
          <a:endParaRPr lang="en-GB"/>
        </a:p>
      </dgm:t>
    </dgm:pt>
    <dgm:pt modelId="{B08172C0-5228-457E-9BBC-BAA38C2231A4}" type="sibTrans" cxnId="{580FA700-1672-43CC-A19E-974DC01883DB}">
      <dgm:prSet/>
      <dgm:spPr/>
      <dgm:t>
        <a:bodyPr/>
        <a:lstStyle/>
        <a:p>
          <a:endParaRPr lang="en-GB"/>
        </a:p>
      </dgm:t>
    </dgm:pt>
    <dgm:pt modelId="{2486C8B6-33BC-40A4-BEF8-DE9CD5F4429D}">
      <dgm:prSet phldrT="[Text]" custT="1"/>
      <dgm:spPr/>
      <dgm:t>
        <a:bodyPr/>
        <a:lstStyle/>
        <a:p>
          <a:r>
            <a:rPr lang="en-GB" sz="1000" dirty="0"/>
            <a:t>UPR 2.0, a new journey began</a:t>
          </a:r>
        </a:p>
        <a:p>
          <a:r>
            <a:rPr lang="en-GB" sz="1000" dirty="0"/>
            <a:t>[12-14]</a:t>
          </a:r>
        </a:p>
      </dgm:t>
    </dgm:pt>
    <dgm:pt modelId="{93184ACE-895D-4BC7-85AF-C45A14A160DE}" type="parTrans" cxnId="{871F7526-5704-4A84-A8AF-240C4DD7190E}">
      <dgm:prSet/>
      <dgm:spPr/>
      <dgm:t>
        <a:bodyPr/>
        <a:lstStyle/>
        <a:p>
          <a:endParaRPr lang="en-GB"/>
        </a:p>
      </dgm:t>
    </dgm:pt>
    <dgm:pt modelId="{704A124D-3730-4D0A-95E8-9EA5ED11D381}" type="sibTrans" cxnId="{871F7526-5704-4A84-A8AF-240C4DD7190E}">
      <dgm:prSet/>
      <dgm:spPr/>
      <dgm:t>
        <a:bodyPr/>
        <a:lstStyle/>
        <a:p>
          <a:endParaRPr lang="en-GB"/>
        </a:p>
      </dgm:t>
    </dgm:pt>
    <dgm:pt modelId="{7FEAC6C5-F03F-469B-8FBC-60CF519740CA}">
      <dgm:prSet phldrT="[Text]" custT="1"/>
      <dgm:spPr/>
      <dgm:t>
        <a:bodyPr/>
        <a:lstStyle/>
        <a:p>
          <a:r>
            <a:rPr lang="en-GB" sz="1000" b="1" dirty="0"/>
            <a:t>Today at SE DSIG</a:t>
          </a:r>
        </a:p>
      </dgm:t>
    </dgm:pt>
    <dgm:pt modelId="{5BEA465F-0E92-4A28-8F0F-D78FFB67F22E}" type="parTrans" cxnId="{106B5B51-756C-46AA-8E4B-5C3DBBC75636}">
      <dgm:prSet/>
      <dgm:spPr/>
      <dgm:t>
        <a:bodyPr/>
        <a:lstStyle/>
        <a:p>
          <a:endParaRPr lang="en-GB"/>
        </a:p>
      </dgm:t>
    </dgm:pt>
    <dgm:pt modelId="{7BE6A58B-4B80-46C7-AD67-1DD51D3A76C8}" type="sibTrans" cxnId="{106B5B51-756C-46AA-8E4B-5C3DBBC75636}">
      <dgm:prSet/>
      <dgm:spPr/>
      <dgm:t>
        <a:bodyPr/>
        <a:lstStyle/>
        <a:p>
          <a:endParaRPr lang="en-GB"/>
        </a:p>
      </dgm:t>
    </dgm:pt>
    <dgm:pt modelId="{437FD557-DA26-4310-A4B9-15B16C31F389}" type="pres">
      <dgm:prSet presAssocID="{74EEFA34-D3F5-4824-B4A0-B800EA56E1E2}" presName="Name0" presStyleCnt="0">
        <dgm:presLayoutVars>
          <dgm:dir/>
          <dgm:resizeHandles val="exact"/>
        </dgm:presLayoutVars>
      </dgm:prSet>
      <dgm:spPr/>
    </dgm:pt>
    <dgm:pt modelId="{351CBE6E-1C49-4AE8-8E08-080A99E992A9}" type="pres">
      <dgm:prSet presAssocID="{74EEFA34-D3F5-4824-B4A0-B800EA56E1E2}" presName="arrow" presStyleLbl="bgShp" presStyleIdx="0" presStyleCnt="1"/>
      <dgm:spPr/>
    </dgm:pt>
    <dgm:pt modelId="{3A933E6F-E269-4A28-A4C7-28C5344A91C6}" type="pres">
      <dgm:prSet presAssocID="{74EEFA34-D3F5-4824-B4A0-B800EA56E1E2}" presName="points" presStyleCnt="0"/>
      <dgm:spPr/>
    </dgm:pt>
    <dgm:pt modelId="{73E14FF6-63B2-443B-97BE-8A55AC4B336A}" type="pres">
      <dgm:prSet presAssocID="{D6881C85-FEF8-4A23-8140-A474247F7AF2}" presName="compositeA" presStyleCnt="0"/>
      <dgm:spPr/>
    </dgm:pt>
    <dgm:pt modelId="{0919AA05-18F0-4D7A-A808-EA5DC6299B0B}" type="pres">
      <dgm:prSet presAssocID="{D6881C85-FEF8-4A23-8140-A474247F7AF2}" presName="textA" presStyleLbl="revTx" presStyleIdx="0" presStyleCnt="9" custScaleX="177143">
        <dgm:presLayoutVars>
          <dgm:bulletEnabled val="1"/>
        </dgm:presLayoutVars>
      </dgm:prSet>
      <dgm:spPr/>
    </dgm:pt>
    <dgm:pt modelId="{1E12887F-FCFD-44D4-9ABE-CBD113829A84}" type="pres">
      <dgm:prSet presAssocID="{D6881C85-FEF8-4A23-8140-A474247F7AF2}" presName="circleA" presStyleLbl="node1" presStyleIdx="0" presStyleCnt="9" custScaleX="71763" custScaleY="71763"/>
      <dgm:spPr/>
    </dgm:pt>
    <dgm:pt modelId="{90663A06-66C8-496A-B1C5-582FA87383F6}" type="pres">
      <dgm:prSet presAssocID="{D6881C85-FEF8-4A23-8140-A474247F7AF2}" presName="spaceA" presStyleCnt="0"/>
      <dgm:spPr/>
    </dgm:pt>
    <dgm:pt modelId="{6793EC6A-F5A6-4AC2-89BC-0E3C9B140964}" type="pres">
      <dgm:prSet presAssocID="{266940AE-3C14-4D48-A358-04A0505ED76A}" presName="space" presStyleCnt="0"/>
      <dgm:spPr/>
    </dgm:pt>
    <dgm:pt modelId="{CA6F0897-864C-4F19-A8C7-F21FDD8082B3}" type="pres">
      <dgm:prSet presAssocID="{7E87A775-8D7A-4E14-AFEC-3D47481F4376}" presName="compositeB" presStyleCnt="0"/>
      <dgm:spPr/>
    </dgm:pt>
    <dgm:pt modelId="{045018FD-0FEE-4654-BEC1-B244CFBDC7AA}" type="pres">
      <dgm:prSet presAssocID="{7E87A775-8D7A-4E14-AFEC-3D47481F4376}" presName="textB" presStyleLbl="revTx" presStyleIdx="1" presStyleCnt="9" custScaleX="218896">
        <dgm:presLayoutVars>
          <dgm:bulletEnabled val="1"/>
        </dgm:presLayoutVars>
      </dgm:prSet>
      <dgm:spPr/>
    </dgm:pt>
    <dgm:pt modelId="{7320730B-B3A7-44E4-923A-63C477CC652A}" type="pres">
      <dgm:prSet presAssocID="{7E87A775-8D7A-4E14-AFEC-3D47481F4376}" presName="circleB" presStyleLbl="node1" presStyleIdx="1" presStyleCnt="9" custScaleX="71763" custScaleY="71763"/>
      <dgm:spPr/>
    </dgm:pt>
    <dgm:pt modelId="{C87EB9C0-69DB-4574-A75C-90B78E4F8622}" type="pres">
      <dgm:prSet presAssocID="{7E87A775-8D7A-4E14-AFEC-3D47481F4376}" presName="spaceB" presStyleCnt="0"/>
      <dgm:spPr/>
    </dgm:pt>
    <dgm:pt modelId="{56F54569-A4AF-435A-A374-54548B29C85E}" type="pres">
      <dgm:prSet presAssocID="{5A15F0DE-1353-4093-BF6B-1DE1200EE481}" presName="space" presStyleCnt="0"/>
      <dgm:spPr/>
    </dgm:pt>
    <dgm:pt modelId="{0BA7C04D-A105-4D30-9D76-B91FD0811739}" type="pres">
      <dgm:prSet presAssocID="{A3E9E588-4B7D-4AE4-9522-0E43254AC8C6}" presName="compositeA" presStyleCnt="0"/>
      <dgm:spPr/>
    </dgm:pt>
    <dgm:pt modelId="{20076EAD-B23B-458A-84AD-D3E03E05292A}" type="pres">
      <dgm:prSet presAssocID="{A3E9E588-4B7D-4AE4-9522-0E43254AC8C6}" presName="textA" presStyleLbl="revTx" presStyleIdx="2" presStyleCnt="9" custScaleX="209172">
        <dgm:presLayoutVars>
          <dgm:bulletEnabled val="1"/>
        </dgm:presLayoutVars>
      </dgm:prSet>
      <dgm:spPr/>
    </dgm:pt>
    <dgm:pt modelId="{ACD5AB49-F23D-465E-A85E-561F79DC1942}" type="pres">
      <dgm:prSet presAssocID="{A3E9E588-4B7D-4AE4-9522-0E43254AC8C6}" presName="circleA" presStyleLbl="node1" presStyleIdx="2" presStyleCnt="9" custScaleX="71763" custScaleY="71763"/>
      <dgm:spPr/>
    </dgm:pt>
    <dgm:pt modelId="{AA27DCAA-27F3-4BD3-8EDD-D54A8B05A243}" type="pres">
      <dgm:prSet presAssocID="{A3E9E588-4B7D-4AE4-9522-0E43254AC8C6}" presName="spaceA" presStyleCnt="0"/>
      <dgm:spPr/>
    </dgm:pt>
    <dgm:pt modelId="{5A37EFD8-021E-469B-9437-7CCC2B079AC1}" type="pres">
      <dgm:prSet presAssocID="{E636F572-F3C5-4F09-8B19-B3AAFC5FA675}" presName="space" presStyleCnt="0"/>
      <dgm:spPr/>
    </dgm:pt>
    <dgm:pt modelId="{847DC125-C71B-42E8-8CF0-C409245A1957}" type="pres">
      <dgm:prSet presAssocID="{D3C608DF-8D1B-404F-A31A-92CBCE96BA23}" presName="compositeB" presStyleCnt="0"/>
      <dgm:spPr/>
    </dgm:pt>
    <dgm:pt modelId="{62AD0651-ED78-46E6-AAA0-B1B1279588E0}" type="pres">
      <dgm:prSet presAssocID="{D3C608DF-8D1B-404F-A31A-92CBCE96BA23}" presName="textB" presStyleLbl="revTx" presStyleIdx="3" presStyleCnt="9" custScaleX="160636">
        <dgm:presLayoutVars>
          <dgm:bulletEnabled val="1"/>
        </dgm:presLayoutVars>
      </dgm:prSet>
      <dgm:spPr/>
    </dgm:pt>
    <dgm:pt modelId="{FE6D12FD-CB85-498E-BBDD-D08B59F17311}" type="pres">
      <dgm:prSet presAssocID="{D3C608DF-8D1B-404F-A31A-92CBCE96BA23}" presName="circleB" presStyleLbl="node1" presStyleIdx="3" presStyleCnt="9" custScaleX="71763" custScaleY="71763"/>
      <dgm:spPr/>
    </dgm:pt>
    <dgm:pt modelId="{9744839A-D353-45A5-891B-6EFD8D222AD1}" type="pres">
      <dgm:prSet presAssocID="{D3C608DF-8D1B-404F-A31A-92CBCE96BA23}" presName="spaceB" presStyleCnt="0"/>
      <dgm:spPr/>
    </dgm:pt>
    <dgm:pt modelId="{BBB743A4-00CB-49E1-A675-259884AA47D3}" type="pres">
      <dgm:prSet presAssocID="{D2B16BEA-74EA-4259-9DE6-11066478178E}" presName="space" presStyleCnt="0"/>
      <dgm:spPr/>
    </dgm:pt>
    <dgm:pt modelId="{63393F55-4A8D-4C1D-AB43-511A9D61556A}" type="pres">
      <dgm:prSet presAssocID="{39010E70-2782-46EB-8818-D095F5116AC6}" presName="compositeA" presStyleCnt="0"/>
      <dgm:spPr/>
    </dgm:pt>
    <dgm:pt modelId="{D2F6A625-CA06-4530-B742-F9D51690C44A}" type="pres">
      <dgm:prSet presAssocID="{39010E70-2782-46EB-8818-D095F5116AC6}" presName="textA" presStyleLbl="revTx" presStyleIdx="4" presStyleCnt="9" custScaleX="154818">
        <dgm:presLayoutVars>
          <dgm:bulletEnabled val="1"/>
        </dgm:presLayoutVars>
      </dgm:prSet>
      <dgm:spPr/>
    </dgm:pt>
    <dgm:pt modelId="{C6EDE4EF-0E2E-4F98-9EBA-3DA1400B2D82}" type="pres">
      <dgm:prSet presAssocID="{39010E70-2782-46EB-8818-D095F5116AC6}" presName="circleA" presStyleLbl="node1" presStyleIdx="4" presStyleCnt="9" custScaleX="71763" custScaleY="71763"/>
      <dgm:spPr/>
    </dgm:pt>
    <dgm:pt modelId="{1CAB0430-CEE2-403A-87D2-01DB46391507}" type="pres">
      <dgm:prSet presAssocID="{39010E70-2782-46EB-8818-D095F5116AC6}" presName="spaceA" presStyleCnt="0"/>
      <dgm:spPr/>
    </dgm:pt>
    <dgm:pt modelId="{B58C6211-7575-4D12-BD8D-D0D149A37D3B}" type="pres">
      <dgm:prSet presAssocID="{80A08633-CD16-44D9-BA3F-314317319149}" presName="space" presStyleCnt="0"/>
      <dgm:spPr/>
    </dgm:pt>
    <dgm:pt modelId="{CE430291-95F5-4827-9F3F-4F52A32D32D5}" type="pres">
      <dgm:prSet presAssocID="{097656B8-59F6-417D-B3BE-B247B7C793C1}" presName="compositeB" presStyleCnt="0"/>
      <dgm:spPr/>
    </dgm:pt>
    <dgm:pt modelId="{5C00BADD-2299-4B58-83E8-248CDD43A721}" type="pres">
      <dgm:prSet presAssocID="{097656B8-59F6-417D-B3BE-B247B7C793C1}" presName="textB" presStyleLbl="revTx" presStyleIdx="5" presStyleCnt="9" custScaleX="158688">
        <dgm:presLayoutVars>
          <dgm:bulletEnabled val="1"/>
        </dgm:presLayoutVars>
      </dgm:prSet>
      <dgm:spPr/>
    </dgm:pt>
    <dgm:pt modelId="{B45CF7DA-9A38-482E-B1E7-5E4AF62ED678}" type="pres">
      <dgm:prSet presAssocID="{097656B8-59F6-417D-B3BE-B247B7C793C1}" presName="circleB" presStyleLbl="node1" presStyleIdx="5" presStyleCnt="9" custScaleX="71763" custScaleY="71763"/>
      <dgm:spPr/>
    </dgm:pt>
    <dgm:pt modelId="{A83A28C1-CAD5-4ACF-BFEC-7F782ACB36FF}" type="pres">
      <dgm:prSet presAssocID="{097656B8-59F6-417D-B3BE-B247B7C793C1}" presName="spaceB" presStyleCnt="0"/>
      <dgm:spPr/>
    </dgm:pt>
    <dgm:pt modelId="{D174CDAD-584A-4B30-8E05-B5330D1CE92A}" type="pres">
      <dgm:prSet presAssocID="{3D2D3730-0CF1-42DE-9B2E-CF553A20EFFB}" presName="space" presStyleCnt="0"/>
      <dgm:spPr/>
    </dgm:pt>
    <dgm:pt modelId="{D5271457-52B5-49C4-BA18-2A40292749AD}" type="pres">
      <dgm:prSet presAssocID="{0367D1FC-DFB2-4D77-9FC6-35C0862EAE8C}" presName="compositeA" presStyleCnt="0"/>
      <dgm:spPr/>
    </dgm:pt>
    <dgm:pt modelId="{CBFAB8B4-4392-4E08-BE1A-EC3F5DF23465}" type="pres">
      <dgm:prSet presAssocID="{0367D1FC-DFB2-4D77-9FC6-35C0862EAE8C}" presName="textA" presStyleLbl="revTx" presStyleIdx="6" presStyleCnt="9" custScaleX="206052">
        <dgm:presLayoutVars>
          <dgm:bulletEnabled val="1"/>
        </dgm:presLayoutVars>
      </dgm:prSet>
      <dgm:spPr/>
    </dgm:pt>
    <dgm:pt modelId="{6874AF62-FB9D-447B-BFEE-51F13935984D}" type="pres">
      <dgm:prSet presAssocID="{0367D1FC-DFB2-4D77-9FC6-35C0862EAE8C}" presName="circleA" presStyleLbl="node1" presStyleIdx="6" presStyleCnt="9" custScaleX="71763" custScaleY="71763"/>
      <dgm:spPr/>
    </dgm:pt>
    <dgm:pt modelId="{70730B73-20E7-48BB-8510-50F3A7D06CE4}" type="pres">
      <dgm:prSet presAssocID="{0367D1FC-DFB2-4D77-9FC6-35C0862EAE8C}" presName="spaceA" presStyleCnt="0"/>
      <dgm:spPr/>
    </dgm:pt>
    <dgm:pt modelId="{3676BBA2-A0C6-401B-8573-0794A76A0DE4}" type="pres">
      <dgm:prSet presAssocID="{B08172C0-5228-457E-9BBC-BAA38C2231A4}" presName="space" presStyleCnt="0"/>
      <dgm:spPr/>
    </dgm:pt>
    <dgm:pt modelId="{42224D49-0310-4205-B4D7-8D20E356C94C}" type="pres">
      <dgm:prSet presAssocID="{2486C8B6-33BC-40A4-BEF8-DE9CD5F4429D}" presName="compositeB" presStyleCnt="0"/>
      <dgm:spPr/>
    </dgm:pt>
    <dgm:pt modelId="{ABCF25AB-3350-4522-B468-3D90A8EB2B94}" type="pres">
      <dgm:prSet presAssocID="{2486C8B6-33BC-40A4-BEF8-DE9CD5F4429D}" presName="textB" presStyleLbl="revTx" presStyleIdx="7" presStyleCnt="9" custScaleX="199465">
        <dgm:presLayoutVars>
          <dgm:bulletEnabled val="1"/>
        </dgm:presLayoutVars>
      </dgm:prSet>
      <dgm:spPr/>
    </dgm:pt>
    <dgm:pt modelId="{35258910-FB8B-4510-884E-B5C27DCD0EEF}" type="pres">
      <dgm:prSet presAssocID="{2486C8B6-33BC-40A4-BEF8-DE9CD5F4429D}" presName="circleB" presStyleLbl="node1" presStyleIdx="7" presStyleCnt="9" custScaleX="71763" custScaleY="71763"/>
      <dgm:spPr/>
    </dgm:pt>
    <dgm:pt modelId="{F231B8A3-AF0E-4E27-ABF5-94780495D32F}" type="pres">
      <dgm:prSet presAssocID="{2486C8B6-33BC-40A4-BEF8-DE9CD5F4429D}" presName="spaceB" presStyleCnt="0"/>
      <dgm:spPr/>
    </dgm:pt>
    <dgm:pt modelId="{D8A9439B-8E52-450E-8DFC-DAD929FEB1CB}" type="pres">
      <dgm:prSet presAssocID="{704A124D-3730-4D0A-95E8-9EA5ED11D381}" presName="space" presStyleCnt="0"/>
      <dgm:spPr/>
    </dgm:pt>
    <dgm:pt modelId="{0AC66AB9-581F-455E-9F62-72AFC3644A02}" type="pres">
      <dgm:prSet presAssocID="{7FEAC6C5-F03F-469B-8FBC-60CF519740CA}" presName="compositeA" presStyleCnt="0"/>
      <dgm:spPr/>
    </dgm:pt>
    <dgm:pt modelId="{22AA28E6-A03B-450C-BADA-1A83D4D33B6A}" type="pres">
      <dgm:prSet presAssocID="{7FEAC6C5-F03F-469B-8FBC-60CF519740CA}" presName="textA" presStyleLbl="revTx" presStyleIdx="8" presStyleCnt="9">
        <dgm:presLayoutVars>
          <dgm:bulletEnabled val="1"/>
        </dgm:presLayoutVars>
      </dgm:prSet>
      <dgm:spPr/>
    </dgm:pt>
    <dgm:pt modelId="{AE5DCD7C-3287-411A-8CAF-AEE0B7F1DBB6}" type="pres">
      <dgm:prSet presAssocID="{7FEAC6C5-F03F-469B-8FBC-60CF519740CA}" presName="circleA" presStyleLbl="node1" presStyleIdx="8" presStyleCnt="9" custScaleX="71763" custScaleY="71763"/>
      <dgm:spPr/>
    </dgm:pt>
    <dgm:pt modelId="{09D7C657-1D05-43FF-881B-CF46A395742E}" type="pres">
      <dgm:prSet presAssocID="{7FEAC6C5-F03F-469B-8FBC-60CF519740CA}" presName="spaceA" presStyleCnt="0"/>
      <dgm:spPr/>
    </dgm:pt>
  </dgm:ptLst>
  <dgm:cxnLst>
    <dgm:cxn modelId="{580FA700-1672-43CC-A19E-974DC01883DB}" srcId="{74EEFA34-D3F5-4824-B4A0-B800EA56E1E2}" destId="{0367D1FC-DFB2-4D77-9FC6-35C0862EAE8C}" srcOrd="6" destOrd="0" parTransId="{158F7E71-0562-4CCE-B03B-B81804DD1D8B}" sibTransId="{B08172C0-5228-457E-9BBC-BAA38C2231A4}"/>
    <dgm:cxn modelId="{73FEA81A-403A-4CF9-93A7-1CB293207EE7}" srcId="{74EEFA34-D3F5-4824-B4A0-B800EA56E1E2}" destId="{097656B8-59F6-417D-B3BE-B247B7C793C1}" srcOrd="5" destOrd="0" parTransId="{F3A93D49-7453-4108-8DDA-2F3D8C8245B4}" sibTransId="{3D2D3730-0CF1-42DE-9B2E-CF553A20EFFB}"/>
    <dgm:cxn modelId="{871F7526-5704-4A84-A8AF-240C4DD7190E}" srcId="{74EEFA34-D3F5-4824-B4A0-B800EA56E1E2}" destId="{2486C8B6-33BC-40A4-BEF8-DE9CD5F4429D}" srcOrd="7" destOrd="0" parTransId="{93184ACE-895D-4BC7-85AF-C45A14A160DE}" sibTransId="{704A124D-3730-4D0A-95E8-9EA5ED11D381}"/>
    <dgm:cxn modelId="{DD1B9026-5411-41E5-A6F2-FCFF5D7B871C}" type="presOf" srcId="{D6881C85-FEF8-4A23-8140-A474247F7AF2}" destId="{0919AA05-18F0-4D7A-A808-EA5DC6299B0B}" srcOrd="0" destOrd="0" presId="urn:microsoft.com/office/officeart/2005/8/layout/hProcess11"/>
    <dgm:cxn modelId="{AC4DFE29-899B-4043-8F5D-3725E2AA245A}" type="presOf" srcId="{A3E9E588-4B7D-4AE4-9522-0E43254AC8C6}" destId="{20076EAD-B23B-458A-84AD-D3E03E05292A}" srcOrd="0" destOrd="0" presId="urn:microsoft.com/office/officeart/2005/8/layout/hProcess11"/>
    <dgm:cxn modelId="{B0EE085E-C100-4CFB-8992-D4B68E4C9CDB}" srcId="{74EEFA34-D3F5-4824-B4A0-B800EA56E1E2}" destId="{D3C608DF-8D1B-404F-A31A-92CBCE96BA23}" srcOrd="3" destOrd="0" parTransId="{290517D9-D75E-428A-81A5-8129E009D46E}" sibTransId="{D2B16BEA-74EA-4259-9DE6-11066478178E}"/>
    <dgm:cxn modelId="{EA790D42-07D6-4EF0-B3E6-131597F7A5A5}" srcId="{74EEFA34-D3F5-4824-B4A0-B800EA56E1E2}" destId="{A3E9E588-4B7D-4AE4-9522-0E43254AC8C6}" srcOrd="2" destOrd="0" parTransId="{9968B768-ABAA-404A-93F7-B3AF61007906}" sibTransId="{E636F572-F3C5-4F09-8B19-B3AAFC5FA675}"/>
    <dgm:cxn modelId="{8971E546-0606-4F0C-A243-097BFBBCFAC2}" srcId="{74EEFA34-D3F5-4824-B4A0-B800EA56E1E2}" destId="{D6881C85-FEF8-4A23-8140-A474247F7AF2}" srcOrd="0" destOrd="0" parTransId="{DC3A8979-3AC4-4AE6-A7EE-FCD86557FFA2}" sibTransId="{266940AE-3C14-4D48-A358-04A0505ED76A}"/>
    <dgm:cxn modelId="{106B5B51-756C-46AA-8E4B-5C3DBBC75636}" srcId="{74EEFA34-D3F5-4824-B4A0-B800EA56E1E2}" destId="{7FEAC6C5-F03F-469B-8FBC-60CF519740CA}" srcOrd="8" destOrd="0" parTransId="{5BEA465F-0E92-4A28-8F0F-D78FFB67F22E}" sibTransId="{7BE6A58B-4B80-46C7-AD67-1DD51D3A76C8}"/>
    <dgm:cxn modelId="{9C67BF52-BCE3-4626-931E-06BD090B8B90}" srcId="{74EEFA34-D3F5-4824-B4A0-B800EA56E1E2}" destId="{7E87A775-8D7A-4E14-AFEC-3D47481F4376}" srcOrd="1" destOrd="0" parTransId="{79E2A2A5-DC45-4295-85D2-1685AC2DB99F}" sibTransId="{5A15F0DE-1353-4093-BF6B-1DE1200EE481}"/>
    <dgm:cxn modelId="{E793D575-D264-4130-B366-703186910761}" srcId="{74EEFA34-D3F5-4824-B4A0-B800EA56E1E2}" destId="{39010E70-2782-46EB-8818-D095F5116AC6}" srcOrd="4" destOrd="0" parTransId="{0BD0A5CC-B8B2-4D0D-92B8-A987A6AA4EE3}" sibTransId="{80A08633-CD16-44D9-BA3F-314317319149}"/>
    <dgm:cxn modelId="{A4EC0F76-0C33-473C-BA1E-4AFF77F30D28}" type="presOf" srcId="{7FEAC6C5-F03F-469B-8FBC-60CF519740CA}" destId="{22AA28E6-A03B-450C-BADA-1A83D4D33B6A}" srcOrd="0" destOrd="0" presId="urn:microsoft.com/office/officeart/2005/8/layout/hProcess11"/>
    <dgm:cxn modelId="{89098481-F366-46D3-826C-6F85AFEB9223}" type="presOf" srcId="{2486C8B6-33BC-40A4-BEF8-DE9CD5F4429D}" destId="{ABCF25AB-3350-4522-B468-3D90A8EB2B94}" srcOrd="0" destOrd="0" presId="urn:microsoft.com/office/officeart/2005/8/layout/hProcess11"/>
    <dgm:cxn modelId="{FD7341A9-0190-41EC-9822-122A01AD0328}" type="presOf" srcId="{74EEFA34-D3F5-4824-B4A0-B800EA56E1E2}" destId="{437FD557-DA26-4310-A4B9-15B16C31F389}" srcOrd="0" destOrd="0" presId="urn:microsoft.com/office/officeart/2005/8/layout/hProcess11"/>
    <dgm:cxn modelId="{ACC18FC2-E376-429F-906A-4B1DA9B9B7CB}" type="presOf" srcId="{097656B8-59F6-417D-B3BE-B247B7C793C1}" destId="{5C00BADD-2299-4B58-83E8-248CDD43A721}" srcOrd="0" destOrd="0" presId="urn:microsoft.com/office/officeart/2005/8/layout/hProcess11"/>
    <dgm:cxn modelId="{8A5FC7DE-45DC-4647-A233-4FF5A76E6287}" type="presOf" srcId="{7E87A775-8D7A-4E14-AFEC-3D47481F4376}" destId="{045018FD-0FEE-4654-BEC1-B244CFBDC7AA}" srcOrd="0" destOrd="0" presId="urn:microsoft.com/office/officeart/2005/8/layout/hProcess11"/>
    <dgm:cxn modelId="{856273E9-0728-4231-BF5A-A3FFC530F894}" type="presOf" srcId="{39010E70-2782-46EB-8818-D095F5116AC6}" destId="{D2F6A625-CA06-4530-B742-F9D51690C44A}" srcOrd="0" destOrd="0" presId="urn:microsoft.com/office/officeart/2005/8/layout/hProcess11"/>
    <dgm:cxn modelId="{F4A1A9FC-4FA1-475D-BFC8-37675E0388D6}" type="presOf" srcId="{D3C608DF-8D1B-404F-A31A-92CBCE96BA23}" destId="{62AD0651-ED78-46E6-AAA0-B1B1279588E0}" srcOrd="0" destOrd="0" presId="urn:microsoft.com/office/officeart/2005/8/layout/hProcess11"/>
    <dgm:cxn modelId="{BE89C5FD-BC10-4BE8-A2EB-BFF98068415A}" type="presOf" srcId="{0367D1FC-DFB2-4D77-9FC6-35C0862EAE8C}" destId="{CBFAB8B4-4392-4E08-BE1A-EC3F5DF23465}" srcOrd="0" destOrd="0" presId="urn:microsoft.com/office/officeart/2005/8/layout/hProcess11"/>
    <dgm:cxn modelId="{69C549E7-87C2-48B7-8A92-BCC22C32475D}" type="presParOf" srcId="{437FD557-DA26-4310-A4B9-15B16C31F389}" destId="{351CBE6E-1C49-4AE8-8E08-080A99E992A9}" srcOrd="0" destOrd="0" presId="urn:microsoft.com/office/officeart/2005/8/layout/hProcess11"/>
    <dgm:cxn modelId="{BEB97184-40D0-4701-88DA-DB344A697206}" type="presParOf" srcId="{437FD557-DA26-4310-A4B9-15B16C31F389}" destId="{3A933E6F-E269-4A28-A4C7-28C5344A91C6}" srcOrd="1" destOrd="0" presId="urn:microsoft.com/office/officeart/2005/8/layout/hProcess11"/>
    <dgm:cxn modelId="{218C79F6-4773-4E3B-92C0-8623C6B53E1D}" type="presParOf" srcId="{3A933E6F-E269-4A28-A4C7-28C5344A91C6}" destId="{73E14FF6-63B2-443B-97BE-8A55AC4B336A}" srcOrd="0" destOrd="0" presId="urn:microsoft.com/office/officeart/2005/8/layout/hProcess11"/>
    <dgm:cxn modelId="{26FC6C7C-2C30-4584-851C-C8FF03D28287}" type="presParOf" srcId="{73E14FF6-63B2-443B-97BE-8A55AC4B336A}" destId="{0919AA05-18F0-4D7A-A808-EA5DC6299B0B}" srcOrd="0" destOrd="0" presId="urn:microsoft.com/office/officeart/2005/8/layout/hProcess11"/>
    <dgm:cxn modelId="{F2008581-93BA-466B-B509-C6E68738E74A}" type="presParOf" srcId="{73E14FF6-63B2-443B-97BE-8A55AC4B336A}" destId="{1E12887F-FCFD-44D4-9ABE-CBD113829A84}" srcOrd="1" destOrd="0" presId="urn:microsoft.com/office/officeart/2005/8/layout/hProcess11"/>
    <dgm:cxn modelId="{B9D7B9DA-1083-4D53-AAA4-FD05B87A12A3}" type="presParOf" srcId="{73E14FF6-63B2-443B-97BE-8A55AC4B336A}" destId="{90663A06-66C8-496A-B1C5-582FA87383F6}" srcOrd="2" destOrd="0" presId="urn:microsoft.com/office/officeart/2005/8/layout/hProcess11"/>
    <dgm:cxn modelId="{9D395EA6-3311-441A-86D5-4C2A8D5CEFAC}" type="presParOf" srcId="{3A933E6F-E269-4A28-A4C7-28C5344A91C6}" destId="{6793EC6A-F5A6-4AC2-89BC-0E3C9B140964}" srcOrd="1" destOrd="0" presId="urn:microsoft.com/office/officeart/2005/8/layout/hProcess11"/>
    <dgm:cxn modelId="{943C19F2-3CFE-4893-B004-1138DABDE0A9}" type="presParOf" srcId="{3A933E6F-E269-4A28-A4C7-28C5344A91C6}" destId="{CA6F0897-864C-4F19-A8C7-F21FDD8082B3}" srcOrd="2" destOrd="0" presId="urn:microsoft.com/office/officeart/2005/8/layout/hProcess11"/>
    <dgm:cxn modelId="{F24842C3-CCF3-4F82-8B86-260C2B06DC1F}" type="presParOf" srcId="{CA6F0897-864C-4F19-A8C7-F21FDD8082B3}" destId="{045018FD-0FEE-4654-BEC1-B244CFBDC7AA}" srcOrd="0" destOrd="0" presId="urn:microsoft.com/office/officeart/2005/8/layout/hProcess11"/>
    <dgm:cxn modelId="{E36E1353-A63B-4409-B684-AA0273900040}" type="presParOf" srcId="{CA6F0897-864C-4F19-A8C7-F21FDD8082B3}" destId="{7320730B-B3A7-44E4-923A-63C477CC652A}" srcOrd="1" destOrd="0" presId="urn:microsoft.com/office/officeart/2005/8/layout/hProcess11"/>
    <dgm:cxn modelId="{0068E738-EA70-4AC5-90C5-E4F14E51337D}" type="presParOf" srcId="{CA6F0897-864C-4F19-A8C7-F21FDD8082B3}" destId="{C87EB9C0-69DB-4574-A75C-90B78E4F8622}" srcOrd="2" destOrd="0" presId="urn:microsoft.com/office/officeart/2005/8/layout/hProcess11"/>
    <dgm:cxn modelId="{A08435FD-C546-4D56-8F93-FE3D2F38933B}" type="presParOf" srcId="{3A933E6F-E269-4A28-A4C7-28C5344A91C6}" destId="{56F54569-A4AF-435A-A374-54548B29C85E}" srcOrd="3" destOrd="0" presId="urn:microsoft.com/office/officeart/2005/8/layout/hProcess11"/>
    <dgm:cxn modelId="{6F98E61E-176F-422F-9BA4-8AA12D3FEC38}" type="presParOf" srcId="{3A933E6F-E269-4A28-A4C7-28C5344A91C6}" destId="{0BA7C04D-A105-4D30-9D76-B91FD0811739}" srcOrd="4" destOrd="0" presId="urn:microsoft.com/office/officeart/2005/8/layout/hProcess11"/>
    <dgm:cxn modelId="{34D85A41-F44B-4CCA-A1D3-15C9763148D4}" type="presParOf" srcId="{0BA7C04D-A105-4D30-9D76-B91FD0811739}" destId="{20076EAD-B23B-458A-84AD-D3E03E05292A}" srcOrd="0" destOrd="0" presId="urn:microsoft.com/office/officeart/2005/8/layout/hProcess11"/>
    <dgm:cxn modelId="{1B1B7D68-7A0D-4234-8F8D-404862548C57}" type="presParOf" srcId="{0BA7C04D-A105-4D30-9D76-B91FD0811739}" destId="{ACD5AB49-F23D-465E-A85E-561F79DC1942}" srcOrd="1" destOrd="0" presId="urn:microsoft.com/office/officeart/2005/8/layout/hProcess11"/>
    <dgm:cxn modelId="{E5855C8A-CA7B-421C-8F9E-71554B63F143}" type="presParOf" srcId="{0BA7C04D-A105-4D30-9D76-B91FD0811739}" destId="{AA27DCAA-27F3-4BD3-8EDD-D54A8B05A243}" srcOrd="2" destOrd="0" presId="urn:microsoft.com/office/officeart/2005/8/layout/hProcess11"/>
    <dgm:cxn modelId="{06A3424C-1C76-479E-BE2F-64882E7FB575}" type="presParOf" srcId="{3A933E6F-E269-4A28-A4C7-28C5344A91C6}" destId="{5A37EFD8-021E-469B-9437-7CCC2B079AC1}" srcOrd="5" destOrd="0" presId="urn:microsoft.com/office/officeart/2005/8/layout/hProcess11"/>
    <dgm:cxn modelId="{2B9097BF-82C7-438B-82F1-C77222A934A6}" type="presParOf" srcId="{3A933E6F-E269-4A28-A4C7-28C5344A91C6}" destId="{847DC125-C71B-42E8-8CF0-C409245A1957}" srcOrd="6" destOrd="0" presId="urn:microsoft.com/office/officeart/2005/8/layout/hProcess11"/>
    <dgm:cxn modelId="{B88BA6AF-4B1D-41C0-88B8-2BC658473C59}" type="presParOf" srcId="{847DC125-C71B-42E8-8CF0-C409245A1957}" destId="{62AD0651-ED78-46E6-AAA0-B1B1279588E0}" srcOrd="0" destOrd="0" presId="urn:microsoft.com/office/officeart/2005/8/layout/hProcess11"/>
    <dgm:cxn modelId="{6BCC2E64-114D-4D91-9E34-F74CE49A7343}" type="presParOf" srcId="{847DC125-C71B-42E8-8CF0-C409245A1957}" destId="{FE6D12FD-CB85-498E-BBDD-D08B59F17311}" srcOrd="1" destOrd="0" presId="urn:microsoft.com/office/officeart/2005/8/layout/hProcess11"/>
    <dgm:cxn modelId="{664F3A06-C95C-453E-B92E-C37CECD151F4}" type="presParOf" srcId="{847DC125-C71B-42E8-8CF0-C409245A1957}" destId="{9744839A-D353-45A5-891B-6EFD8D222AD1}" srcOrd="2" destOrd="0" presId="urn:microsoft.com/office/officeart/2005/8/layout/hProcess11"/>
    <dgm:cxn modelId="{E8585232-3CFA-4B22-BF73-6CF230947B46}" type="presParOf" srcId="{3A933E6F-E269-4A28-A4C7-28C5344A91C6}" destId="{BBB743A4-00CB-49E1-A675-259884AA47D3}" srcOrd="7" destOrd="0" presId="urn:microsoft.com/office/officeart/2005/8/layout/hProcess11"/>
    <dgm:cxn modelId="{B9DEEF10-AF28-46C0-AD02-F2C40EFEDB6E}" type="presParOf" srcId="{3A933E6F-E269-4A28-A4C7-28C5344A91C6}" destId="{63393F55-4A8D-4C1D-AB43-511A9D61556A}" srcOrd="8" destOrd="0" presId="urn:microsoft.com/office/officeart/2005/8/layout/hProcess11"/>
    <dgm:cxn modelId="{22EA2795-88CF-4E5C-9D51-290BCF678837}" type="presParOf" srcId="{63393F55-4A8D-4C1D-AB43-511A9D61556A}" destId="{D2F6A625-CA06-4530-B742-F9D51690C44A}" srcOrd="0" destOrd="0" presId="urn:microsoft.com/office/officeart/2005/8/layout/hProcess11"/>
    <dgm:cxn modelId="{03DB11EC-E574-434E-872A-67F97D1B2442}" type="presParOf" srcId="{63393F55-4A8D-4C1D-AB43-511A9D61556A}" destId="{C6EDE4EF-0E2E-4F98-9EBA-3DA1400B2D82}" srcOrd="1" destOrd="0" presId="urn:microsoft.com/office/officeart/2005/8/layout/hProcess11"/>
    <dgm:cxn modelId="{EA28C9C7-8AC1-4397-9762-2B7786BF75AB}" type="presParOf" srcId="{63393F55-4A8D-4C1D-AB43-511A9D61556A}" destId="{1CAB0430-CEE2-403A-87D2-01DB46391507}" srcOrd="2" destOrd="0" presId="urn:microsoft.com/office/officeart/2005/8/layout/hProcess11"/>
    <dgm:cxn modelId="{5930FC23-F554-4390-B4CD-1D09938A092A}" type="presParOf" srcId="{3A933E6F-E269-4A28-A4C7-28C5344A91C6}" destId="{B58C6211-7575-4D12-BD8D-D0D149A37D3B}" srcOrd="9" destOrd="0" presId="urn:microsoft.com/office/officeart/2005/8/layout/hProcess11"/>
    <dgm:cxn modelId="{78119F5C-1476-4FE3-AA54-49788E13E880}" type="presParOf" srcId="{3A933E6F-E269-4A28-A4C7-28C5344A91C6}" destId="{CE430291-95F5-4827-9F3F-4F52A32D32D5}" srcOrd="10" destOrd="0" presId="urn:microsoft.com/office/officeart/2005/8/layout/hProcess11"/>
    <dgm:cxn modelId="{A9FD7DF1-D126-41D7-8A61-5A4410C7D292}" type="presParOf" srcId="{CE430291-95F5-4827-9F3F-4F52A32D32D5}" destId="{5C00BADD-2299-4B58-83E8-248CDD43A721}" srcOrd="0" destOrd="0" presId="urn:microsoft.com/office/officeart/2005/8/layout/hProcess11"/>
    <dgm:cxn modelId="{4CD9410A-5020-4C52-8F0E-142726408C71}" type="presParOf" srcId="{CE430291-95F5-4827-9F3F-4F52A32D32D5}" destId="{B45CF7DA-9A38-482E-B1E7-5E4AF62ED678}" srcOrd="1" destOrd="0" presId="urn:microsoft.com/office/officeart/2005/8/layout/hProcess11"/>
    <dgm:cxn modelId="{574EF050-1811-43BD-B979-60B455431851}" type="presParOf" srcId="{CE430291-95F5-4827-9F3F-4F52A32D32D5}" destId="{A83A28C1-CAD5-4ACF-BFEC-7F782ACB36FF}" srcOrd="2" destOrd="0" presId="urn:microsoft.com/office/officeart/2005/8/layout/hProcess11"/>
    <dgm:cxn modelId="{03DC9501-B136-415D-8D3A-F63BD8747767}" type="presParOf" srcId="{3A933E6F-E269-4A28-A4C7-28C5344A91C6}" destId="{D174CDAD-584A-4B30-8E05-B5330D1CE92A}" srcOrd="11" destOrd="0" presId="urn:microsoft.com/office/officeart/2005/8/layout/hProcess11"/>
    <dgm:cxn modelId="{6E94FAA3-7333-4E5B-ACD8-B41D04A57C30}" type="presParOf" srcId="{3A933E6F-E269-4A28-A4C7-28C5344A91C6}" destId="{D5271457-52B5-49C4-BA18-2A40292749AD}" srcOrd="12" destOrd="0" presId="urn:microsoft.com/office/officeart/2005/8/layout/hProcess11"/>
    <dgm:cxn modelId="{F9E0F8B4-C949-4BC7-9189-6887C7064BE7}" type="presParOf" srcId="{D5271457-52B5-49C4-BA18-2A40292749AD}" destId="{CBFAB8B4-4392-4E08-BE1A-EC3F5DF23465}" srcOrd="0" destOrd="0" presId="urn:microsoft.com/office/officeart/2005/8/layout/hProcess11"/>
    <dgm:cxn modelId="{CE6B8EDF-B8EB-49C9-A76F-3D8A8AAF3ECE}" type="presParOf" srcId="{D5271457-52B5-49C4-BA18-2A40292749AD}" destId="{6874AF62-FB9D-447B-BFEE-51F13935984D}" srcOrd="1" destOrd="0" presId="urn:microsoft.com/office/officeart/2005/8/layout/hProcess11"/>
    <dgm:cxn modelId="{64507268-862D-4C77-AC2E-6AF5AA6A4896}" type="presParOf" srcId="{D5271457-52B5-49C4-BA18-2A40292749AD}" destId="{70730B73-20E7-48BB-8510-50F3A7D06CE4}" srcOrd="2" destOrd="0" presId="urn:microsoft.com/office/officeart/2005/8/layout/hProcess11"/>
    <dgm:cxn modelId="{04E6BE62-F93D-4508-A317-280738B5462F}" type="presParOf" srcId="{3A933E6F-E269-4A28-A4C7-28C5344A91C6}" destId="{3676BBA2-A0C6-401B-8573-0794A76A0DE4}" srcOrd="13" destOrd="0" presId="urn:microsoft.com/office/officeart/2005/8/layout/hProcess11"/>
    <dgm:cxn modelId="{65A9C78F-8A65-498C-A3EF-1CEBFFE65448}" type="presParOf" srcId="{3A933E6F-E269-4A28-A4C7-28C5344A91C6}" destId="{42224D49-0310-4205-B4D7-8D20E356C94C}" srcOrd="14" destOrd="0" presId="urn:microsoft.com/office/officeart/2005/8/layout/hProcess11"/>
    <dgm:cxn modelId="{67FED9A4-BF20-4966-A3C3-78BC75BB0C05}" type="presParOf" srcId="{42224D49-0310-4205-B4D7-8D20E356C94C}" destId="{ABCF25AB-3350-4522-B468-3D90A8EB2B94}" srcOrd="0" destOrd="0" presId="urn:microsoft.com/office/officeart/2005/8/layout/hProcess11"/>
    <dgm:cxn modelId="{F765DBB8-9B65-4F4E-A6E5-8B760D8BFEA7}" type="presParOf" srcId="{42224D49-0310-4205-B4D7-8D20E356C94C}" destId="{35258910-FB8B-4510-884E-B5C27DCD0EEF}" srcOrd="1" destOrd="0" presId="urn:microsoft.com/office/officeart/2005/8/layout/hProcess11"/>
    <dgm:cxn modelId="{DAFCD407-74FC-4B7D-940F-60789D428397}" type="presParOf" srcId="{42224D49-0310-4205-B4D7-8D20E356C94C}" destId="{F231B8A3-AF0E-4E27-ABF5-94780495D32F}" srcOrd="2" destOrd="0" presId="urn:microsoft.com/office/officeart/2005/8/layout/hProcess11"/>
    <dgm:cxn modelId="{A9C48451-97C6-41DF-8B39-221F2443E0D4}" type="presParOf" srcId="{3A933E6F-E269-4A28-A4C7-28C5344A91C6}" destId="{D8A9439B-8E52-450E-8DFC-DAD929FEB1CB}" srcOrd="15" destOrd="0" presId="urn:microsoft.com/office/officeart/2005/8/layout/hProcess11"/>
    <dgm:cxn modelId="{A05853DD-1FA6-43E1-8714-AD2049639708}" type="presParOf" srcId="{3A933E6F-E269-4A28-A4C7-28C5344A91C6}" destId="{0AC66AB9-581F-455E-9F62-72AFC3644A02}" srcOrd="16" destOrd="0" presId="urn:microsoft.com/office/officeart/2005/8/layout/hProcess11"/>
    <dgm:cxn modelId="{FB0214AA-2DC6-4404-85AC-FFFAA8DC5469}" type="presParOf" srcId="{0AC66AB9-581F-455E-9F62-72AFC3644A02}" destId="{22AA28E6-A03B-450C-BADA-1A83D4D33B6A}" srcOrd="0" destOrd="0" presId="urn:microsoft.com/office/officeart/2005/8/layout/hProcess11"/>
    <dgm:cxn modelId="{E4B518A6-C077-4C64-A6C5-E3B926B0BBAC}" type="presParOf" srcId="{0AC66AB9-581F-455E-9F62-72AFC3644A02}" destId="{AE5DCD7C-3287-411A-8CAF-AEE0B7F1DBB6}" srcOrd="1" destOrd="0" presId="urn:microsoft.com/office/officeart/2005/8/layout/hProcess11"/>
    <dgm:cxn modelId="{F5B62B64-C273-41C7-86B6-72E049131B0F}" type="presParOf" srcId="{0AC66AB9-581F-455E-9F62-72AFC3644A02}" destId="{09D7C657-1D05-43FF-881B-CF46A395742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CBE6E-1C49-4AE8-8E08-080A99E992A9}">
      <dsp:nvSpPr>
        <dsp:cNvPr id="0" name=""/>
        <dsp:cNvSpPr/>
      </dsp:nvSpPr>
      <dsp:spPr>
        <a:xfrm>
          <a:off x="0" y="1203959"/>
          <a:ext cx="9144000" cy="16052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9AA05-18F0-4D7A-A808-EA5DC6299B0B}">
      <dsp:nvSpPr>
        <dsp:cNvPr id="0" name=""/>
        <dsp:cNvSpPr/>
      </dsp:nvSpPr>
      <dsp:spPr>
        <a:xfrm>
          <a:off x="1333" y="0"/>
          <a:ext cx="896898" cy="160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 Decade of research leading to the ROSETTA* Framework [1-4]</a:t>
          </a:r>
        </a:p>
      </dsp:txBody>
      <dsp:txXfrm>
        <a:off x="1333" y="0"/>
        <a:ext cx="896898" cy="1605280"/>
      </dsp:txXfrm>
    </dsp:sp>
    <dsp:sp modelId="{1E12887F-FCFD-44D4-9ABE-CBD113829A84}">
      <dsp:nvSpPr>
        <dsp:cNvPr id="0" name=""/>
        <dsp:cNvSpPr/>
      </dsp:nvSpPr>
      <dsp:spPr>
        <a:xfrm>
          <a:off x="305783" y="1862600"/>
          <a:ext cx="287999" cy="28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018FD-0FEE-4654-BEC1-B244CFBDC7AA}">
      <dsp:nvSpPr>
        <dsp:cNvPr id="0" name=""/>
        <dsp:cNvSpPr/>
      </dsp:nvSpPr>
      <dsp:spPr>
        <a:xfrm>
          <a:off x="923547" y="2407919"/>
          <a:ext cx="1108299" cy="160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Programme for Simulation Innovation by EPSRC and Jaguar Land Rover, sponsored the research, leading to Constraint Driven Design (CDD)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[5]</a:t>
          </a:r>
          <a:endParaRPr lang="en-GB" sz="1000" kern="1200" dirty="0"/>
        </a:p>
      </dsp:txBody>
      <dsp:txXfrm>
        <a:off x="923547" y="2407919"/>
        <a:ext cx="1108299" cy="1605280"/>
      </dsp:txXfrm>
    </dsp:sp>
    <dsp:sp modelId="{7320730B-B3A7-44E4-923A-63C477CC652A}">
      <dsp:nvSpPr>
        <dsp:cNvPr id="0" name=""/>
        <dsp:cNvSpPr/>
      </dsp:nvSpPr>
      <dsp:spPr>
        <a:xfrm>
          <a:off x="1333698" y="1862600"/>
          <a:ext cx="287999" cy="28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76EAD-B23B-458A-84AD-D3E03E05292A}">
      <dsp:nvSpPr>
        <dsp:cNvPr id="0" name=""/>
        <dsp:cNvSpPr/>
      </dsp:nvSpPr>
      <dsp:spPr>
        <a:xfrm>
          <a:off x="2057163" y="0"/>
          <a:ext cx="1059065" cy="160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UPR ‘discovered on MARS’ – a joint work between Loughborough, Airbus and ZTI Systems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[6]</a:t>
          </a:r>
        </a:p>
      </dsp:txBody>
      <dsp:txXfrm>
        <a:off x="2057163" y="0"/>
        <a:ext cx="1059065" cy="1605280"/>
      </dsp:txXfrm>
    </dsp:sp>
    <dsp:sp modelId="{ACD5AB49-F23D-465E-A85E-561F79DC1942}">
      <dsp:nvSpPr>
        <dsp:cNvPr id="0" name=""/>
        <dsp:cNvSpPr/>
      </dsp:nvSpPr>
      <dsp:spPr>
        <a:xfrm>
          <a:off x="2442696" y="1862600"/>
          <a:ext cx="287999" cy="28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D0651-ED78-46E6-AAA0-B1B1279588E0}">
      <dsp:nvSpPr>
        <dsp:cNvPr id="0" name=""/>
        <dsp:cNvSpPr/>
      </dsp:nvSpPr>
      <dsp:spPr>
        <a:xfrm>
          <a:off x="3141544" y="2407919"/>
          <a:ext cx="813321" cy="160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UPR RFC formally submitted at ADTF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[7]</a:t>
          </a:r>
        </a:p>
      </dsp:txBody>
      <dsp:txXfrm>
        <a:off x="3141544" y="2407919"/>
        <a:ext cx="813321" cy="1605280"/>
      </dsp:txXfrm>
    </dsp:sp>
    <dsp:sp modelId="{FE6D12FD-CB85-498E-BBDD-D08B59F17311}">
      <dsp:nvSpPr>
        <dsp:cNvPr id="0" name=""/>
        <dsp:cNvSpPr/>
      </dsp:nvSpPr>
      <dsp:spPr>
        <a:xfrm>
          <a:off x="3404205" y="1862600"/>
          <a:ext cx="287999" cy="28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6A625-CA06-4530-B742-F9D51690C44A}">
      <dsp:nvSpPr>
        <dsp:cNvPr id="0" name=""/>
        <dsp:cNvSpPr/>
      </dsp:nvSpPr>
      <dsp:spPr>
        <a:xfrm>
          <a:off x="3980181" y="0"/>
          <a:ext cx="783864" cy="160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UPR 1.0 adopted and RTF since then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[8]</a:t>
          </a:r>
        </a:p>
      </dsp:txBody>
      <dsp:txXfrm>
        <a:off x="3980181" y="0"/>
        <a:ext cx="783864" cy="1605280"/>
      </dsp:txXfrm>
    </dsp:sp>
    <dsp:sp modelId="{C6EDE4EF-0E2E-4F98-9EBA-3DA1400B2D82}">
      <dsp:nvSpPr>
        <dsp:cNvPr id="0" name=""/>
        <dsp:cNvSpPr/>
      </dsp:nvSpPr>
      <dsp:spPr>
        <a:xfrm>
          <a:off x="4228113" y="1862600"/>
          <a:ext cx="287999" cy="28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0BADD-2299-4B58-83E8-248CDD43A721}">
      <dsp:nvSpPr>
        <dsp:cNvPr id="0" name=""/>
        <dsp:cNvSpPr/>
      </dsp:nvSpPr>
      <dsp:spPr>
        <a:xfrm>
          <a:off x="4789361" y="2407919"/>
          <a:ext cx="803458" cy="160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AMiCC</a:t>
          </a:r>
          <a:r>
            <a:rPr lang="en-GB" sz="1000" kern="1200" dirty="0"/>
            <a:t> Project by Innovate UK, application of UPR in electric vehicle charging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[9]</a:t>
          </a:r>
        </a:p>
      </dsp:txBody>
      <dsp:txXfrm>
        <a:off x="4789361" y="2407919"/>
        <a:ext cx="803458" cy="1605280"/>
      </dsp:txXfrm>
    </dsp:sp>
    <dsp:sp modelId="{B45CF7DA-9A38-482E-B1E7-5E4AF62ED678}">
      <dsp:nvSpPr>
        <dsp:cNvPr id="0" name=""/>
        <dsp:cNvSpPr/>
      </dsp:nvSpPr>
      <dsp:spPr>
        <a:xfrm>
          <a:off x="5047090" y="1862600"/>
          <a:ext cx="287999" cy="28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AB8B4-4392-4E08-BE1A-EC3F5DF23465}">
      <dsp:nvSpPr>
        <dsp:cNvPr id="0" name=""/>
        <dsp:cNvSpPr/>
      </dsp:nvSpPr>
      <dsp:spPr>
        <a:xfrm>
          <a:off x="5618135" y="0"/>
          <a:ext cx="1043268" cy="160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Ongoing MBSE research between Loughborough, York and BAE systems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Milestone journal paper and book publications[10, 11]</a:t>
          </a:r>
        </a:p>
      </dsp:txBody>
      <dsp:txXfrm>
        <a:off x="5618135" y="0"/>
        <a:ext cx="1043268" cy="1605280"/>
      </dsp:txXfrm>
    </dsp:sp>
    <dsp:sp modelId="{6874AF62-FB9D-447B-BFEE-51F13935984D}">
      <dsp:nvSpPr>
        <dsp:cNvPr id="0" name=""/>
        <dsp:cNvSpPr/>
      </dsp:nvSpPr>
      <dsp:spPr>
        <a:xfrm>
          <a:off x="5995769" y="1862600"/>
          <a:ext cx="287999" cy="28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F25AB-3350-4522-B468-3D90A8EB2B94}">
      <dsp:nvSpPr>
        <dsp:cNvPr id="0" name=""/>
        <dsp:cNvSpPr/>
      </dsp:nvSpPr>
      <dsp:spPr>
        <a:xfrm>
          <a:off x="6686719" y="2407919"/>
          <a:ext cx="1009917" cy="160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UPR 2.0, a new journey began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[12-14]</a:t>
          </a:r>
        </a:p>
      </dsp:txBody>
      <dsp:txXfrm>
        <a:off x="6686719" y="2407919"/>
        <a:ext cx="1009917" cy="1605280"/>
      </dsp:txXfrm>
    </dsp:sp>
    <dsp:sp modelId="{35258910-FB8B-4510-884E-B5C27DCD0EEF}">
      <dsp:nvSpPr>
        <dsp:cNvPr id="0" name=""/>
        <dsp:cNvSpPr/>
      </dsp:nvSpPr>
      <dsp:spPr>
        <a:xfrm>
          <a:off x="7047678" y="1862600"/>
          <a:ext cx="287999" cy="28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A28E6-A03B-450C-BADA-1A83D4D33B6A}">
      <dsp:nvSpPr>
        <dsp:cNvPr id="0" name=""/>
        <dsp:cNvSpPr/>
      </dsp:nvSpPr>
      <dsp:spPr>
        <a:xfrm>
          <a:off x="7721953" y="0"/>
          <a:ext cx="506313" cy="160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Today at SE DSIG</a:t>
          </a:r>
        </a:p>
      </dsp:txBody>
      <dsp:txXfrm>
        <a:off x="7721953" y="0"/>
        <a:ext cx="506313" cy="1605280"/>
      </dsp:txXfrm>
    </dsp:sp>
    <dsp:sp modelId="{AE5DCD7C-3287-411A-8CAF-AEE0B7F1DBB6}">
      <dsp:nvSpPr>
        <dsp:cNvPr id="0" name=""/>
        <dsp:cNvSpPr/>
      </dsp:nvSpPr>
      <dsp:spPr>
        <a:xfrm>
          <a:off x="7831110" y="1862600"/>
          <a:ext cx="287999" cy="28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EB8A2F8-609E-4FC6-9E9F-530902975662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AE9F3E-E533-4938-AC40-7BBFBD2B0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9F3E-E533-4938-AC40-7BBFBD2B0D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4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1CD3-2DF8-4102-AB28-B74FC4CF6A7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38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1CD3-2DF8-4102-AB28-B74FC4CF6A7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7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1CD3-2DF8-4102-AB28-B74FC4CF6A7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7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1CD3-2DF8-4102-AB28-B74FC4CF6A7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87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D8D8-D338-42F6-BF41-2A06C26743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5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D8D8-D338-42F6-BF41-2A06C26743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7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D8D8-D338-42F6-BF41-2A06C26743F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0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9F3E-E533-4938-AC40-7BBFBD2B0D8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0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2"/>
            <a:ext cx="35814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2"/>
            <a:ext cx="35814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8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429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4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2"/>
            <a:ext cx="3505200" cy="365125"/>
          </a:xfrm>
        </p:spPr>
        <p:txBody>
          <a:bodyPr/>
          <a:lstStyle/>
          <a:p>
            <a:r>
              <a:rPr lang="en-US" dirty="0"/>
              <a:t>OMG Document Number:  MathSig/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6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429000" cy="365125"/>
          </a:xfrm>
        </p:spPr>
        <p:txBody>
          <a:bodyPr/>
          <a:lstStyle/>
          <a:p>
            <a:r>
              <a:rPr lang="en-US" dirty="0"/>
              <a:t>OMG Document Number:  MathSig/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49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505200" cy="365125"/>
          </a:xfrm>
        </p:spPr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1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05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0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429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5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2"/>
            <a:ext cx="350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429000" cy="365125"/>
          </a:xfrm>
        </p:spPr>
        <p:txBody>
          <a:bodyPr/>
          <a:lstStyle/>
          <a:p>
            <a:r>
              <a:rPr lang="en-US" dirty="0"/>
              <a:t>OMG Document Number:  MathSig/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356352"/>
            <a:ext cx="3505200" cy="365125"/>
          </a:xfrm>
        </p:spPr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</a:t>
            </a:r>
            <a:r>
              <a:rPr lang="en-US"/>
              <a:t>September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OMG Document Number:  Mathsig/2016-09-01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m/imgres?imgurl=https%3A%2F%2Fupload.wikimedia.org%2Fwikipedia%2Fcommons%2Fthumb%2F7%2F73%2FBAE_Systems_logo.svg%2F2560px-BAE_Systems_logo.svg.png&amp;imgrefurl=https%3A%2F%2Fcommons.wikimedia.org%2Fwiki%2FFile%3ABAE_Systems_logo.svg&amp;tbnid=mRntK_gPYlDvbM&amp;vet=12ahUKEwj8uO2KnL74AhX0XvEDHQbKAVsQMygAegUIARDVAQ..i&amp;docid=KxhdQJzQxLIvOM&amp;w=2560&amp;h=397&amp;q=bae%20systems%20logo&amp;ved=2ahUKEwj8uO2KnL74AhX0XvEDHQbKAVsQMygAegUIARDVAQ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projectamic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9.png"/><Relationship Id="rId21" Type="http://schemas.openxmlformats.org/officeDocument/2006/relationships/image" Target="../media/image64.png"/><Relationship Id="rId7" Type="http://schemas.openxmlformats.org/officeDocument/2006/relationships/image" Target="../media/image36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8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44.png"/><Relationship Id="rId1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77.png"/><Relationship Id="rId7" Type="http://schemas.openxmlformats.org/officeDocument/2006/relationships/image" Target="../media/image42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33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80.png"/><Relationship Id="rId5" Type="http://schemas.openxmlformats.org/officeDocument/2006/relationships/image" Target="../media/image66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3.png"/><Relationship Id="rId10" Type="http://schemas.openxmlformats.org/officeDocument/2006/relationships/image" Target="../media/image67.png"/><Relationship Id="rId19" Type="http://schemas.openxmlformats.org/officeDocument/2006/relationships/image" Target="../media/image75.png"/><Relationship Id="rId31" Type="http://schemas.openxmlformats.org/officeDocument/2006/relationships/image" Target="../media/image86.png"/><Relationship Id="rId4" Type="http://schemas.openxmlformats.org/officeDocument/2006/relationships/image" Target="../media/image65.png"/><Relationship Id="rId9" Type="http://schemas.openxmlformats.org/officeDocument/2006/relationships/image" Target="../media/image44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g.org/members/cgi-bin/doc?mars/17-12-16.pptx" TargetMode="External"/><Relationship Id="rId2" Type="http://schemas.openxmlformats.org/officeDocument/2006/relationships/hyperlink" Target="https://www.omg.org/members/cgi-bin/doc?mars/16-09-14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mg.org/spec/UPR/1.0/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g.org/members/cgi-bin/doc?mars/21-09-19.pptx" TargetMode="External"/><Relationship Id="rId2" Type="http://schemas.openxmlformats.org/officeDocument/2006/relationships/hyperlink" Target="http://www.projectamic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mg.org/members/cgi-bin/doc?ontology/22-03-02.pptx" TargetMode="External"/><Relationship Id="rId4" Type="http://schemas.openxmlformats.org/officeDocument/2006/relationships/hyperlink" Target="https://www.omg.org/members/cgi-bin/doc?ad/22-03-13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4FD1-E2CC-4628-AAA6-8C0D5C318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UPR 2.0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A99BB-7C42-4498-BB44-70286835A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Review, Update and Pathway for UPR 1.0 Evolution </a:t>
            </a:r>
          </a:p>
          <a:p>
            <a:r>
              <a:rPr lang="en-GB" sz="1600" i="1" dirty="0"/>
              <a:t>UPR: UML Profile for ROSETTA</a:t>
            </a:r>
          </a:p>
          <a:p>
            <a:r>
              <a:rPr lang="en-GB" sz="1600" i="1" dirty="0"/>
              <a:t>2022-06-20</a:t>
            </a:r>
            <a:endParaRPr lang="en-GB" sz="16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3CB92AC-3255-4A5C-B572-9322E0F3098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ED9A628-B342-E170-FAE0-339ECA45F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100"/>
            <a:ext cx="2635250" cy="94571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438237C-286B-7BA8-3931-F96DBEE87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50874"/>
            <a:ext cx="1981200" cy="913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ECA8E1-8595-8D80-0FA8-BBCC4F860D57}"/>
              </a:ext>
            </a:extLst>
          </p:cNvPr>
          <p:cNvSpPr txBox="1"/>
          <p:nvPr/>
        </p:nvSpPr>
        <p:spPr>
          <a:xfrm>
            <a:off x="7673632" y="5574587"/>
            <a:ext cx="11811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Siyuan Ji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FCC14-E776-817D-F818-9BE9E8504E6E}"/>
              </a:ext>
            </a:extLst>
          </p:cNvPr>
          <p:cNvSpPr txBox="1"/>
          <p:nvPr/>
        </p:nvSpPr>
        <p:spPr>
          <a:xfrm>
            <a:off x="3222623" y="5574586"/>
            <a:ext cx="26987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Michael Wilkinson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F9EF36-72CA-E0EA-671B-0414525372DA}"/>
              </a:ext>
            </a:extLst>
          </p:cNvPr>
          <p:cNvSpPr txBox="1"/>
          <p:nvPr/>
        </p:nvSpPr>
        <p:spPr>
          <a:xfrm>
            <a:off x="253997" y="5574586"/>
            <a:ext cx="2235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Charles Dickerson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A4EB081A-E336-EE7A-8E27-535FCE8C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8" y="6172200"/>
            <a:ext cx="293914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7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2444BA6-D73B-487C-86E7-60A4C066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43429" r="71293" b="3325"/>
          <a:stretch/>
        </p:blipFill>
        <p:spPr bwMode="auto">
          <a:xfrm>
            <a:off x="3637044" y="4589797"/>
            <a:ext cx="2460848" cy="2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274638"/>
            <a:ext cx="9115640" cy="1143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Capturing CDD information using UPR Stereotypes</a:t>
            </a:r>
            <a:br>
              <a:rPr lang="en-GB" altLang="en-US" sz="3600" dirty="0"/>
            </a:br>
            <a:r>
              <a:rPr lang="en-GB" altLang="en-US" sz="2800" i="1" dirty="0"/>
              <a:t>Design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99" y="1600201"/>
            <a:ext cx="8850397" cy="1180727"/>
          </a:xfrm>
        </p:spPr>
        <p:txBody>
          <a:bodyPr/>
          <a:lstStyle/>
          <a:p>
            <a:r>
              <a:rPr lang="en-GB" sz="2400" dirty="0"/>
              <a:t>Design Constraints Package (Clause 9):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Design Constraint extends UPRConstraint using </a:t>
            </a:r>
          </a:p>
          <a:p>
            <a:pPr marL="457200" lvl="1" indent="0">
              <a:buNone/>
            </a:pPr>
            <a:r>
              <a:rPr lang="en-GB" sz="1800" dirty="0"/>
              <a:t>	2 additional operations and 1 attribute for model annotation and traceability </a:t>
            </a:r>
          </a:p>
        </p:txBody>
      </p:sp>
      <p:pic>
        <p:nvPicPr>
          <p:cNvPr id="10" name="Picture 9" descr="C:\Users\elsj2\Desktop\ROSETTA for December\Final Profile\1. Foundati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61632" r="50365" b="5349"/>
          <a:stretch/>
        </p:blipFill>
        <p:spPr bwMode="auto">
          <a:xfrm>
            <a:off x="3923928" y="3001241"/>
            <a:ext cx="2088232" cy="15755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186099" y="3867079"/>
            <a:ext cx="2513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800" i="1" dirty="0"/>
              <a:t>	DOC, </a:t>
            </a: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cs typeface="Times New Roman" pitchFamily="18" charset="0"/>
              </a:rPr>
              <a:t>1</a:t>
            </a:r>
            <a:r>
              <a:rPr lang="en-GB" altLang="en-US" sz="1800" i="1" dirty="0"/>
              <a:t>:</a:t>
            </a:r>
            <a:endParaRPr lang="en-GB" altLang="en-US" sz="1200" i="1" dirty="0"/>
          </a:p>
          <a:p>
            <a:pPr algn="r">
              <a:spcBef>
                <a:spcPct val="0"/>
              </a:spcBef>
              <a:buNone/>
            </a:pP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30000" dirty="0">
                <a:cs typeface="Times New Roman" pitchFamily="18" charset="0"/>
              </a:rPr>
              <a:t>1</a:t>
            </a:r>
            <a:r>
              <a:rPr lang="en-US" altLang="en-US" sz="1800" i="1" dirty="0">
                <a:cs typeface="Times New Roman" pitchFamily="18" charset="0"/>
              </a:rPr>
              <a:t>  </a:t>
            </a:r>
            <a:r>
              <a:rPr lang="en-GB" altLang="en-US" sz="1800" i="1" dirty="0">
                <a:cs typeface="Times New Roman" pitchFamily="18" charset="0"/>
              </a:rPr>
              <a:t>&gt; 20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79512" y="4870901"/>
            <a:ext cx="2520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i="1" dirty="0"/>
              <a:t>	DOC, </a:t>
            </a: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cs typeface="Times New Roman" pitchFamily="18" charset="0"/>
              </a:rPr>
              <a:t>2</a:t>
            </a:r>
            <a:r>
              <a:rPr lang="en-GB" altLang="en-US" sz="1800" i="1" dirty="0"/>
              <a:t>:</a:t>
            </a:r>
            <a:endParaRPr lang="en-GB" altLang="en-US" sz="1200" i="1" dirty="0"/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i="1" dirty="0">
                <a:cs typeface="Times New Roman" pitchFamily="18" charset="0"/>
              </a:rPr>
              <a:t>y</a:t>
            </a:r>
            <a:r>
              <a:rPr lang="en-US" altLang="en-US" sz="1800" i="1" baseline="-30000" dirty="0">
                <a:cs typeface="Times New Roman" pitchFamily="18" charset="0"/>
              </a:rPr>
              <a:t>2  </a:t>
            </a:r>
            <a:r>
              <a:rPr lang="en-GB" altLang="en-US" sz="1800" i="1" dirty="0"/>
              <a:t>&lt; 30</a:t>
            </a:r>
            <a:endParaRPr lang="en-US" altLang="en-US" sz="1800" i="1" dirty="0"/>
          </a:p>
        </p:txBody>
      </p:sp>
      <p:cxnSp>
        <p:nvCxnSpPr>
          <p:cNvPr id="15" name="Straight Arrow Connector 20"/>
          <p:cNvCxnSpPr>
            <a:cxnSpLocks noChangeShapeType="1"/>
          </p:cNvCxnSpPr>
          <p:nvPr/>
        </p:nvCxnSpPr>
        <p:spPr bwMode="auto">
          <a:xfrm flipV="1">
            <a:off x="2627784" y="4005065"/>
            <a:ext cx="1440160" cy="25202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33"/>
          <p:cNvCxnSpPr>
            <a:cxnSpLocks noChangeShapeType="1"/>
          </p:cNvCxnSpPr>
          <p:nvPr/>
        </p:nvCxnSpPr>
        <p:spPr bwMode="auto">
          <a:xfrm flipV="1">
            <a:off x="2286000" y="4149080"/>
            <a:ext cx="1781944" cy="188734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81"/>
          <p:cNvCxnSpPr>
            <a:cxnSpLocks noChangeShapeType="1"/>
          </p:cNvCxnSpPr>
          <p:nvPr/>
        </p:nvCxnSpPr>
        <p:spPr bwMode="auto">
          <a:xfrm>
            <a:off x="2051720" y="4483100"/>
            <a:ext cx="1756186" cy="153670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93"/>
          <p:cNvCxnSpPr>
            <a:cxnSpLocks noChangeShapeType="1"/>
          </p:cNvCxnSpPr>
          <p:nvPr/>
        </p:nvCxnSpPr>
        <p:spPr bwMode="auto">
          <a:xfrm>
            <a:off x="2123728" y="5501326"/>
            <a:ext cx="1691614" cy="670874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8" name="Straight Arrow Connector 30"/>
          <p:cNvCxnSpPr>
            <a:cxnSpLocks noChangeShapeType="1"/>
          </p:cNvCxnSpPr>
          <p:nvPr/>
        </p:nvCxnSpPr>
        <p:spPr bwMode="auto">
          <a:xfrm flipV="1">
            <a:off x="1994257" y="3867908"/>
            <a:ext cx="2103104" cy="426016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3" name="Straight Arrow Connector 99"/>
          <p:cNvCxnSpPr>
            <a:cxnSpLocks noChangeShapeType="1"/>
          </p:cNvCxnSpPr>
          <p:nvPr/>
        </p:nvCxnSpPr>
        <p:spPr bwMode="auto">
          <a:xfrm flipH="1" flipV="1">
            <a:off x="5292080" y="4483100"/>
            <a:ext cx="1044116" cy="93738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59" name="Straight Arrow Connector 99"/>
          <p:cNvCxnSpPr>
            <a:cxnSpLocks noChangeShapeType="1"/>
          </p:cNvCxnSpPr>
          <p:nvPr/>
        </p:nvCxnSpPr>
        <p:spPr bwMode="auto">
          <a:xfrm flipH="1">
            <a:off x="5562600" y="4914969"/>
            <a:ext cx="1152128" cy="826351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57" name="TextBox 9"/>
          <p:cNvSpPr txBox="1">
            <a:spLocks noChangeArrowheads="1"/>
          </p:cNvSpPr>
          <p:nvPr/>
        </p:nvSpPr>
        <p:spPr bwMode="auto">
          <a:xfrm>
            <a:off x="6026200" y="4178403"/>
            <a:ext cx="3124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System Elements Traceability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      Constrains the </a:t>
            </a:r>
            <a:r>
              <a:rPr lang="en-US" altLang="en-US" sz="1400" b="1" i="1" dirty="0"/>
              <a:t>Property</a:t>
            </a:r>
            <a:r>
              <a:rPr lang="en-US" altLang="en-US" sz="1400" dirty="0"/>
              <a:t> of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               Class (</a:t>
            </a:r>
            <a:r>
              <a:rPr lang="en-US" altLang="en-US" sz="1200" dirty="0"/>
              <a:t>SysML Requirement</a:t>
            </a:r>
            <a:r>
              <a:rPr lang="en-US" altLang="en-US" sz="14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               UseCase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5496" y="3492297"/>
            <a:ext cx="344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Mathematical Element Traceability 	</a:t>
            </a:r>
            <a:endParaRPr lang="en-US" altLang="en-US" sz="1400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3847793C-DBF9-4B7E-861E-19ED0EC9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485822-9A0F-4063-8B6B-6F68B6253002}"/>
              </a:ext>
            </a:extLst>
          </p:cNvPr>
          <p:cNvSpPr txBox="1"/>
          <p:nvPr/>
        </p:nvSpPr>
        <p:spPr>
          <a:xfrm>
            <a:off x="-4460" y="6535458"/>
            <a:ext cx="4576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/>
              <a:t>DOC: Design Objective Constraint </a:t>
            </a: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AE94001-66C0-437B-9179-C96C93EFAA05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54499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7A12476-E7BA-4E57-8E75-A44B985C6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t="38272" r="6418" b="4281"/>
          <a:stretch/>
        </p:blipFill>
        <p:spPr bwMode="auto">
          <a:xfrm>
            <a:off x="3585975" y="4584575"/>
            <a:ext cx="4524491" cy="19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" y="274638"/>
            <a:ext cx="9136743" cy="1143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Capturing CDD information using UPR Stereotypes</a:t>
            </a:r>
            <a:br>
              <a:rPr lang="en-GB" altLang="en-US" sz="3600" dirty="0"/>
            </a:br>
            <a:r>
              <a:rPr lang="en-GB" altLang="en-US" sz="2800" i="1" dirty="0"/>
              <a:t>Design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1"/>
            <a:ext cx="8784976" cy="1612775"/>
          </a:xfrm>
        </p:spPr>
        <p:txBody>
          <a:bodyPr>
            <a:normAutofit/>
          </a:bodyPr>
          <a:lstStyle/>
          <a:p>
            <a:r>
              <a:rPr lang="en-GB" sz="2400" dirty="0"/>
              <a:t>Design Variable Package (Clause 10):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Design Variable extends UPRConstraint using </a:t>
            </a:r>
          </a:p>
          <a:p>
            <a:pPr marL="457200" lvl="1" indent="0">
              <a:buNone/>
            </a:pPr>
            <a:r>
              <a:rPr lang="en-GB" sz="1800" dirty="0"/>
              <a:t>	2 additional operations and 3 attributes for model annotation and traceability  </a:t>
            </a:r>
          </a:p>
        </p:txBody>
      </p:sp>
      <p:pic>
        <p:nvPicPr>
          <p:cNvPr id="10" name="Picture 9" descr="C:\Users\elsj2\Desktop\ROSETTA for December\Final Profile\1. Foundati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61632" r="50365" b="5349"/>
          <a:stretch/>
        </p:blipFill>
        <p:spPr bwMode="auto">
          <a:xfrm>
            <a:off x="3925106" y="2990389"/>
            <a:ext cx="2088232" cy="1575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20"/>
          <p:cNvCxnSpPr>
            <a:cxnSpLocks noChangeShapeType="1"/>
          </p:cNvCxnSpPr>
          <p:nvPr/>
        </p:nvCxnSpPr>
        <p:spPr bwMode="auto">
          <a:xfrm flipV="1">
            <a:off x="1995468" y="4119639"/>
            <a:ext cx="2027477" cy="19857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30"/>
          <p:cNvCxnSpPr>
            <a:cxnSpLocks noChangeShapeType="1"/>
          </p:cNvCxnSpPr>
          <p:nvPr/>
        </p:nvCxnSpPr>
        <p:spPr bwMode="auto">
          <a:xfrm flipV="1">
            <a:off x="2023481" y="3975623"/>
            <a:ext cx="1999464" cy="22712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81"/>
          <p:cNvCxnSpPr>
            <a:cxnSpLocks noChangeShapeType="1"/>
          </p:cNvCxnSpPr>
          <p:nvPr/>
        </p:nvCxnSpPr>
        <p:spPr bwMode="auto">
          <a:xfrm>
            <a:off x="1468554" y="4651747"/>
            <a:ext cx="2267590" cy="1295242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8" name="Straight Arrow Connector 30"/>
          <p:cNvCxnSpPr>
            <a:cxnSpLocks noChangeShapeType="1"/>
          </p:cNvCxnSpPr>
          <p:nvPr/>
        </p:nvCxnSpPr>
        <p:spPr bwMode="auto">
          <a:xfrm flipV="1">
            <a:off x="1303401" y="3837639"/>
            <a:ext cx="2736304" cy="365106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3" name="Straight Arrow Connector 99"/>
          <p:cNvCxnSpPr>
            <a:cxnSpLocks noChangeShapeType="1"/>
          </p:cNvCxnSpPr>
          <p:nvPr/>
        </p:nvCxnSpPr>
        <p:spPr bwMode="auto">
          <a:xfrm flipH="1" flipV="1">
            <a:off x="5263841" y="4453659"/>
            <a:ext cx="1152128" cy="93738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59" name="Straight Arrow Connector 99"/>
          <p:cNvCxnSpPr>
            <a:cxnSpLocks noChangeShapeType="1"/>
          </p:cNvCxnSpPr>
          <p:nvPr/>
        </p:nvCxnSpPr>
        <p:spPr bwMode="auto">
          <a:xfrm flipH="1">
            <a:off x="5407857" y="4983735"/>
            <a:ext cx="1368152" cy="72008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4" name="Rectangle 3"/>
          <p:cNvSpPr/>
          <p:nvPr/>
        </p:nvSpPr>
        <p:spPr>
          <a:xfrm>
            <a:off x="57153" y="3857651"/>
            <a:ext cx="369452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Design Ranges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DR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i="1" u="sng" dirty="0">
                <a:latin typeface="Arial" pitchFamily="34" charset="0"/>
                <a:cs typeface="Times New Roman" pitchFamily="18" charset="0"/>
              </a:rPr>
              <a:t>&gt;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0</a:t>
            </a:r>
            <a:r>
              <a:rPr lang="en-US" altLang="en-US" i="1" dirty="0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DR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 </a:t>
            </a:r>
            <a:r>
              <a:rPr lang="en-US" altLang="en-US" i="1" u="sng" dirty="0">
                <a:latin typeface="Arial" pitchFamily="34" charset="0"/>
                <a:cs typeface="Times New Roman" pitchFamily="18" charset="0"/>
              </a:rPr>
              <a:t>&lt;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40 	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3897" y="5919839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Feasible Ranges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FR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i="1" u="sng" dirty="0">
                <a:latin typeface="Arial" pitchFamily="34" charset="0"/>
                <a:cs typeface="Times New Roman" pitchFamily="18" charset="0"/>
              </a:rPr>
              <a:t>&gt;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15</a:t>
            </a:r>
            <a:r>
              <a:rPr lang="en-US" altLang="en-US" i="1" dirty="0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FR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: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 </a:t>
            </a:r>
            <a:r>
              <a:rPr lang="en-US" altLang="en-US" i="1" u="sng" dirty="0">
                <a:latin typeface="Arial" pitchFamily="34" charset="0"/>
                <a:cs typeface="Times New Roman" pitchFamily="18" charset="0"/>
              </a:rPr>
              <a:t>&lt;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30</a:t>
            </a:r>
            <a:endParaRPr lang="en-US" altLang="en-US" i="1" dirty="0"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265" y="5046480"/>
            <a:ext cx="273630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Initial Design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ID: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= 20</a:t>
            </a:r>
            <a:r>
              <a:rPr lang="en-US" altLang="en-US" i="1" dirty="0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	</a:t>
            </a:r>
            <a:endParaRPr lang="en-US" altLang="en-US" i="1" dirty="0">
              <a:latin typeface="Arial" pitchFamily="34" charset="0"/>
            </a:endParaRPr>
          </a:p>
        </p:txBody>
      </p:sp>
      <p:cxnSp>
        <p:nvCxnSpPr>
          <p:cNvPr id="60" name="Straight Arrow Connector 30"/>
          <p:cNvCxnSpPr>
            <a:cxnSpLocks noChangeShapeType="1"/>
          </p:cNvCxnSpPr>
          <p:nvPr/>
        </p:nvCxnSpPr>
        <p:spPr bwMode="auto">
          <a:xfrm>
            <a:off x="381000" y="4119639"/>
            <a:ext cx="3420569" cy="219593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3" name="Straight Arrow Connector 30"/>
          <p:cNvCxnSpPr>
            <a:cxnSpLocks noChangeShapeType="1"/>
          </p:cNvCxnSpPr>
          <p:nvPr/>
        </p:nvCxnSpPr>
        <p:spPr bwMode="auto">
          <a:xfrm>
            <a:off x="2058572" y="6102774"/>
            <a:ext cx="1728192" cy="21279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7257" y="3462856"/>
            <a:ext cx="3449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Mathematical Element Traceability 	</a:t>
            </a:r>
            <a:endParaRPr lang="en-US" altLang="en-US" sz="1400" dirty="0"/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266761" y="4135573"/>
            <a:ext cx="312493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System Elements Traceability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      Constrains the </a:t>
            </a:r>
            <a:r>
              <a:rPr lang="en-US" altLang="en-US" sz="1400" b="1" i="1" dirty="0"/>
              <a:t>Property</a:t>
            </a:r>
            <a:r>
              <a:rPr lang="en-US" altLang="en-US" sz="1400" dirty="0"/>
              <a:t> of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               State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               Action</a:t>
            </a:r>
          </a:p>
        </p:txBody>
      </p:sp>
      <p:cxnSp>
        <p:nvCxnSpPr>
          <p:cNvPr id="32" name="Straight Arrow Connector 30">
            <a:extLst>
              <a:ext uri="{FF2B5EF4-FFF2-40B4-BE49-F238E27FC236}">
                <a16:creationId xmlns:a16="http://schemas.microsoft.com/office/drawing/2014/main" id="{E55C6547-BE7D-4308-A3C3-6D03195B95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3600" y="5475342"/>
            <a:ext cx="1618073" cy="67526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C90181DC-7BFB-46C1-BBAF-D34BAFEB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552AF77-E531-40D0-83D4-B71618DB6471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112559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D5E17C-365C-4726-8674-57C623D9B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t="12286" r="22776" b="3800"/>
          <a:stretch/>
        </p:blipFill>
        <p:spPr bwMode="auto">
          <a:xfrm>
            <a:off x="4631502" y="3672217"/>
            <a:ext cx="2878443" cy="28966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Capturing CDD information using UPR Stereotypes</a:t>
            </a:r>
            <a:br>
              <a:rPr lang="en-GB" altLang="en-US" sz="3600" dirty="0"/>
            </a:br>
            <a:r>
              <a:rPr lang="en-GB" altLang="en-US" sz="2800" i="1" dirty="0"/>
              <a:t>Analytic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5"/>
            <a:ext cx="8784976" cy="1728192"/>
          </a:xfrm>
        </p:spPr>
        <p:txBody>
          <a:bodyPr>
            <a:normAutofit/>
          </a:bodyPr>
          <a:lstStyle/>
          <a:p>
            <a:r>
              <a:rPr lang="en-GB" sz="2400" dirty="0"/>
              <a:t>Relational Structure and Design Modeling (Clause 11):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DO to DV Sensitivity extends Sensitivity to model relations between Design Constraint and Design Variable using</a:t>
            </a:r>
          </a:p>
          <a:p>
            <a:pPr marL="457200" lvl="1" indent="0">
              <a:buNone/>
            </a:pPr>
            <a:r>
              <a:rPr lang="en-GB" sz="1800" dirty="0"/>
              <a:t>       3 additional rules and 1 (refined) attributes for model annotation and traceability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i="1" dirty="0"/>
              <a:t>Object oriented modeling of “mathematical models” *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661248"/>
            <a:ext cx="1728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DO: Design Objective</a:t>
            </a:r>
          </a:p>
          <a:p>
            <a:r>
              <a:rPr lang="en-GB" sz="1400" dirty="0"/>
              <a:t>DV: Design Variable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5" y="4077072"/>
            <a:ext cx="268855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Analytic Equation(s):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y</a:t>
            </a:r>
            <a:r>
              <a:rPr lang="en-US" altLang="en-US" i="1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= </a:t>
            </a:r>
            <a:r>
              <a:rPr lang="en-US" altLang="en-US" dirty="0">
                <a:latin typeface="Arial" pitchFamily="34" charset="0"/>
                <a:cs typeface="Times New Roman" pitchFamily="18" charset="0"/>
              </a:rPr>
              <a:t>W</a:t>
            </a:r>
            <a:r>
              <a:rPr lang="en-US" altLang="en-US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(x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,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) = 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i="1" dirty="0">
                <a:latin typeface="Arial" pitchFamily="34" charset="0"/>
                <a:cs typeface="Times New Roman" pitchFamily="18" charset="0"/>
              </a:rPr>
              <a:t> + 2x</a:t>
            </a:r>
            <a:r>
              <a:rPr lang="en-US" altLang="en-US" i="1" baseline="-30000" dirty="0">
                <a:latin typeface="Arial" pitchFamily="34" charset="0"/>
                <a:cs typeface="Times New Roman" pitchFamily="18" charset="0"/>
              </a:rPr>
              <a:t>2</a:t>
            </a:r>
            <a:endParaRPr lang="en-US" altLang="en-US" i="1" dirty="0"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23" name="Picture 22" descr="C:\Users\elsj2\Desktop\ROSETTA for December\Final Profile\2. Design Constraints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16572" r="56752" b="50684"/>
          <a:stretch/>
        </p:blipFill>
        <p:spPr bwMode="auto">
          <a:xfrm>
            <a:off x="7472532" y="4721624"/>
            <a:ext cx="936104" cy="936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81"/>
          <p:cNvCxnSpPr>
            <a:cxnSpLocks noChangeShapeType="1"/>
          </p:cNvCxnSpPr>
          <p:nvPr/>
        </p:nvCxnSpPr>
        <p:spPr bwMode="auto">
          <a:xfrm>
            <a:off x="3059832" y="4539600"/>
            <a:ext cx="1720572" cy="136024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30"/>
          <p:cNvCxnSpPr>
            <a:cxnSpLocks noChangeShapeType="1"/>
          </p:cNvCxnSpPr>
          <p:nvPr/>
        </p:nvCxnSpPr>
        <p:spPr bwMode="auto">
          <a:xfrm>
            <a:off x="3059832" y="4509120"/>
            <a:ext cx="1720572" cy="3048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9" name="Straight Arrow Connector 30"/>
          <p:cNvCxnSpPr>
            <a:cxnSpLocks noChangeShapeType="1"/>
          </p:cNvCxnSpPr>
          <p:nvPr/>
        </p:nvCxnSpPr>
        <p:spPr bwMode="auto">
          <a:xfrm>
            <a:off x="611560" y="4668003"/>
            <a:ext cx="4608512" cy="1512914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1" name="Straight Arrow Connector 30"/>
          <p:cNvCxnSpPr>
            <a:cxnSpLocks noChangeShapeType="1"/>
          </p:cNvCxnSpPr>
          <p:nvPr/>
        </p:nvCxnSpPr>
        <p:spPr bwMode="auto">
          <a:xfrm>
            <a:off x="2267744" y="4668003"/>
            <a:ext cx="2952328" cy="17049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4" name="Straight Arrow Connector 30"/>
          <p:cNvCxnSpPr>
            <a:cxnSpLocks noChangeShapeType="1"/>
          </p:cNvCxnSpPr>
          <p:nvPr/>
        </p:nvCxnSpPr>
        <p:spPr bwMode="auto">
          <a:xfrm>
            <a:off x="2843808" y="4668003"/>
            <a:ext cx="2376264" cy="1695829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2" name="Straight Arrow Connector 30"/>
          <p:cNvCxnSpPr>
            <a:cxnSpLocks noChangeShapeType="1"/>
          </p:cNvCxnSpPr>
          <p:nvPr/>
        </p:nvCxnSpPr>
        <p:spPr bwMode="auto">
          <a:xfrm flipV="1">
            <a:off x="2771800" y="4004718"/>
            <a:ext cx="2448272" cy="36782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4" name="Rectangle 13"/>
          <p:cNvSpPr/>
          <p:nvPr/>
        </p:nvSpPr>
        <p:spPr>
          <a:xfrm>
            <a:off x="88465" y="6309320"/>
            <a:ext cx="368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* ... using constants, variables, and types of </a:t>
            </a:r>
          </a:p>
          <a:p>
            <a:r>
              <a:rPr lang="en-GB" sz="1400" dirty="0"/>
              <a:t>mathematical expressions (e.g. RSE)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F999B7B-DD47-4056-89CD-49C06495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770C295B-276C-4AE1-885E-7E07648FE0DB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94596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en-GB" sz="3200" dirty="0"/>
              <a:t>ROSETTA  Mathematical Analyses Capability*</a:t>
            </a:r>
            <a:br>
              <a:rPr lang="en-GB" sz="3600" dirty="0"/>
            </a:br>
            <a:r>
              <a:rPr lang="en-GB" sz="2800" i="1" dirty="0"/>
              <a:t>Implementation algorithms for RT-U transformations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 bwMode="auto">
          <a:xfrm>
            <a:off x="392577" y="1538837"/>
            <a:ext cx="8381998" cy="45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2B6BE49-AFD5-4578-9422-27F91BA3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3E37B61-84E1-41A8-81A7-DDE01BC0E032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D5D2C-5862-EE6C-9596-6DB53404EA33}"/>
              </a:ext>
            </a:extLst>
          </p:cNvPr>
          <p:cNvSpPr txBox="1"/>
          <p:nvPr/>
        </p:nvSpPr>
        <p:spPr>
          <a:xfrm>
            <a:off x="76200" y="6246526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*A multi-design objective and multi-design variable design problem with three engine emission targets: CO2, NOx and Soot</a:t>
            </a:r>
          </a:p>
        </p:txBody>
      </p:sp>
    </p:spTree>
    <p:extLst>
      <p:ext uri="{BB962C8B-B14F-4D97-AF65-F5344CB8AC3E}">
        <p14:creationId xmlns:p14="http://schemas.microsoft.com/office/powerpoint/2010/main" val="194676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An Overview of UPR 1.0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Current Work and Strategy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Complex Constraints</a:t>
            </a:r>
          </a:p>
          <a:p>
            <a:pPr lvl="1"/>
            <a:r>
              <a:rPr lang="en-GB" sz="2400" dirty="0"/>
              <a:t>Model Synchronisation</a:t>
            </a:r>
          </a:p>
          <a:p>
            <a:endParaRPr lang="en-GB" sz="2800" dirty="0"/>
          </a:p>
          <a:p>
            <a:r>
              <a:rPr lang="en-GB" sz="2800" dirty="0"/>
              <a:t>Discussions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145756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Application of UPR to Electric Vehicle(EV) Charging</a:t>
            </a:r>
            <a:br>
              <a:rPr lang="en-GB" sz="3200" dirty="0"/>
            </a:br>
            <a:r>
              <a:rPr lang="en-GB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Home - AMiCC - Amicable Charging Research Project (projectamicc.com)</a:t>
            </a:r>
            <a:r>
              <a:rPr lang="en-GB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36" y="1371600"/>
            <a:ext cx="8229600" cy="8382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dirty="0"/>
              <a:t>AMiCC</a:t>
            </a:r>
            <a:r>
              <a:rPr lang="en-GB" sz="2400" dirty="0"/>
              <a:t> is a commercialisation project for EV wireless charging supported by Innovate UK and funded by the Office for Zero Emission Vehicles (OZEV).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48165" y="63458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E5530FF-8B67-4761-8BFB-C0AB370F8A7E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76F4F-10C2-4692-8054-10D55DEDB347}"/>
              </a:ext>
            </a:extLst>
          </p:cNvPr>
          <p:cNvSpPr txBox="1"/>
          <p:nvPr/>
        </p:nvSpPr>
        <p:spPr>
          <a:xfrm>
            <a:off x="381000" y="2285998"/>
            <a:ext cx="42981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UPR facilities are being developed for metric constraints but are also needed for logical constraints (e.g., topologies).</a:t>
            </a:r>
          </a:p>
          <a:p>
            <a:endParaRPr lang="en-GB" sz="1600" dirty="0"/>
          </a:p>
          <a:p>
            <a:r>
              <a:rPr lang="en-GB" sz="2000" dirty="0"/>
              <a:t>Design objective constraints include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Rate of power transfer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Electromagnetic field strength</a:t>
            </a:r>
          </a:p>
          <a:p>
            <a:endParaRPr lang="en-GB" sz="1600" dirty="0"/>
          </a:p>
          <a:p>
            <a:r>
              <a:rPr lang="en-GB" sz="2000" dirty="0"/>
              <a:t>Design variable constraints include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VA size and circuit topologies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Cooling for power transfer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Communication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1F64A-EB3C-4D90-B81F-0424FA52DBE3}"/>
              </a:ext>
            </a:extLst>
          </p:cNvPr>
          <p:cNvSpPr txBox="1"/>
          <p:nvPr/>
        </p:nvSpPr>
        <p:spPr>
          <a:xfrm>
            <a:off x="3810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VA:     Vehicle assembly	GA: Ground assembly</a:t>
            </a:r>
          </a:p>
          <a:p>
            <a:r>
              <a:rPr lang="en-GB" sz="1200" i="1" dirty="0"/>
              <a:t>WPT:  Wireless power transfer</a:t>
            </a:r>
          </a:p>
          <a:p>
            <a:r>
              <a:rPr lang="en-GB" sz="1200" i="1" dirty="0"/>
              <a:t>VIU:    Vehicle interface unit</a:t>
            </a:r>
          </a:p>
          <a:p>
            <a:r>
              <a:rPr lang="en-GB" sz="1200" i="1" dirty="0"/>
              <a:t>HMI:   Human Machine Interface</a:t>
            </a:r>
            <a:endParaRPr lang="en-GB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7970F-32DF-4A32-BF73-4A6D10D12430}"/>
              </a:ext>
            </a:extLst>
          </p:cNvPr>
          <p:cNvGrpSpPr/>
          <p:nvPr/>
        </p:nvGrpSpPr>
        <p:grpSpPr>
          <a:xfrm>
            <a:off x="4549149" y="2305456"/>
            <a:ext cx="4489467" cy="3873658"/>
            <a:chOff x="4578333" y="2404646"/>
            <a:chExt cx="4489467" cy="3873658"/>
          </a:xfrm>
        </p:grpSpPr>
        <p:pic>
          <p:nvPicPr>
            <p:cNvPr id="15" name="Picture 14" descr="GA&#10;&#10;Description automatically generated">
              <a:extLst>
                <a:ext uri="{FF2B5EF4-FFF2-40B4-BE49-F238E27FC236}">
                  <a16:creationId xmlns:a16="http://schemas.microsoft.com/office/drawing/2014/main" id="{11B6C148-6B5D-45EA-86D8-44061517E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333" y="2783223"/>
              <a:ext cx="2486734" cy="1864977"/>
            </a:xfrm>
            <a:prstGeom prst="rect">
              <a:avLst/>
            </a:prstGeom>
          </p:spPr>
        </p:pic>
        <p:pic>
          <p:nvPicPr>
            <p:cNvPr id="11" name="Picture 10" descr="Test Vehicle positioned over GA&#10;&#10;Description automatically generated">
              <a:extLst>
                <a:ext uri="{FF2B5EF4-FFF2-40B4-BE49-F238E27FC236}">
                  <a16:creationId xmlns:a16="http://schemas.microsoft.com/office/drawing/2014/main" id="{E1EF984C-1E30-4CB6-BD5B-7624ACD659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71"/>
            <a:stretch/>
          </p:blipFill>
          <p:spPr>
            <a:xfrm>
              <a:off x="7055339" y="3189796"/>
              <a:ext cx="1707662" cy="308401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F3598F-F32F-4664-AD03-7BB5B3C7838B}"/>
                </a:ext>
              </a:extLst>
            </p:cNvPr>
            <p:cNvSpPr txBox="1"/>
            <p:nvPr/>
          </p:nvSpPr>
          <p:spPr>
            <a:xfrm>
              <a:off x="4629580" y="2404646"/>
              <a:ext cx="24354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/>
                <a:t>Ground assembly for WPT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16202D-3813-44A2-9856-5D6FAF5D078D}"/>
                </a:ext>
              </a:extLst>
            </p:cNvPr>
            <p:cNvSpPr txBox="1"/>
            <p:nvPr/>
          </p:nvSpPr>
          <p:spPr>
            <a:xfrm>
              <a:off x="7010400" y="2590800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/>
                <a:t>EV retrofitted with VA, VIU and HMI for WPT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39A58C-EED9-4D93-844B-B1DE09576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283" y="4648200"/>
              <a:ext cx="2478134" cy="1630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85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6B587-1367-43B2-8F69-7C39BECE50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3"/>
                <a:ext cx="8229600" cy="34112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sz="1800" dirty="0"/>
                  <a:t>Similar physics compared with transformers</a:t>
                </a:r>
              </a:p>
              <a:p>
                <a:pPr lvl="1"/>
                <a:r>
                  <a:rPr lang="en-GB" sz="1500" dirty="0"/>
                  <a:t>Primary coils generate magnetic field which then induces current in the secondary coil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500" dirty="0"/>
                      <m:t>Magnetic</m:t>
                    </m:r>
                    <m:r>
                      <m:rPr>
                        <m:nor/>
                      </m:rPr>
                      <a:rPr lang="en-GB" sz="1500" dirty="0"/>
                      <m:t> </m:t>
                    </m:r>
                    <m:r>
                      <m:rPr>
                        <m:nor/>
                      </m:rPr>
                      <a:rPr lang="en-GB" sz="1500" dirty="0"/>
                      <m:t>Flux</m:t>
                    </m:r>
                    <m:r>
                      <m:rPr>
                        <m:nor/>
                      </m:rPr>
                      <a:rPr lang="en-GB" sz="1500" dirty="0"/>
                      <m:t> </m:t>
                    </m:r>
                    <m:r>
                      <m:rPr>
                        <m:nor/>
                      </m:rPr>
                      <a:rPr lang="en-GB" sz="1500" dirty="0"/>
                      <m:t>Densit</m:t>
                    </m:r>
                  </m:oMath>
                </a14:m>
                <a:r>
                  <a:rPr lang="en-GB" sz="1500" dirty="0"/>
                  <a:t>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5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GB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endParaRPr lang="en-GB" sz="1500" dirty="0"/>
              </a:p>
              <a:p>
                <a:r>
                  <a:rPr lang="en-GB" sz="1800" dirty="0"/>
                  <a:t>Design Objectives:</a:t>
                </a:r>
              </a:p>
              <a:p>
                <a:pPr lvl="1"/>
                <a:r>
                  <a:rPr lang="en-GB" sz="1500" dirty="0"/>
                  <a:t>Magnetic Flux Density emitted by the primary coil </a:t>
                </a:r>
              </a:p>
              <a:p>
                <a:pPr lvl="1"/>
                <a:r>
                  <a:rPr lang="en-GB" sz="1500" dirty="0"/>
                  <a:t>Power Transferred to secondary coil </a:t>
                </a:r>
              </a:p>
              <a:p>
                <a:r>
                  <a:rPr lang="en-GB" sz="1800" dirty="0"/>
                  <a:t>Design Variables</a:t>
                </a:r>
              </a:p>
              <a:p>
                <a:pPr lvl="1"/>
                <a:r>
                  <a:rPr lang="en-GB" sz="1500" dirty="0"/>
                  <a:t>Current in the primary coils</a:t>
                </a:r>
              </a:p>
              <a:p>
                <a:pPr lvl="1"/>
                <a:r>
                  <a:rPr lang="en-GB" sz="1500" dirty="0"/>
                  <a:t>Separation of the coils</a:t>
                </a:r>
              </a:p>
              <a:p>
                <a:pPr lvl="1"/>
                <a:r>
                  <a:rPr lang="en-GB" sz="1500" dirty="0"/>
                  <a:t>Radius of the coils (fixed)</a:t>
                </a:r>
              </a:p>
              <a:p>
                <a:pPr lvl="1"/>
                <a:r>
                  <a:rPr lang="en-GB" sz="1500" dirty="0"/>
                  <a:t>Number of turns in the primary coil (fixed)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6B587-1367-43B2-8F69-7C39BECE5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3"/>
                <a:ext cx="8229600" cy="3411261"/>
              </a:xfrm>
              <a:blipFill>
                <a:blip r:embed="rId3"/>
                <a:stretch>
                  <a:fillRect l="-444" t="-1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3CA422-3886-4A1A-9401-A1C3B8759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80" y="2674350"/>
            <a:ext cx="3755185" cy="23548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9663EF0-C69A-4FB4-AF9E-143BB6B12147}"/>
              </a:ext>
            </a:extLst>
          </p:cNvPr>
          <p:cNvGrpSpPr/>
          <p:nvPr/>
        </p:nvGrpSpPr>
        <p:grpSpPr>
          <a:xfrm>
            <a:off x="6798366" y="3149886"/>
            <a:ext cx="753926" cy="408813"/>
            <a:chOff x="7860206" y="3360797"/>
            <a:chExt cx="1005235" cy="54508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0841CF-FA6F-4BE1-A6AC-D1069688F184}"/>
                </a:ext>
              </a:extLst>
            </p:cNvPr>
            <p:cNvCxnSpPr>
              <a:cxnSpLocks/>
            </p:cNvCxnSpPr>
            <p:nvPr/>
          </p:nvCxnSpPr>
          <p:spPr>
            <a:xfrm>
              <a:off x="7860206" y="3739043"/>
              <a:ext cx="1005235" cy="1668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9F78A8-8086-4074-9EAA-10C2F1BB01DA}"/>
                    </a:ext>
                  </a:extLst>
                </p:cNvPr>
                <p:cNvSpPr txBox="1"/>
                <p:nvPr/>
              </p:nvSpPr>
              <p:spPr>
                <a:xfrm>
                  <a:off x="8302267" y="3360797"/>
                  <a:ext cx="471668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9F78A8-8086-4074-9EAA-10C2F1BB0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267" y="3360797"/>
                  <a:ext cx="471668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2EBB984-7CCE-408C-A417-17F47C69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Experimental Setup for Wireless Power Transfer (WPT)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E1F05F4-E513-45A1-91B1-BBD1C003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8165" y="63458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A8A1874-5B29-4B14-8CF0-D822257D91C2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32645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5DBE-057A-4BFB-A1D1-42E230B8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Wireless Charing for Electric Vehicle (EV)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19301D0D-E918-417F-980E-FEF85CA12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31" y="2197424"/>
            <a:ext cx="4330082" cy="291558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E5D436-C360-4A77-9718-DCC693EF149A}"/>
              </a:ext>
            </a:extLst>
          </p:cNvPr>
          <p:cNvCxnSpPr>
            <a:cxnSpLocks/>
          </p:cNvCxnSpPr>
          <p:nvPr/>
        </p:nvCxnSpPr>
        <p:spPr>
          <a:xfrm flipV="1">
            <a:off x="4952343" y="3973489"/>
            <a:ext cx="1600858" cy="5587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AA16DF-4BB5-4D04-8A93-2021A05ECE2A}"/>
              </a:ext>
            </a:extLst>
          </p:cNvPr>
          <p:cNvCxnSpPr>
            <a:cxnSpLocks/>
          </p:cNvCxnSpPr>
          <p:nvPr/>
        </p:nvCxnSpPr>
        <p:spPr>
          <a:xfrm>
            <a:off x="5070190" y="2604479"/>
            <a:ext cx="1483010" cy="91657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52640F-F68E-489A-8081-CFEEAD5E1BA6}"/>
              </a:ext>
            </a:extLst>
          </p:cNvPr>
          <p:cNvSpPr txBox="1"/>
          <p:nvPr/>
        </p:nvSpPr>
        <p:spPr>
          <a:xfrm>
            <a:off x="3784796" y="4477549"/>
            <a:ext cx="172680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i="1" dirty="0"/>
              <a:t>GA: Ground Assembly</a:t>
            </a:r>
            <a:endParaRPr lang="en-GB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079D3-C94A-49AB-9DC7-7E335657CC4A}"/>
              </a:ext>
            </a:extLst>
          </p:cNvPr>
          <p:cNvSpPr txBox="1"/>
          <p:nvPr/>
        </p:nvSpPr>
        <p:spPr>
          <a:xfrm>
            <a:off x="4088938" y="2300704"/>
            <a:ext cx="172680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i="1" dirty="0"/>
              <a:t>VA: Vehicle Assembly</a:t>
            </a:r>
            <a:endParaRPr lang="en-GB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C90EA1-97BE-4E92-B3FF-5E425F12B40C}"/>
                  </a:ext>
                </a:extLst>
              </p:cNvPr>
              <p:cNvSpPr txBox="1"/>
              <p:nvPr/>
            </p:nvSpPr>
            <p:spPr>
              <a:xfrm>
                <a:off x="214210" y="2279430"/>
                <a:ext cx="3922021" cy="2798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350" dirty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350" dirty="0">
                    <a:latin typeface="Cambria Math" panose="02040503050406030204" pitchFamily="18" charset="0"/>
                  </a:rPr>
                  <a:t>: Power Transferred, now with EVs</a:t>
                </a:r>
              </a:p>
              <a:p>
                <a:endParaRPr lang="en-GB" sz="135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350" i="1">
                        <a:latin typeface="Cambria Math" panose="02040503050406030204" pitchFamily="18" charset="0"/>
                      </a:rPr>
                      <m:t>𝜔</m:t>
                    </m:r>
                    <m:sSubSup>
                      <m:sSubSup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𝐺𝐴</m:t>
                        </m:r>
                      </m:sub>
                      <m:sup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350" i="1">
                        <a:latin typeface="Cambria Math" panose="02040503050406030204" pitchFamily="18" charset="0"/>
                      </a:rPr>
                      <m:t>𝐿𝑄</m:t>
                    </m:r>
                    <m:r>
                      <a:rPr lang="en-GB" sz="135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𝐺𝐴</m:t>
                        </m:r>
                      </m:sub>
                      <m:sup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350" dirty="0"/>
                  <a:t>, where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1350" dirty="0"/>
                  <a:t>: Operating Frequency (fixed)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1350" dirty="0"/>
                  <a:t>: GA Current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350" dirty="0"/>
                  <a:t>: </a:t>
                </a:r>
                <a:r>
                  <a:rPr lang="en-GB" sz="1350" b="1" dirty="0"/>
                  <a:t>Coupling Coefficient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1350" dirty="0"/>
                  <a:t>: GA Inductance (fixed)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350" dirty="0"/>
                  <a:t>: Quality Factor (fixed)</a:t>
                </a:r>
              </a:p>
              <a:p>
                <a:endParaRPr lang="en-GB" sz="1350" dirty="0"/>
              </a:p>
              <a:p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350" dirty="0"/>
                  <a:t> depends on structural properties which are a mix of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GB" sz="1350" dirty="0"/>
                  <a:t>discrete variables, e.g. logical circuit topology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GB" sz="1350" dirty="0"/>
                  <a:t>continuous variables, e.g. lateral misalignment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C90EA1-97BE-4E92-B3FF-5E425F12B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10" y="2279430"/>
                <a:ext cx="3922021" cy="2798587"/>
              </a:xfrm>
              <a:prstGeom prst="rect">
                <a:avLst/>
              </a:prstGeom>
              <a:blipFill>
                <a:blip r:embed="rId4"/>
                <a:stretch>
                  <a:fillRect l="-311" t="-654" b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DEF33F8-553A-4BFF-BBD8-A96721AC8450}"/>
              </a:ext>
            </a:extLst>
          </p:cNvPr>
          <p:cNvSpPr/>
          <p:nvPr/>
        </p:nvSpPr>
        <p:spPr>
          <a:xfrm>
            <a:off x="4688431" y="4718039"/>
            <a:ext cx="4330082" cy="4195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Wireless Charging for EV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23EBCD1-86A7-4A5E-8F32-E6AC2408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8165" y="63458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FFD7B09-ED03-4355-993A-9613B6F84EC9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57552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5CDC9-9771-41F2-B266-48FA6D206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138" y="2112957"/>
                <a:ext cx="7886700" cy="3263504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/>
                  <a:t>Parts of the problem that can be ‘understood’ by conventional CDD:</a:t>
                </a:r>
              </a:p>
              <a:p>
                <a:pPr marL="342900" lvl="1" indent="0">
                  <a:buNone/>
                </a:pPr>
                <a:r>
                  <a:rPr lang="en-GB" sz="1500" dirty="0">
                    <a:sym typeface="Wingdings" panose="05000000000000000000" pitchFamily="2" charset="2"/>
                  </a:rPr>
                  <a:t> </a:t>
                </a:r>
                <a:r>
                  <a:rPr lang="en-GB" sz="1500" dirty="0"/>
                  <a:t>Design of continuous nature e.g.,</a:t>
                </a: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r>
                      <a:rPr lang="en-GB" sz="15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500" dirty="0"/>
                  <a:t> as function of GA &amp; VA </a:t>
                </a:r>
                <a:r>
                  <a:rPr lang="en-GB" sz="1500" i="1" dirty="0"/>
                  <a:t>separation</a:t>
                </a: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r>
                      <a:rPr lang="en-GB" sz="15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500" dirty="0"/>
                  <a:t> as function of GA &amp; VA </a:t>
                </a:r>
                <a:r>
                  <a:rPr lang="en-GB" sz="1500" i="1" dirty="0"/>
                  <a:t>alignment</a:t>
                </a:r>
              </a:p>
              <a:p>
                <a:pPr marL="342900" lvl="1" indent="0">
                  <a:buNone/>
                </a:pPr>
                <a:endParaRPr lang="en-GB" sz="1500" dirty="0"/>
              </a:p>
              <a:p>
                <a:pPr lvl="1"/>
                <a:endParaRPr lang="en-GB" sz="1500" dirty="0"/>
              </a:p>
              <a:p>
                <a:pPr lvl="1"/>
                <a:endParaRPr lang="en-GB" sz="1500" dirty="0"/>
              </a:p>
              <a:p>
                <a:r>
                  <a:rPr lang="en-GB" sz="1800" dirty="0"/>
                  <a:t>Parts of the problem that requires further ‘development’ in CDD capability:</a:t>
                </a:r>
              </a:p>
              <a:p>
                <a:pPr marL="342900" lvl="1" indent="0">
                  <a:buNone/>
                </a:pPr>
                <a:r>
                  <a:rPr lang="en-GB" sz="1500" dirty="0">
                    <a:sym typeface="Wingdings" panose="05000000000000000000" pitchFamily="2" charset="2"/>
                  </a:rPr>
                  <a:t> </a:t>
                </a:r>
                <a:r>
                  <a:rPr lang="en-GB" sz="1500" dirty="0"/>
                  <a:t>Design of a discrete nature</a:t>
                </a: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r>
                      <a:rPr lang="en-GB" sz="15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500" dirty="0"/>
                  <a:t>as function of coupling factor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5CDC9-9771-41F2-B266-48FA6D206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138" y="2112957"/>
                <a:ext cx="7886700" cy="3263504"/>
              </a:xfrm>
              <a:blipFill>
                <a:blip r:embed="rId3"/>
                <a:stretch>
                  <a:fillRect l="-541" t="-1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3D03B4-2CA7-4544-A775-D855EFB04C2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7900" t="18468" r="15255" b="21076"/>
          <a:stretch/>
        </p:blipFill>
        <p:spPr bwMode="auto">
          <a:xfrm>
            <a:off x="4458488" y="4652746"/>
            <a:ext cx="3490379" cy="162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4C5635-E0E6-4497-9274-B0FD6138EE52}"/>
              </a:ext>
            </a:extLst>
          </p:cNvPr>
          <p:cNvSpPr txBox="1"/>
          <p:nvPr/>
        </p:nvSpPr>
        <p:spPr>
          <a:xfrm>
            <a:off x="870664" y="5592904"/>
            <a:ext cx="32932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900" baseline="30000" dirty="0">
                <a:latin typeface="Times" panose="02020603050405020304" pitchFamily="18" charset="0"/>
              </a:rPr>
              <a:t>1</a:t>
            </a:r>
            <a:r>
              <a:rPr lang="en-GB" altLang="en-US" sz="900" dirty="0">
                <a:latin typeface="Times" panose="02020603050405020304" pitchFamily="18" charset="0"/>
              </a:rPr>
              <a:t>Campi T, </a:t>
            </a:r>
            <a:r>
              <a:rPr lang="en-GB" altLang="en-US" sz="900" dirty="0" err="1">
                <a:latin typeface="Times" panose="02020603050405020304" pitchFamily="18" charset="0"/>
              </a:rPr>
              <a:t>Cruicani</a:t>
            </a:r>
            <a:r>
              <a:rPr lang="en-GB" altLang="en-US" sz="900" dirty="0">
                <a:latin typeface="Times" panose="02020603050405020304" pitchFamily="18" charset="0"/>
              </a:rPr>
              <a:t> S, </a:t>
            </a:r>
            <a:r>
              <a:rPr lang="en-GB" altLang="en-US" sz="900" dirty="0" err="1">
                <a:latin typeface="Times" panose="02020603050405020304" pitchFamily="18" charset="0"/>
              </a:rPr>
              <a:t>Maradei</a:t>
            </a:r>
            <a:r>
              <a:rPr lang="en-GB" altLang="en-US" sz="900" dirty="0">
                <a:latin typeface="Times" panose="02020603050405020304" pitchFamily="18" charset="0"/>
              </a:rPr>
              <a:t> F, </a:t>
            </a:r>
            <a:r>
              <a:rPr lang="en-GB" altLang="en-US" sz="900" dirty="0" err="1">
                <a:latin typeface="Times" panose="02020603050405020304" pitchFamily="18" charset="0"/>
              </a:rPr>
              <a:t>Feliziani</a:t>
            </a:r>
            <a:r>
              <a:rPr lang="en-GB" altLang="en-US" sz="900" dirty="0">
                <a:latin typeface="Times" panose="02020603050405020304" pitchFamily="18" charset="0"/>
              </a:rPr>
              <a:t> M. Magnetic Field during Wireless Charging in an Electric Vehicle According to Standard SAE J2954. Energies. 2019;12:1795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67C4F-30C1-4D7E-AB5A-491DD4DD155C}"/>
              </a:ext>
            </a:extLst>
          </p:cNvPr>
          <p:cNvPicPr/>
          <p:nvPr/>
        </p:nvPicPr>
        <p:blipFill rotWithShape="1">
          <a:blip r:embed="rId5"/>
          <a:srcRect l="8451" t="27525" r="11860" b="15472"/>
          <a:stretch/>
        </p:blipFill>
        <p:spPr bwMode="auto">
          <a:xfrm>
            <a:off x="4495800" y="2514600"/>
            <a:ext cx="3685036" cy="162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474A365-F67F-41FE-926A-08B761CB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System Design Solutions</a:t>
            </a:r>
            <a:br>
              <a:rPr lang="en-GB" dirty="0"/>
            </a:br>
            <a:r>
              <a:rPr lang="en-GB" sz="1950" i="1" dirty="0"/>
              <a:t>Example of Electromagnetic Field Emissions</a:t>
            </a:r>
            <a:r>
              <a:rPr lang="en-GB" sz="1950" i="1" baseline="30000" dirty="0"/>
              <a:t>1</a:t>
            </a:r>
            <a:endParaRPr lang="en-GB" sz="1950" i="1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32DF02F-204A-4E27-9EB6-204EF613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8165" y="63458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81E6B02-944D-4F96-B42E-6528BF1421F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4288242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An Overview of UPR 1.0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Current Work and Strategy</a:t>
            </a:r>
          </a:p>
          <a:p>
            <a:pPr lvl="1"/>
            <a:r>
              <a:rPr lang="en-GB" sz="2400" dirty="0"/>
              <a:t>Complex Constraints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Model Synchronisation</a:t>
            </a:r>
          </a:p>
          <a:p>
            <a:endParaRPr lang="en-GB" sz="2800" dirty="0"/>
          </a:p>
          <a:p>
            <a:r>
              <a:rPr lang="en-GB" sz="2800" dirty="0"/>
              <a:t>Discussions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52826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2F3E9-5D46-6815-A1C9-8BD09F2D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Milestones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9638B-1335-0C25-F60B-CB93F4F1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A1A1345-0811-92DE-B305-FE485EB80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657561"/>
              </p:ext>
            </p:extLst>
          </p:nvPr>
        </p:nvGraphicFramePr>
        <p:xfrm>
          <a:off x="0" y="1676400"/>
          <a:ext cx="91440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279FE0-1B74-1006-6749-DE7FC118E7C8}"/>
              </a:ext>
            </a:extLst>
          </p:cNvPr>
          <p:cNvSpPr txBox="1"/>
          <p:nvPr/>
        </p:nvSpPr>
        <p:spPr>
          <a:xfrm>
            <a:off x="6464144" y="3805662"/>
            <a:ext cx="1460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Sept 2021 – March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F68F2-4903-7691-7C52-A32C34E7FB39}"/>
              </a:ext>
            </a:extLst>
          </p:cNvPr>
          <p:cNvSpPr txBox="1"/>
          <p:nvPr/>
        </p:nvSpPr>
        <p:spPr>
          <a:xfrm>
            <a:off x="7620000" y="3307200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June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E60E1-E2FB-D3C6-507F-0EF8697D82E8}"/>
              </a:ext>
            </a:extLst>
          </p:cNvPr>
          <p:cNvSpPr txBox="1"/>
          <p:nvPr/>
        </p:nvSpPr>
        <p:spPr>
          <a:xfrm>
            <a:off x="5770033" y="3307200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June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4D8A9-D352-6492-48F0-D24A55E50BBD}"/>
              </a:ext>
            </a:extLst>
          </p:cNvPr>
          <p:cNvSpPr txBox="1"/>
          <p:nvPr/>
        </p:nvSpPr>
        <p:spPr>
          <a:xfrm>
            <a:off x="4829580" y="3790475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Sept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337D7B-DA95-A2E0-B625-529610FE4DEB}"/>
              </a:ext>
            </a:extLst>
          </p:cNvPr>
          <p:cNvSpPr txBox="1"/>
          <p:nvPr/>
        </p:nvSpPr>
        <p:spPr>
          <a:xfrm>
            <a:off x="4057591" y="3290940"/>
            <a:ext cx="646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Jan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02AF0-F145-17C3-D491-B1FAD66AD080}"/>
              </a:ext>
            </a:extLst>
          </p:cNvPr>
          <p:cNvSpPr txBox="1"/>
          <p:nvPr/>
        </p:nvSpPr>
        <p:spPr>
          <a:xfrm>
            <a:off x="3209025" y="3792381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Dec 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9CB6B-D5B3-606E-58B0-4A57AA6B4501}"/>
              </a:ext>
            </a:extLst>
          </p:cNvPr>
          <p:cNvSpPr txBox="1"/>
          <p:nvPr/>
        </p:nvSpPr>
        <p:spPr>
          <a:xfrm>
            <a:off x="26766" y="3290940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2010 to 2013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C125F-FB85-07DC-8075-9031511D2C5C}"/>
              </a:ext>
            </a:extLst>
          </p:cNvPr>
          <p:cNvSpPr txBox="1"/>
          <p:nvPr/>
        </p:nvSpPr>
        <p:spPr>
          <a:xfrm>
            <a:off x="1123318" y="3784760"/>
            <a:ext cx="7168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June 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9A5E12-FF37-EA1C-55D9-3357465EB4B1}"/>
              </a:ext>
            </a:extLst>
          </p:cNvPr>
          <p:cNvSpPr txBox="1"/>
          <p:nvPr/>
        </p:nvSpPr>
        <p:spPr>
          <a:xfrm>
            <a:off x="2214035" y="3290939"/>
            <a:ext cx="7104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Sept 2016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C0767-F148-26B4-07FC-27C45183F4D7}"/>
              </a:ext>
            </a:extLst>
          </p:cNvPr>
          <p:cNvSpPr txBox="1"/>
          <p:nvPr/>
        </p:nvSpPr>
        <p:spPr>
          <a:xfrm>
            <a:off x="-16933" y="634788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ROSETTA: </a:t>
            </a: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Relational Oriented Systems Engineering and Technology Trade-off Analysis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82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C05D-B397-8EDF-D232-1CBA8A34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&amp;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42B7-C224-61B4-F158-8BC22A537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Model-based Systems Engineering offers machine readable, traceable models</a:t>
            </a:r>
          </a:p>
          <a:p>
            <a:r>
              <a:rPr lang="en-GB" sz="2400" dirty="0"/>
              <a:t>Models enable the realisation of Digital Threads</a:t>
            </a:r>
          </a:p>
          <a:p>
            <a:r>
              <a:rPr lang="en-GB" sz="2400" dirty="0"/>
              <a:t>Practical Challenge: </a:t>
            </a:r>
          </a:p>
          <a:p>
            <a:pPr lvl="1"/>
            <a:r>
              <a:rPr lang="en-GB" sz="2000" dirty="0"/>
              <a:t>How to handle changes? </a:t>
            </a:r>
          </a:p>
          <a:p>
            <a:r>
              <a:rPr lang="en-GB" sz="2400" dirty="0"/>
              <a:t>What we would like to explore:</a:t>
            </a:r>
          </a:p>
          <a:p>
            <a:pPr lvl="1"/>
            <a:r>
              <a:rPr lang="en-GB" sz="2000" dirty="0"/>
              <a:t>How could the UPR formalism facilitate synchronisation of models?</a:t>
            </a: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39975-184D-8D71-6CD9-80830E7A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91DEB-8B3B-7F9F-FD81-E9B9324A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52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D6E54-2537-3C70-BA33-D568DCFE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Synchronisation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38A55-F3D9-994A-E0B8-6DCF3DC5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73D1A5F2-AC51-9545-9EBD-FD665B5B6E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464" y="2140462"/>
                <a:ext cx="5463883" cy="3262154"/>
              </a:xfrm>
              <a:prstGeom prst="rect">
                <a:avLst/>
              </a:prstGeom>
            </p:spPr>
            <p:txBody>
              <a:bodyPr vert="horz" lIns="81666" tIns="40833" rIns="81666" bIns="40833" rtlCol="0">
                <a:noAutofit/>
              </a:bodyPr>
              <a:lstStyle>
                <a:lvl1pPr marL="0" indent="-266859" algn="l" defTabSz="408331" rtl="0" eaLnBrk="1" latinLnBrk="0" hangingPunct="1">
                  <a:spcBef>
                    <a:spcPct val="20000"/>
                  </a:spcBef>
                  <a:buSzPct val="80000"/>
                  <a:buFont typeface="Wingdings" charset="2"/>
                  <a:buChar char="§"/>
                  <a:defRPr sz="2000" kern="1200" cap="none" baseline="0">
                    <a:solidFill>
                      <a:srgbClr val="25303B"/>
                    </a:solidFill>
                    <a:latin typeface="+mn-lt"/>
                    <a:ea typeface="+mn-ea"/>
                    <a:cs typeface="+mn-cs"/>
                  </a:defRPr>
                </a:lvl1pPr>
                <a:lvl2pPr marL="663538" indent="-255207" algn="l" defTabSz="408331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0827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29158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37489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45819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54150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62481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70812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-266859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Two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consistent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models,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</m:sub>
                    </m:sSub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-266859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 change made to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denoted as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Δ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sub>
                    </m:sSub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-266859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Synchronisation means</a:t>
                </a:r>
              </a:p>
              <a:p>
                <a:pPr marL="0" marR="0" lvl="0" indent="0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l-GR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𝛥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</m:sub>
                    </m:sSub>
                  </m:oMath>
                </a14:m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mandatory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</m:sub>
                    </m:sSub>
                  </m:oMath>
                </a14:m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 order to maintain the consistency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sub>
                    </m:sSub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</m:sub>
                    </m:sSub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-266859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Issues with manual synchronisation: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Google Sans"/>
                    <a:ea typeface="+mn-ea"/>
                    <a:cs typeface="+mn-cs"/>
                  </a:rPr>
                  <a:t>labour intensive, error-prone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Google Sans"/>
                    <a:ea typeface="+mn-ea"/>
                    <a:cs typeface="+mn-cs"/>
                  </a:rPr>
                  <a:t>, lacking generality &amp; repeatability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-266859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Hence: Semi-automated, model transformations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following a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joint cognitive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approach</a:t>
                </a: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 Placeholder 3">
                <a:extLst>
                  <a:ext uri="{FF2B5EF4-FFF2-40B4-BE49-F238E27FC236}">
                    <a16:creationId xmlns:a16="http://schemas.microsoft.com/office/drawing/2014/main" id="{73D1A5F2-AC51-9545-9EBD-FD665B5B6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4" y="2140462"/>
                <a:ext cx="5463883" cy="3262154"/>
              </a:xfrm>
              <a:prstGeom prst="rect">
                <a:avLst/>
              </a:prstGeom>
              <a:blipFill>
                <a:blip r:embed="rId2"/>
                <a:stretch>
                  <a:fillRect l="-1115" t="-935" r="-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ADAE89B-B4FA-9816-CFA2-A8B0ADA64973}"/>
                  </a:ext>
                </a:extLst>
              </p:cNvPr>
              <p:cNvSpPr/>
              <p:nvPr/>
            </p:nvSpPr>
            <p:spPr>
              <a:xfrm>
                <a:off x="6423836" y="2622598"/>
                <a:ext cx="468000" cy="4680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ADAE89B-B4FA-9816-CFA2-A8B0ADA64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836" y="2622598"/>
                <a:ext cx="468000" cy="468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8262A39-10AC-218A-A5DC-85A27ACF072D}"/>
                  </a:ext>
                </a:extLst>
              </p:cNvPr>
              <p:cNvSpPr/>
              <p:nvPr/>
            </p:nvSpPr>
            <p:spPr>
              <a:xfrm>
                <a:off x="6423836" y="3929424"/>
                <a:ext cx="468000" cy="4680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8262A39-10AC-218A-A5DC-85A27ACF0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836" y="3929424"/>
                <a:ext cx="468000" cy="468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Notched Right 20">
            <a:extLst>
              <a:ext uri="{FF2B5EF4-FFF2-40B4-BE49-F238E27FC236}">
                <a16:creationId xmlns:a16="http://schemas.microsoft.com/office/drawing/2014/main" id="{139126FB-D652-6A75-024D-0B409563BCDE}"/>
              </a:ext>
            </a:extLst>
          </p:cNvPr>
          <p:cNvSpPr/>
          <p:nvPr/>
        </p:nvSpPr>
        <p:spPr>
          <a:xfrm>
            <a:off x="7179949" y="2710548"/>
            <a:ext cx="451771" cy="292100"/>
          </a:xfrm>
          <a:prstGeom prst="notchedRightArrow">
            <a:avLst/>
          </a:prstGeom>
          <a:solidFill>
            <a:srgbClr val="F18626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5AC3851-FEF1-A17D-6F4E-25DC1F432F24}"/>
                  </a:ext>
                </a:extLst>
              </p:cNvPr>
              <p:cNvSpPr/>
              <p:nvPr/>
            </p:nvSpPr>
            <p:spPr>
              <a:xfrm>
                <a:off x="7938587" y="2622598"/>
                <a:ext cx="468000" cy="4680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  <m:r>
                        <a:rPr kumimoji="0" lang="en-GB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5303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5AC3851-FEF1-A17D-6F4E-25DC1F432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587" y="2622598"/>
                <a:ext cx="468000" cy="468000"/>
              </a:xfrm>
              <a:prstGeom prst="roundRect">
                <a:avLst/>
              </a:prstGeom>
              <a:blipFill>
                <a:blip r:embed="rId5"/>
                <a:stretch>
                  <a:fillRect r="-8642"/>
                </a:stretch>
              </a:blip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7B3659-DB0A-842C-6647-16533B2C754A}"/>
                  </a:ext>
                </a:extLst>
              </p:cNvPr>
              <p:cNvSpPr txBox="1"/>
              <p:nvPr/>
            </p:nvSpPr>
            <p:spPr>
              <a:xfrm>
                <a:off x="7168567" y="2368014"/>
                <a:ext cx="47453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7B3659-DB0A-842C-6647-16533B2C7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567" y="2368014"/>
                <a:ext cx="47453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F76664D8-B647-B644-2700-586B6915F293}"/>
              </a:ext>
            </a:extLst>
          </p:cNvPr>
          <p:cNvSpPr/>
          <p:nvPr/>
        </p:nvSpPr>
        <p:spPr>
          <a:xfrm>
            <a:off x="6521113" y="3267689"/>
            <a:ext cx="275601" cy="515704"/>
          </a:xfrm>
          <a:prstGeom prst="upDownArrow">
            <a:avLst/>
          </a:prstGeom>
          <a:solidFill>
            <a:srgbClr val="00ABAA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4DFBECA0-5920-01DC-15D0-BF32414EE1BC}"/>
              </a:ext>
            </a:extLst>
          </p:cNvPr>
          <p:cNvSpPr/>
          <p:nvPr/>
        </p:nvSpPr>
        <p:spPr>
          <a:xfrm>
            <a:off x="7179949" y="4014139"/>
            <a:ext cx="451771" cy="292100"/>
          </a:xfrm>
          <a:prstGeom prst="notchedRightArrow">
            <a:avLst/>
          </a:prstGeom>
          <a:solidFill>
            <a:srgbClr val="F18626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A166AE-AF47-9270-8A1A-EF1B113D00F6}"/>
                  </a:ext>
                </a:extLst>
              </p:cNvPr>
              <p:cNvSpPr txBox="1"/>
              <p:nvPr/>
            </p:nvSpPr>
            <p:spPr>
              <a:xfrm>
                <a:off x="7168567" y="3671605"/>
                <a:ext cx="474535" cy="3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A166AE-AF47-9270-8A1A-EF1B113D0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567" y="3671605"/>
                <a:ext cx="474535" cy="360483"/>
              </a:xfrm>
              <a:prstGeom prst="rect">
                <a:avLst/>
              </a:prstGeom>
              <a:blipFill>
                <a:blip r:embed="rId7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0FC4CC4-1643-6412-8A06-94D2CEAC48F3}"/>
                  </a:ext>
                </a:extLst>
              </p:cNvPr>
              <p:cNvSpPr/>
              <p:nvPr/>
            </p:nvSpPr>
            <p:spPr>
              <a:xfrm>
                <a:off x="7938587" y="3929424"/>
                <a:ext cx="468000" cy="4680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sub>
                      </m:sSub>
                      <m:r>
                        <a:rPr kumimoji="0" lang="en-GB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5303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0FC4CC4-1643-6412-8A06-94D2CEAC4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587" y="3929424"/>
                <a:ext cx="468000" cy="468000"/>
              </a:xfrm>
              <a:prstGeom prst="roundRect">
                <a:avLst/>
              </a:prstGeom>
              <a:blipFill>
                <a:blip r:embed="rId8"/>
                <a:stretch>
                  <a:fillRect r="-7407"/>
                </a:stretch>
              </a:blip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824F7-F45F-4DFC-CF7C-AC71679662C1}"/>
                  </a:ext>
                </a:extLst>
              </p:cNvPr>
              <p:cNvSpPr txBox="1"/>
              <p:nvPr/>
            </p:nvSpPr>
            <p:spPr>
              <a:xfrm>
                <a:off x="6830543" y="3362344"/>
                <a:ext cx="3638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5303B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824F7-F45F-4DFC-CF7C-AC716796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543" y="3362344"/>
                <a:ext cx="36382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71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07C9-86EC-2D6B-4787-E354ACCC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Concrete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09C8C-B957-D5C8-D29D-9237DA25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0E094F-766E-A17E-264E-E01E0496BA4D}"/>
              </a:ext>
            </a:extLst>
          </p:cNvPr>
          <p:cNvSpPr txBox="1">
            <a:spLocks/>
          </p:cNvSpPr>
          <p:nvPr/>
        </p:nvSpPr>
        <p:spPr>
          <a:xfrm>
            <a:off x="213102" y="2255117"/>
            <a:ext cx="3978607" cy="2963005"/>
          </a:xfrm>
          <a:prstGeom prst="rect">
            <a:avLst/>
          </a:prstGeom>
        </p:spPr>
        <p:txBody>
          <a:bodyPr vert="horz" lIns="81666" tIns="40833" rIns="81666" bIns="40833" rtlCol="0">
            <a:noAutofit/>
          </a:bodyPr>
          <a:lstStyle>
            <a:lvl1pPr marL="0" indent="-266859" algn="l" defTabSz="408331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2000" kern="1200" cap="none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663538" indent="-255207" algn="l" defTabSz="40833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827" indent="-204166" algn="l" defTabSz="408331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158" indent="-204166" algn="l" defTabSz="408331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489" indent="-204166" algn="l" defTabSz="408331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819" indent="-204166" algn="l" defTabSz="40833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150" indent="-204166" algn="l" defTabSz="40833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481" indent="-204166" algn="l" defTabSz="40833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812" indent="-204166" algn="l" defTabSz="40833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66859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Scenario: </a:t>
            </a:r>
          </a:p>
          <a:p>
            <a:pPr marL="663538" marR="0" lvl="1" indent="-255207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Inspector checks the part, if OK</a:t>
            </a:r>
          </a:p>
          <a:p>
            <a:pPr marL="663538" marR="0" lvl="1" indent="-255207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Robotic 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 then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picks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part and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on Assembler’s workbench</a:t>
            </a:r>
          </a:p>
          <a:p>
            <a:pPr marL="663538" marR="0" lvl="1" indent="-255207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Assembler finally assembles the part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530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266859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 to functionality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663538" marR="0" lvl="1" indent="-255207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Pick &amp; Place, to Pick &amp; Assemble</a:t>
            </a:r>
          </a:p>
          <a:p>
            <a:pPr marL="0" marR="0" lvl="0" indent="-266859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Benefit:</a:t>
            </a:r>
          </a:p>
          <a:p>
            <a:pPr marL="663538" marR="0" lvl="1" indent="-255207" algn="l" defTabSz="408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efficiency with reduced safety risks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30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7D7A0289-4701-7203-52A2-4F2B5604F99C}"/>
              </a:ext>
            </a:extLst>
          </p:cNvPr>
          <p:cNvSpPr/>
          <p:nvPr/>
        </p:nvSpPr>
        <p:spPr>
          <a:xfrm rot="5400000">
            <a:off x="5222045" y="3515411"/>
            <a:ext cx="451771" cy="292100"/>
          </a:xfrm>
          <a:prstGeom prst="notchedRightArrow">
            <a:avLst/>
          </a:prstGeom>
          <a:solidFill>
            <a:srgbClr val="00ABAA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DC03F6-ABEC-60B5-85EF-CFD8A6FE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264" y="4157930"/>
            <a:ext cx="1928307" cy="13042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64368B-E664-0A77-DD12-9520E2E1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839" y="2415652"/>
            <a:ext cx="1914185" cy="978535"/>
          </a:xfrm>
          <a:prstGeom prst="rect">
            <a:avLst/>
          </a:prstGeom>
        </p:spPr>
      </p:pic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5B5296B7-513D-F03A-0BDF-BDF8B736E11A}"/>
              </a:ext>
            </a:extLst>
          </p:cNvPr>
          <p:cNvSpPr/>
          <p:nvPr/>
        </p:nvSpPr>
        <p:spPr>
          <a:xfrm>
            <a:off x="6680180" y="2758869"/>
            <a:ext cx="451771" cy="292100"/>
          </a:xfrm>
          <a:prstGeom prst="notchedRightArrow">
            <a:avLst/>
          </a:prstGeom>
          <a:solidFill>
            <a:srgbClr val="F18626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691D3D-6DF3-D602-8B36-2FC3C59DC9AC}"/>
                  </a:ext>
                </a:extLst>
              </p:cNvPr>
              <p:cNvSpPr txBox="1"/>
              <p:nvPr/>
            </p:nvSpPr>
            <p:spPr>
              <a:xfrm>
                <a:off x="6657416" y="2411448"/>
                <a:ext cx="47453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691D3D-6DF3-D602-8B36-2FC3C59DC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416" y="2411448"/>
                <a:ext cx="47453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Notched Right 27">
            <a:extLst>
              <a:ext uri="{FF2B5EF4-FFF2-40B4-BE49-F238E27FC236}">
                <a16:creationId xmlns:a16="http://schemas.microsoft.com/office/drawing/2014/main" id="{80C3A07E-C549-9A74-F592-49FF3DDC26AE}"/>
              </a:ext>
            </a:extLst>
          </p:cNvPr>
          <p:cNvSpPr/>
          <p:nvPr/>
        </p:nvSpPr>
        <p:spPr>
          <a:xfrm>
            <a:off x="6680181" y="4694722"/>
            <a:ext cx="451771" cy="292100"/>
          </a:xfrm>
          <a:prstGeom prst="notchedRightArrow">
            <a:avLst/>
          </a:prstGeom>
          <a:solidFill>
            <a:srgbClr val="F18626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E0FB5-2B15-7C82-6E38-3FE2581DD29C}"/>
                  </a:ext>
                </a:extLst>
              </p:cNvPr>
              <p:cNvSpPr txBox="1"/>
              <p:nvPr/>
            </p:nvSpPr>
            <p:spPr>
              <a:xfrm>
                <a:off x="6668799" y="4290363"/>
                <a:ext cx="474535" cy="3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E0FB5-2B15-7C82-6E38-3FE2581DD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99" y="4290363"/>
                <a:ext cx="474535" cy="360483"/>
              </a:xfrm>
              <a:prstGeom prst="rect">
                <a:avLst/>
              </a:prstGeom>
              <a:blipFill>
                <a:blip r:embed="rId5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16F8A0C3-5306-9937-B8E2-7238E019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217" y="2415652"/>
            <a:ext cx="1339659" cy="9785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58622E-703F-A072-5227-B398C4856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563" y="4157930"/>
            <a:ext cx="1317989" cy="1299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D27BEC-F620-484E-BFF7-D2E4617F2810}"/>
                  </a:ext>
                </a:extLst>
              </p:cNvPr>
              <p:cNvSpPr txBox="1"/>
              <p:nvPr/>
            </p:nvSpPr>
            <p:spPr>
              <a:xfrm>
                <a:off x="4511264" y="2156696"/>
                <a:ext cx="277934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: Use Cases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D27BEC-F620-484E-BFF7-D2E4617F2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264" y="2156696"/>
                <a:ext cx="2779342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740271-D8C1-EE5C-5679-8F3DFC7AA297}"/>
                  </a:ext>
                </a:extLst>
              </p:cNvPr>
              <p:cNvSpPr txBox="1"/>
              <p:nvPr/>
            </p:nvSpPr>
            <p:spPr>
              <a:xfrm>
                <a:off x="4413073" y="3858524"/>
                <a:ext cx="1994518" cy="326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: Activities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740271-D8C1-EE5C-5679-8F3DFC7AA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073" y="3858524"/>
                <a:ext cx="1994518" cy="326949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5A370A-9C28-FB5C-972B-9D8396A20DEC}"/>
                  </a:ext>
                </a:extLst>
              </p:cNvPr>
              <p:cNvSpPr txBox="1"/>
              <p:nvPr/>
            </p:nvSpPr>
            <p:spPr>
              <a:xfrm>
                <a:off x="7182183" y="2156696"/>
                <a:ext cx="19319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kumimoji="0" lang="en-GB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: Revised Use Cases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5A370A-9C28-FB5C-972B-9D8396A20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183" y="2156696"/>
                <a:ext cx="1931935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BD883D-A4CA-92CF-3BC9-84E4C4371A52}"/>
                  </a:ext>
                </a:extLst>
              </p:cNvPr>
              <p:cNvSpPr txBox="1"/>
              <p:nvPr/>
            </p:nvSpPr>
            <p:spPr>
              <a:xfrm>
                <a:off x="7182183" y="3858524"/>
                <a:ext cx="1819791" cy="326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kumimoji="0" lang="en-GB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: Revised Activities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BD883D-A4CA-92CF-3BC9-84E4C4371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183" y="3858524"/>
                <a:ext cx="1819791" cy="326949"/>
              </a:xfrm>
              <a:prstGeom prst="rect">
                <a:avLst/>
              </a:prstGeom>
              <a:blipFill>
                <a:blip r:embed="rId11"/>
                <a:stretch>
                  <a:fillRect t="-1852" r="-334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6ACBB41-DB8A-1E7E-B33F-22617B1FBE2C}"/>
                  </a:ext>
                </a:extLst>
              </p:cNvPr>
              <p:cNvSpPr txBox="1"/>
              <p:nvPr/>
            </p:nvSpPr>
            <p:spPr>
              <a:xfrm>
                <a:off x="5220964" y="3492184"/>
                <a:ext cx="116356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GB" sz="16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1</a:t>
                </a: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 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6ACBB41-DB8A-1E7E-B33F-22617B1FB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64" y="3492184"/>
                <a:ext cx="116356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8DD2E8B5-9326-A812-BF90-CCABBB213949}"/>
              </a:ext>
            </a:extLst>
          </p:cNvPr>
          <p:cNvSpPr txBox="1"/>
          <p:nvPr/>
        </p:nvSpPr>
        <p:spPr>
          <a:xfrm>
            <a:off x="1670689" y="5172359"/>
            <a:ext cx="2521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</a:rPr>
              <a:t>1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</a:rPr>
              <a:t>Dickerson &amp; Ji, 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</a:rPr>
              <a:t>Essential Architecture and Principles of Systems Engineering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5303B"/>
                </a:solidFill>
                <a:effectLst/>
                <a:uLnTx/>
                <a:uFillTx/>
              </a:rPr>
              <a:t>, Chapter 5</a:t>
            </a:r>
          </a:p>
        </p:txBody>
      </p:sp>
    </p:spTree>
    <p:extLst>
      <p:ext uri="{BB962C8B-B14F-4D97-AF65-F5344CB8AC3E}">
        <p14:creationId xmlns:p14="http://schemas.microsoft.com/office/powerpoint/2010/main" val="27548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/>
      <p:bldP spid="28" grpId="0" animBg="1"/>
      <p:bldP spid="29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6D73-BBB6-2F00-00F0-21692C51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Synchronising Models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36E38-EBD3-E437-863B-69A61545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C89129-9B13-F5C9-F1EC-1F829BDD8FAF}"/>
                  </a:ext>
                </a:extLst>
              </p:cNvPr>
              <p:cNvSpPr txBox="1"/>
              <p:nvPr/>
            </p:nvSpPr>
            <p:spPr>
              <a:xfrm>
                <a:off x="5245345" y="3211547"/>
                <a:ext cx="116356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 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C89129-9B13-F5C9-F1EC-1F829BDD8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345" y="3211547"/>
                <a:ext cx="1163560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A599A19-944F-C93F-3E55-02C81ECE44AD}"/>
                  </a:ext>
                </a:extLst>
              </p:cNvPr>
              <p:cNvSpPr/>
              <p:nvPr/>
            </p:nvSpPr>
            <p:spPr>
              <a:xfrm>
                <a:off x="4998299" y="3601613"/>
                <a:ext cx="468000" cy="4680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A599A19-944F-C93F-3E55-02C81ECE4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299" y="3601613"/>
                <a:ext cx="468000" cy="468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19C2895-ABFA-FC68-00D1-B21DFE209741}"/>
                  </a:ext>
                </a:extLst>
              </p:cNvPr>
              <p:cNvSpPr/>
              <p:nvPr/>
            </p:nvSpPr>
            <p:spPr>
              <a:xfrm>
                <a:off x="6050967" y="2244714"/>
                <a:ext cx="468000" cy="4680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19C2895-ABFA-FC68-00D1-B21DFE209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967" y="2244714"/>
                <a:ext cx="468000" cy="468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row: Notched Right 36">
            <a:extLst>
              <a:ext uri="{FF2B5EF4-FFF2-40B4-BE49-F238E27FC236}">
                <a16:creationId xmlns:a16="http://schemas.microsoft.com/office/drawing/2014/main" id="{B2F82315-F090-D36D-3AC5-AF5679EB5391}"/>
              </a:ext>
            </a:extLst>
          </p:cNvPr>
          <p:cNvSpPr/>
          <p:nvPr/>
        </p:nvSpPr>
        <p:spPr>
          <a:xfrm rot="18900453">
            <a:off x="5477301" y="2983029"/>
            <a:ext cx="451771" cy="292100"/>
          </a:xfrm>
          <a:prstGeom prst="notchedRightArrow">
            <a:avLst/>
          </a:prstGeom>
          <a:solidFill>
            <a:srgbClr val="00ABAA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866778DD-DC66-7C6C-493E-08156FDEE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342777"/>
                  </p:ext>
                </p:extLst>
              </p:nvPr>
            </p:nvGraphicFramePr>
            <p:xfrm>
              <a:off x="4960800" y="2062559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7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866778DD-DC66-7C6C-493E-08156FDEE7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342777"/>
                  </p:ext>
                </p:extLst>
              </p:nvPr>
            </p:nvGraphicFramePr>
            <p:xfrm>
              <a:off x="4960800" y="2062559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14894" t="-4255" b="-12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14894" t="-102083" b="-10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14894" t="-206383" b="-10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10638" t="-306383" r="-604255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12766" t="-306383" r="-302128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14894" t="-306383" b="-9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5833" t="-397917" r="-689583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2766" t="-397917" r="-202128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14894" t="-397917" b="-7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5833" t="-508511" r="-689583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87500" t="-508511" r="-97917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14894" t="-508511" b="-7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10638" t="-608511" r="-504255" b="-6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314894" t="-608511" b="-6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255" t="-693750" r="-131063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2083" t="-693750" r="-118333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6383" t="-693750" r="-1108511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6383" t="-693750" r="-1008511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7917" t="-693750" r="-88750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5833" t="-693750" r="-6895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10638" t="-693750" r="-6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10638" t="-693750" r="-5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91667" t="-693750" r="-39375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12766" t="-693750" r="-3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2766" t="-693750" r="-2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87500" t="-693750" r="-9791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08511" t="-810638" r="-806383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95833" t="-810638" r="-689583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6383" t="-891667" r="-1008511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08511" t="-891667" r="-80638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10638" t="-891667" r="-6042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91667" t="-891667" r="-39375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7917" t="-1012766" r="-887500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08511" t="-1012766" r="-806383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10638" t="-1012766" r="-504255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87500" t="-1012766" r="-9791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255" t="-1089583" r="-131063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08511" t="-1089583" r="-806383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12766" t="-1089583" r="-30212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255" t="-1214894" r="-1310638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08511" t="-1214894" r="-806383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2766" t="-1214894" r="-202128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102A37F-E8B2-3A49-8F2E-B3AE6CC62B0F}"/>
              </a:ext>
            </a:extLst>
          </p:cNvPr>
          <p:cNvCxnSpPr>
            <a:cxnSpLocks/>
          </p:cNvCxnSpPr>
          <p:nvPr/>
        </p:nvCxnSpPr>
        <p:spPr>
          <a:xfrm>
            <a:off x="5209176" y="5370389"/>
            <a:ext cx="1209829" cy="0"/>
          </a:xfrm>
          <a:prstGeom prst="straightConnector1">
            <a:avLst/>
          </a:prstGeom>
          <a:noFill/>
          <a:ln w="25400" cap="flat" cmpd="sng" algn="ctr">
            <a:solidFill>
              <a:srgbClr val="5AB03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75F677-FDC3-BDC2-31BA-C8D99906E948}"/>
              </a:ext>
            </a:extLst>
          </p:cNvPr>
          <p:cNvCxnSpPr>
            <a:cxnSpLocks/>
          </p:cNvCxnSpPr>
          <p:nvPr/>
        </p:nvCxnSpPr>
        <p:spPr>
          <a:xfrm flipV="1">
            <a:off x="5091066" y="4322639"/>
            <a:ext cx="0" cy="977900"/>
          </a:xfrm>
          <a:prstGeom prst="straightConnector1">
            <a:avLst/>
          </a:prstGeom>
          <a:noFill/>
          <a:ln w="25400" cap="flat" cmpd="sng" algn="ctr">
            <a:solidFill>
              <a:srgbClr val="5AB03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2ECA1139-5212-6ADD-DBDA-C4C992D17BD1}"/>
              </a:ext>
            </a:extLst>
          </p:cNvPr>
          <p:cNvCxnSpPr>
            <a:cxnSpLocks/>
          </p:cNvCxnSpPr>
          <p:nvPr/>
        </p:nvCxnSpPr>
        <p:spPr>
          <a:xfrm flipV="1">
            <a:off x="6572634" y="4322639"/>
            <a:ext cx="259364" cy="186983"/>
          </a:xfrm>
          <a:prstGeom prst="bentConnector3">
            <a:avLst>
              <a:gd name="adj1" fmla="val 100037"/>
            </a:avLst>
          </a:prstGeom>
          <a:noFill/>
          <a:ln w="25400" cap="flat" cmpd="sng" algn="ctr">
            <a:solidFill>
              <a:srgbClr val="5AB03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FB52D0A-753A-A20F-9476-0F01B08C0D6E}"/>
              </a:ext>
            </a:extLst>
          </p:cNvPr>
          <p:cNvCxnSpPr>
            <a:cxnSpLocks/>
          </p:cNvCxnSpPr>
          <p:nvPr/>
        </p:nvCxnSpPr>
        <p:spPr>
          <a:xfrm flipV="1">
            <a:off x="6645553" y="4309939"/>
            <a:ext cx="1319523" cy="1071391"/>
          </a:xfrm>
          <a:prstGeom prst="bentConnector3">
            <a:avLst>
              <a:gd name="adj1" fmla="val 99808"/>
            </a:avLst>
          </a:prstGeom>
          <a:noFill/>
          <a:ln w="25400" cap="flat" cmpd="sng" algn="ctr">
            <a:solidFill>
              <a:srgbClr val="5AB03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6F07A2E-94CE-2E9F-CD72-5368D010862F}"/>
              </a:ext>
            </a:extLst>
          </p:cNvPr>
          <p:cNvCxnSpPr>
            <a:cxnSpLocks/>
          </p:cNvCxnSpPr>
          <p:nvPr/>
        </p:nvCxnSpPr>
        <p:spPr>
          <a:xfrm flipV="1">
            <a:off x="6844063" y="3459039"/>
            <a:ext cx="0" cy="679805"/>
          </a:xfrm>
          <a:prstGeom prst="straightConnector1">
            <a:avLst/>
          </a:prstGeom>
          <a:noFill/>
          <a:ln w="25400" cap="flat" cmpd="sng" algn="ctr">
            <a:solidFill>
              <a:srgbClr val="5AB03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DAF66F8-EE1E-2F2C-4052-FA08D7236765}"/>
              </a:ext>
            </a:extLst>
          </p:cNvPr>
          <p:cNvCxnSpPr>
            <a:cxnSpLocks/>
          </p:cNvCxnSpPr>
          <p:nvPr/>
        </p:nvCxnSpPr>
        <p:spPr>
          <a:xfrm flipH="1">
            <a:off x="6933201" y="3380824"/>
            <a:ext cx="1835150" cy="0"/>
          </a:xfrm>
          <a:prstGeom prst="straightConnector1">
            <a:avLst/>
          </a:prstGeom>
          <a:noFill/>
          <a:ln w="25400" cap="flat" cmpd="sng" algn="ctr">
            <a:solidFill>
              <a:srgbClr val="5AB03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5" name="Arrow: Notched Right 44">
            <a:extLst>
              <a:ext uri="{FF2B5EF4-FFF2-40B4-BE49-F238E27FC236}">
                <a16:creationId xmlns:a16="http://schemas.microsoft.com/office/drawing/2014/main" id="{03F45F7C-9150-390B-E4F0-46852D21EC66}"/>
              </a:ext>
            </a:extLst>
          </p:cNvPr>
          <p:cNvSpPr/>
          <p:nvPr/>
        </p:nvSpPr>
        <p:spPr>
          <a:xfrm rot="5400000">
            <a:off x="1051741" y="3588560"/>
            <a:ext cx="451771" cy="292100"/>
          </a:xfrm>
          <a:prstGeom prst="notchedRightArrow">
            <a:avLst/>
          </a:prstGeom>
          <a:solidFill>
            <a:srgbClr val="00ABAA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4A61391-9D39-EB1E-D008-1195FEC4F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60" y="4231079"/>
            <a:ext cx="1928307" cy="130420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BA3874-EF51-1EA6-1F6F-958FB0FAC3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35" y="2488801"/>
            <a:ext cx="1914185" cy="978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D1C2F2-E52E-205F-3E8D-6ECF59A8374C}"/>
                  </a:ext>
                </a:extLst>
              </p:cNvPr>
              <p:cNvSpPr txBox="1"/>
              <p:nvPr/>
            </p:nvSpPr>
            <p:spPr>
              <a:xfrm>
                <a:off x="340960" y="2229845"/>
                <a:ext cx="18937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: Use Cases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D1C2F2-E52E-205F-3E8D-6ECF59A83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0" y="2229845"/>
                <a:ext cx="1893760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D63E65-FC9F-C62A-688A-79459B08F80E}"/>
                  </a:ext>
                </a:extLst>
              </p:cNvPr>
              <p:cNvSpPr txBox="1"/>
              <p:nvPr/>
            </p:nvSpPr>
            <p:spPr>
              <a:xfrm>
                <a:off x="242769" y="3931673"/>
                <a:ext cx="1994518" cy="326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: Activities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D63E65-FC9F-C62A-688A-79459B08F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69" y="3931673"/>
                <a:ext cx="1994518" cy="326949"/>
              </a:xfrm>
              <a:prstGeom prst="rect">
                <a:avLst/>
              </a:prstGeom>
              <a:blipFill>
                <a:blip r:embed="rId9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1EA8ED3-6D7D-5607-1ABA-DA0FF9F251DD}"/>
                  </a:ext>
                </a:extLst>
              </p:cNvPr>
              <p:cNvSpPr txBox="1"/>
              <p:nvPr/>
            </p:nvSpPr>
            <p:spPr>
              <a:xfrm>
                <a:off x="1050660" y="3565333"/>
                <a:ext cx="116356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 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1EA8ED3-6D7D-5607-1ABA-DA0FF9F25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" y="3565333"/>
                <a:ext cx="116356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Placeholder 3">
                <a:extLst>
                  <a:ext uri="{FF2B5EF4-FFF2-40B4-BE49-F238E27FC236}">
                    <a16:creationId xmlns:a16="http://schemas.microsoft.com/office/drawing/2014/main" id="{32AAB592-6A53-1FFA-002F-1223637462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3091" y="2640188"/>
                <a:ext cx="2391189" cy="2807363"/>
              </a:xfrm>
              <a:prstGeom prst="rect">
                <a:avLst/>
              </a:prstGeom>
            </p:spPr>
            <p:txBody>
              <a:bodyPr vert="horz" lIns="81666" tIns="40833" rIns="81666" bIns="40833" rtlCol="0">
                <a:noAutofit/>
              </a:bodyPr>
              <a:lstStyle>
                <a:lvl1pPr marL="0" indent="-266859" algn="l" defTabSz="408331" rtl="0" eaLnBrk="1" latinLnBrk="0" hangingPunct="1">
                  <a:spcBef>
                    <a:spcPct val="20000"/>
                  </a:spcBef>
                  <a:buSzPct val="80000"/>
                  <a:buFont typeface="Wingdings" charset="2"/>
                  <a:buChar char="§"/>
                  <a:defRPr sz="2000" kern="1200" cap="none" baseline="0">
                    <a:solidFill>
                      <a:srgbClr val="25303B"/>
                    </a:solidFill>
                    <a:latin typeface="+mn-lt"/>
                    <a:ea typeface="+mn-ea"/>
                    <a:cs typeface="+mn-cs"/>
                  </a:defRPr>
                </a:lvl1pPr>
                <a:lvl2pPr marL="663538" indent="-255207" algn="l" defTabSz="408331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0827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29158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37489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45819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54150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62481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70812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Matrix Representation</a:t>
                </a:r>
              </a:p>
              <a:p>
                <a:pPr marL="0" marR="0" lvl="0" indent="-266859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Row/Column Headers: </a:t>
                </a: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model elements</a:t>
                </a:r>
              </a:p>
              <a:p>
                <a:pPr marL="0" marR="0" lvl="0" indent="-266859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Matrix element: </a:t>
                </a: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dependencies</a:t>
                </a:r>
              </a:p>
              <a:p>
                <a:pPr marL="0" marR="0" lvl="0" indent="-266859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GB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: </a:t>
                </a: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in-model dependencies, </a:t>
                </a:r>
              </a:p>
              <a:p>
                <a:pPr marL="0" marR="0" lvl="0" indent="0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</m:t>
                        </m:r>
                      </m:e>
                      <m:sub>
                        <m: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-266859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GB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GB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GB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cross-model dependencies</a:t>
                </a:r>
              </a:p>
              <a:p>
                <a:pPr marL="0" marR="0" lvl="0" indent="0" algn="l" defTabSz="408331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concordant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kumimoji="0" lang="en-GB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 Placeholder 3">
                <a:extLst>
                  <a:ext uri="{FF2B5EF4-FFF2-40B4-BE49-F238E27FC236}">
                    <a16:creationId xmlns:a16="http://schemas.microsoft.com/office/drawing/2014/main" id="{32AAB592-6A53-1FFA-002F-122363746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091" y="2640188"/>
                <a:ext cx="2391189" cy="2807363"/>
              </a:xfrm>
              <a:prstGeom prst="rect">
                <a:avLst/>
              </a:prstGeom>
              <a:blipFill>
                <a:blip r:embed="rId11"/>
                <a:stretch>
                  <a:fillRect l="-1786" t="-868" b="-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A53EA45E-4F2B-BFCC-762F-01AC0074B6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697259"/>
                  </p:ext>
                </p:extLst>
              </p:nvPr>
            </p:nvGraphicFramePr>
            <p:xfrm>
              <a:off x="4959780" y="2061713"/>
              <a:ext cx="1728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A53EA45E-4F2B-BFCC-762F-01AC0074B6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697259"/>
                  </p:ext>
                </p:extLst>
              </p:nvPr>
            </p:nvGraphicFramePr>
            <p:xfrm>
              <a:off x="4959780" y="2061713"/>
              <a:ext cx="1728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167" t="-689583" r="-49375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06383" t="-689583" r="-4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202083" t="-689583" r="-29583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8511" t="-689583" r="-2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00000" t="-689583" r="-9791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510638" t="-806383" b="-4127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308511" t="-887500" r="-20212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510638" t="-887500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00000" t="-1008511" r="-9791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510638" t="-1008511" b="-2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167" t="-1085417" r="-493750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510638" t="-1085417" b="-1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4167" t="-1210638" r="-493750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510638" t="-1210638" b="-8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89A6C4C1-7A5A-8D2D-D86C-F3EB257A95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395365"/>
                  </p:ext>
                </p:extLst>
              </p:nvPr>
            </p:nvGraphicFramePr>
            <p:xfrm>
              <a:off x="6400800" y="2060867"/>
              <a:ext cx="2592000" cy="2304000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700" b="0" i="0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7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89A6C4C1-7A5A-8D2D-D86C-F3EB257A95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395365"/>
                  </p:ext>
                </p:extLst>
              </p:nvPr>
            </p:nvGraphicFramePr>
            <p:xfrm>
              <a:off x="6400800" y="2060867"/>
              <a:ext cx="2592000" cy="2304000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806383" t="-6383" b="-7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806383" t="-104167" b="-5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806383" t="-208511" b="-50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2128" t="-302083" r="-604255" b="-3937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504255" t="-302083" r="-302128" b="-3937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806383" t="-302083" b="-3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97917" t="-410638" r="-689583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4255" t="-410638" r="-202128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806383" t="-410638" b="-3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97917" t="-510638" r="-689583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89583" t="-510638" r="-97917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806383" t="-510638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02128" t="-597917" r="-504255" b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806383" t="-597917" b="-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97917" t="-712766" r="-68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2128" t="-712766" r="-6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02128" t="-712766" r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93750" t="-712766" r="-3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504255" t="-712766" r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4255" t="-712766" r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89583" t="-712766" r="-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A690925-610C-AC87-1C2F-021460A19D69}"/>
                  </a:ext>
                </a:extLst>
              </p:cNvPr>
              <p:cNvSpPr txBox="1"/>
              <p:nvPr/>
            </p:nvSpPr>
            <p:spPr>
              <a:xfrm>
                <a:off x="436469" y="3293446"/>
                <a:ext cx="28543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A690925-610C-AC87-1C2F-021460A19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69" y="3293446"/>
                <a:ext cx="285432" cy="2154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DA33D2-731C-0299-E52E-FAAFF0A6D115}"/>
                  </a:ext>
                </a:extLst>
              </p:cNvPr>
              <p:cNvSpPr txBox="1"/>
              <p:nvPr/>
            </p:nvSpPr>
            <p:spPr>
              <a:xfrm>
                <a:off x="1800256" y="3270016"/>
                <a:ext cx="28543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DA33D2-731C-0299-E52E-FAAFF0A6D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56" y="3270016"/>
                <a:ext cx="285432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5396830-BD4E-EC46-D068-AE36C3D87995}"/>
                  </a:ext>
                </a:extLst>
              </p:cNvPr>
              <p:cNvSpPr txBox="1"/>
              <p:nvPr/>
            </p:nvSpPr>
            <p:spPr>
              <a:xfrm>
                <a:off x="1401098" y="2694140"/>
                <a:ext cx="28543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5396830-BD4E-EC46-D068-AE36C3D87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98" y="2694140"/>
                <a:ext cx="285432" cy="21544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569400C-7D28-15A5-A811-1432E33CEDDF}"/>
                  </a:ext>
                </a:extLst>
              </p:cNvPr>
              <p:cNvSpPr txBox="1"/>
              <p:nvPr/>
            </p:nvSpPr>
            <p:spPr>
              <a:xfrm>
                <a:off x="833246" y="2997423"/>
                <a:ext cx="28543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569400C-7D28-15A5-A811-1432E33CE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46" y="2997423"/>
                <a:ext cx="285432" cy="2154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F5FBFD3-1A71-FCD3-C28A-A07C54BC5647}"/>
                  </a:ext>
                </a:extLst>
              </p:cNvPr>
              <p:cNvSpPr txBox="1"/>
              <p:nvPr/>
            </p:nvSpPr>
            <p:spPr>
              <a:xfrm>
                <a:off x="392011" y="4883183"/>
                <a:ext cx="22688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F5FBFD3-1A71-FCD3-C28A-A07C54BC5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11" y="4883183"/>
                <a:ext cx="226884" cy="2154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1E60C3-7C5D-A800-D51B-8FE311AE04B4}"/>
                  </a:ext>
                </a:extLst>
              </p:cNvPr>
              <p:cNvSpPr txBox="1"/>
              <p:nvPr/>
            </p:nvSpPr>
            <p:spPr>
              <a:xfrm>
                <a:off x="1264670" y="4442670"/>
                <a:ext cx="22688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1E60C3-7C5D-A800-D51B-8FE311AE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670" y="4442670"/>
                <a:ext cx="226884" cy="21544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A756957-C66D-FA7C-2EFC-6C9F5301D323}"/>
                  </a:ext>
                </a:extLst>
              </p:cNvPr>
              <p:cNvSpPr txBox="1"/>
              <p:nvPr/>
            </p:nvSpPr>
            <p:spPr>
              <a:xfrm>
                <a:off x="962729" y="5246825"/>
                <a:ext cx="22688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A756957-C66D-FA7C-2EFC-6C9F5301D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29" y="5246825"/>
                <a:ext cx="226884" cy="21544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D8D0EEC-B8AB-2B56-91AF-F43BE9EBFE56}"/>
                  </a:ext>
                </a:extLst>
              </p:cNvPr>
              <p:cNvSpPr txBox="1"/>
              <p:nvPr/>
            </p:nvSpPr>
            <p:spPr>
              <a:xfrm>
                <a:off x="1946361" y="4810514"/>
                <a:ext cx="22688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D8D0EEC-B8AB-2B56-91AF-F43BE9EBF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361" y="4810514"/>
                <a:ext cx="226884" cy="21544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26DF-44AB-E9A9-2D81-86F6A37B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Synchronising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68697-8818-4AD1-3E6F-5E98D01D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1" name="Arrow: Notched Right 70">
            <a:extLst>
              <a:ext uri="{FF2B5EF4-FFF2-40B4-BE49-F238E27FC236}">
                <a16:creationId xmlns:a16="http://schemas.microsoft.com/office/drawing/2014/main" id="{325B9B43-FCE2-6A73-106A-6F31E2025A0B}"/>
              </a:ext>
            </a:extLst>
          </p:cNvPr>
          <p:cNvSpPr/>
          <p:nvPr/>
        </p:nvSpPr>
        <p:spPr>
          <a:xfrm rot="5400000">
            <a:off x="1042425" y="3781154"/>
            <a:ext cx="451771" cy="292100"/>
          </a:xfrm>
          <a:prstGeom prst="notchedRightArrow">
            <a:avLst/>
          </a:prstGeom>
          <a:solidFill>
            <a:srgbClr val="00ABAA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925D891D-0DE5-542E-A44C-F6AEAF02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44" y="4423673"/>
            <a:ext cx="1928307" cy="130420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73E85BA-DCD8-FE5F-1AD9-39C28FBE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19" y="2681395"/>
            <a:ext cx="1914185" cy="978535"/>
          </a:xfrm>
          <a:prstGeom prst="rect">
            <a:avLst/>
          </a:prstGeom>
        </p:spPr>
      </p:pic>
      <p:sp>
        <p:nvSpPr>
          <p:cNvPr id="74" name="Arrow: Notched Right 73">
            <a:extLst>
              <a:ext uri="{FF2B5EF4-FFF2-40B4-BE49-F238E27FC236}">
                <a16:creationId xmlns:a16="http://schemas.microsoft.com/office/drawing/2014/main" id="{30A5EAC0-9B04-769C-4C82-BBD984D283E6}"/>
              </a:ext>
            </a:extLst>
          </p:cNvPr>
          <p:cNvSpPr/>
          <p:nvPr/>
        </p:nvSpPr>
        <p:spPr>
          <a:xfrm>
            <a:off x="2500560" y="3024612"/>
            <a:ext cx="451771" cy="292100"/>
          </a:xfrm>
          <a:prstGeom prst="notchedRightArrow">
            <a:avLst/>
          </a:prstGeom>
          <a:solidFill>
            <a:srgbClr val="F18626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23E8FC7-BB77-0D4F-7486-1D0862CB4E08}"/>
                  </a:ext>
                </a:extLst>
              </p:cNvPr>
              <p:cNvSpPr txBox="1"/>
              <p:nvPr/>
            </p:nvSpPr>
            <p:spPr>
              <a:xfrm>
                <a:off x="2477796" y="2677191"/>
                <a:ext cx="47453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23E8FC7-BB77-0D4F-7486-1D0862CB4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796" y="2677191"/>
                <a:ext cx="47453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row: Notched Right 75">
            <a:extLst>
              <a:ext uri="{FF2B5EF4-FFF2-40B4-BE49-F238E27FC236}">
                <a16:creationId xmlns:a16="http://schemas.microsoft.com/office/drawing/2014/main" id="{D7CD5641-D54E-A9B8-5EAB-A8FDB2D7D027}"/>
              </a:ext>
            </a:extLst>
          </p:cNvPr>
          <p:cNvSpPr/>
          <p:nvPr/>
        </p:nvSpPr>
        <p:spPr>
          <a:xfrm>
            <a:off x="2500561" y="4960465"/>
            <a:ext cx="451771" cy="292100"/>
          </a:xfrm>
          <a:prstGeom prst="notchedRightArrow">
            <a:avLst/>
          </a:prstGeom>
          <a:solidFill>
            <a:srgbClr val="F18626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CC42D9D-3728-711E-026A-9D2AE762B1B1}"/>
                  </a:ext>
                </a:extLst>
              </p:cNvPr>
              <p:cNvSpPr txBox="1"/>
              <p:nvPr/>
            </p:nvSpPr>
            <p:spPr>
              <a:xfrm>
                <a:off x="2489179" y="4556106"/>
                <a:ext cx="474535" cy="3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5303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CC42D9D-3728-711E-026A-9D2AE762B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79" y="4556106"/>
                <a:ext cx="474535" cy="360483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Picture 77">
            <a:extLst>
              <a:ext uri="{FF2B5EF4-FFF2-40B4-BE49-F238E27FC236}">
                <a16:creationId xmlns:a16="http://schemas.microsoft.com/office/drawing/2014/main" id="{A4B7C4DF-D7D0-92E7-5D37-05F07AC69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597" y="2681395"/>
            <a:ext cx="1339659" cy="97853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E25FC94-D735-8DC6-382B-C98B0FDA6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2943" y="4423673"/>
            <a:ext cx="1317989" cy="1299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649E1F9-8A07-22CF-0E11-79B2BD60EA01}"/>
                  </a:ext>
                </a:extLst>
              </p:cNvPr>
              <p:cNvSpPr txBox="1"/>
              <p:nvPr/>
            </p:nvSpPr>
            <p:spPr>
              <a:xfrm>
                <a:off x="331644" y="2422439"/>
                <a:ext cx="277934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: Use Cases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649E1F9-8A07-22CF-0E11-79B2BD60E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44" y="2422439"/>
                <a:ext cx="2779342" cy="307777"/>
              </a:xfrm>
              <a:prstGeom prst="rect">
                <a:avLst/>
              </a:prstGeom>
              <a:blipFill>
                <a:blip r:embed="rId8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1AB32BA-DBC7-A33E-D5F5-A92FDCC6BB40}"/>
                  </a:ext>
                </a:extLst>
              </p:cNvPr>
              <p:cNvSpPr txBox="1"/>
              <p:nvPr/>
            </p:nvSpPr>
            <p:spPr>
              <a:xfrm>
                <a:off x="233453" y="4124267"/>
                <a:ext cx="1994518" cy="326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: Activities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1AB32BA-DBC7-A33E-D5F5-A92FDCC6B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3" y="4124267"/>
                <a:ext cx="1994518" cy="326949"/>
              </a:xfrm>
              <a:prstGeom prst="rect">
                <a:avLst/>
              </a:prstGeom>
              <a:blipFill>
                <a:blip r:embed="rId9"/>
                <a:stretch>
                  <a:fillRect t="-188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C9BD16F-AB35-63C2-1EEF-E082F6458F96}"/>
                  </a:ext>
                </a:extLst>
              </p:cNvPr>
              <p:cNvSpPr txBox="1"/>
              <p:nvPr/>
            </p:nvSpPr>
            <p:spPr>
              <a:xfrm>
                <a:off x="3002563" y="2422439"/>
                <a:ext cx="19319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kumimoji="0" lang="en-GB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: Revised Use Cases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C9BD16F-AB35-63C2-1EEF-E082F6458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63" y="2422439"/>
                <a:ext cx="1931935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3FF9A6D-B896-CAD5-7520-B74F496912F7}"/>
                  </a:ext>
                </a:extLst>
              </p:cNvPr>
              <p:cNvSpPr txBox="1"/>
              <p:nvPr/>
            </p:nvSpPr>
            <p:spPr>
              <a:xfrm>
                <a:off x="3002563" y="4124267"/>
                <a:ext cx="1819791" cy="326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GB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5303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kumimoji="0" lang="en-GB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: Revised Activities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3FF9A6D-B896-CAD5-7520-B74F49691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63" y="4124267"/>
                <a:ext cx="1819791" cy="326949"/>
              </a:xfrm>
              <a:prstGeom prst="rect">
                <a:avLst/>
              </a:prstGeom>
              <a:blipFill>
                <a:blip r:embed="rId11"/>
                <a:stretch>
                  <a:fillRect t="-1887" r="-671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582018B-10D1-DCE4-F3E4-8147ED53438A}"/>
                  </a:ext>
                </a:extLst>
              </p:cNvPr>
              <p:cNvSpPr txBox="1"/>
              <p:nvPr/>
            </p:nvSpPr>
            <p:spPr>
              <a:xfrm>
                <a:off x="1041344" y="3757927"/>
                <a:ext cx="116356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  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582018B-10D1-DCE4-F3E4-8147ED534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44" y="3757927"/>
                <a:ext cx="116356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D06896-92BD-307D-925A-54C99D1B9CA6}"/>
                  </a:ext>
                </a:extLst>
              </p:cNvPr>
              <p:cNvSpPr txBox="1"/>
              <p:nvPr/>
            </p:nvSpPr>
            <p:spPr>
              <a:xfrm>
                <a:off x="5085285" y="3053988"/>
                <a:ext cx="116356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25303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5303B"/>
                    </a:solidFill>
                    <a:effectLst/>
                    <a:uLnTx/>
                    <a:uFillTx/>
                  </a:rPr>
                  <a:t>  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D06896-92BD-307D-925A-54C99D1B9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85" y="3053988"/>
                <a:ext cx="1163560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12F82590-3A7F-043C-BD45-55957186135E}"/>
                  </a:ext>
                </a:extLst>
              </p:cNvPr>
              <p:cNvSpPr/>
              <p:nvPr/>
            </p:nvSpPr>
            <p:spPr>
              <a:xfrm>
                <a:off x="4838239" y="3444054"/>
                <a:ext cx="468000" cy="4680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  <m:r>
                        <a:rPr kumimoji="0" lang="en-GB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12F82590-3A7F-043C-BD45-559571861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39" y="3444054"/>
                <a:ext cx="468000" cy="468000"/>
              </a:xfrm>
              <a:prstGeom prst="roundRect">
                <a:avLst/>
              </a:prstGeom>
              <a:blipFill>
                <a:blip r:embed="rId14"/>
                <a:stretch>
                  <a:fillRect r="-8750"/>
                </a:stretch>
              </a:blip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FA1274D-7C05-D93F-D63C-92540272EE08}"/>
                  </a:ext>
                </a:extLst>
              </p:cNvPr>
              <p:cNvSpPr/>
              <p:nvPr/>
            </p:nvSpPr>
            <p:spPr>
              <a:xfrm>
                <a:off x="5890907" y="2087155"/>
                <a:ext cx="468000" cy="4680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GB" sz="16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sub>
                      </m:sSub>
                      <m:r>
                        <a:rPr kumimoji="0" lang="en-GB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GB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FA1274D-7C05-D93F-D63C-92540272E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07" y="2087155"/>
                <a:ext cx="468000" cy="468000"/>
              </a:xfrm>
              <a:prstGeom prst="roundRect">
                <a:avLst/>
              </a:prstGeom>
              <a:blipFill>
                <a:blip r:embed="rId15"/>
                <a:stretch>
                  <a:fillRect r="-7407"/>
                </a:stretch>
              </a:blipFill>
              <a:ln w="25400" cap="flat" cmpd="sng" algn="ctr">
                <a:solidFill>
                  <a:srgbClr val="00ABA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row: Notched Right 88">
            <a:extLst>
              <a:ext uri="{FF2B5EF4-FFF2-40B4-BE49-F238E27FC236}">
                <a16:creationId xmlns:a16="http://schemas.microsoft.com/office/drawing/2014/main" id="{75FD488A-CAB5-F28C-F843-FE24F26670C5}"/>
              </a:ext>
            </a:extLst>
          </p:cNvPr>
          <p:cNvSpPr/>
          <p:nvPr/>
        </p:nvSpPr>
        <p:spPr>
          <a:xfrm rot="18900453">
            <a:off x="5317241" y="2825470"/>
            <a:ext cx="451771" cy="292100"/>
          </a:xfrm>
          <a:prstGeom prst="notchedRightArrow">
            <a:avLst/>
          </a:prstGeom>
          <a:solidFill>
            <a:srgbClr val="00ABAA">
              <a:lumMod val="60000"/>
              <a:lumOff val="40000"/>
            </a:srgbClr>
          </a:solidFill>
          <a:ln w="9525" cap="flat" cmpd="sng" algn="ctr">
            <a:solidFill>
              <a:srgbClr val="25303B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08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0" name="Table 89">
                <a:extLst>
                  <a:ext uri="{FF2B5EF4-FFF2-40B4-BE49-F238E27FC236}">
                    <a16:creationId xmlns:a16="http://schemas.microsoft.com/office/drawing/2014/main" id="{DDA043A1-269F-D2CB-E686-92167C5F5A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9936732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700" b="0" i="0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7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0" name="Table 89">
                <a:extLst>
                  <a:ext uri="{FF2B5EF4-FFF2-40B4-BE49-F238E27FC236}">
                    <a16:creationId xmlns:a16="http://schemas.microsoft.com/office/drawing/2014/main" id="{DDA043A1-269F-D2CB-E686-92167C5F5A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9936732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12766" t="-4255" b="-12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12766" t="-102083" b="-10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12766" t="-206383" b="-10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708511" t="-306383" r="-604255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010638" t="-306383" r="-302128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12766" t="-306383" b="-9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608511" t="-397917" r="-704255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110638" t="-397917" r="-202128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12766" t="-397917" b="-7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608511" t="-508511" r="-704255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185417" t="-508511" r="-97917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12766" t="-508511" b="-7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791667" t="-608511" r="-491667" b="-6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312766" t="-608511" b="-6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255" t="-693750" r="-1308511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02083" t="-693750" r="-118125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206383" t="-693750" r="-11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06383" t="-693750" r="-10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06383" t="-693750" r="-9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608511" t="-693750" r="-7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708511" t="-693750" r="-6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791667" t="-693750" r="-49166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910638" t="-693750" r="-4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010638" t="-693750" r="-3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110638" t="-693750" r="-2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185417" t="-693750" r="-9791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95833" t="-810638" r="-787500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608511" t="-810638" r="-704255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06383" t="-891667" r="-100638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95833" t="-891667" r="-78750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708511" t="-891667" r="-6042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910638" t="-891667" r="-40212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06383" t="-1012766" r="-906383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95833" t="-1012766" r="-787500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791667" t="-1012766" r="-49166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185417" t="-1012766" r="-9791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255" t="-1089583" r="-1308511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95833" t="-1089583" r="-787500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010638" t="-1089583" r="-30212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255" t="-1214894" r="-1308511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95833" t="-1214894" r="-787500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1110638" t="-1214894" r="-202128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1" name="Table 90">
                <a:extLst>
                  <a:ext uri="{FF2B5EF4-FFF2-40B4-BE49-F238E27FC236}">
                    <a16:creationId xmlns:a16="http://schemas.microsoft.com/office/drawing/2014/main" id="{ED10412C-5CD4-0C5B-BF29-171188CC6F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9208855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700" b="0" i="0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7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1" name="Table 90">
                <a:extLst>
                  <a:ext uri="{FF2B5EF4-FFF2-40B4-BE49-F238E27FC236}">
                    <a16:creationId xmlns:a16="http://schemas.microsoft.com/office/drawing/2014/main" id="{ED10412C-5CD4-0C5B-BF29-171188CC6F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9208855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12766" t="-4255" b="-12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12766" t="-102083" b="-10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12766" t="-206383" b="-10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08511" t="-306383" r="-604255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010638" t="-306383" r="-302128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12766" t="-306383" b="-9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608511" t="-397917" r="-704255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110638" t="-397917" r="-202128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12766" t="-397917" b="-7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608511" t="-508511" r="-704255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185417" t="-508511" r="-97917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12766" t="-508511" b="-7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91667" t="-608511" r="-491667" b="-6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312766" t="-608511" b="-6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255" t="-693750" r="-1308511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02083" t="-693750" r="-118125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206383" t="-693750" r="-11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06383" t="-693750" r="-10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06383" t="-693750" r="-9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608511" t="-693750" r="-7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08511" t="-693750" r="-6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91667" t="-693750" r="-49166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10638" t="-693750" r="-4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010638" t="-693750" r="-3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110638" t="-693750" r="-2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185417" t="-693750" r="-9791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95833" t="-810638" r="-787500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608511" t="-810638" r="-704255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306383" t="-891667" r="-100638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95833" t="-891667" r="-78750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08511" t="-891667" r="-6042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910638" t="-891667" r="-40212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06383" t="-1012766" r="-906383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95833" t="-1012766" r="-787500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791667" t="-1012766" r="-49166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185417" t="-1012766" r="-9791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255" t="-1089583" r="-1308511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95833" t="-1089583" r="-787500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010638" t="-1089583" r="-30212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255" t="-1214894" r="-1308511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495833" t="-1214894" r="-787500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1110638" t="-1214894" r="-202128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2" name="Table 91">
                <a:extLst>
                  <a:ext uri="{FF2B5EF4-FFF2-40B4-BE49-F238E27FC236}">
                    <a16:creationId xmlns:a16="http://schemas.microsoft.com/office/drawing/2014/main" id="{EB6D0215-AC6E-F3D9-13E6-7DAFC9AD29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883832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700" b="0" i="0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7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2" name="Table 91">
                <a:extLst>
                  <a:ext uri="{FF2B5EF4-FFF2-40B4-BE49-F238E27FC236}">
                    <a16:creationId xmlns:a16="http://schemas.microsoft.com/office/drawing/2014/main" id="{EB6D0215-AC6E-F3D9-13E6-7DAFC9AD29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883832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312766" t="-4255" b="-12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312766" t="-102083" b="-10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312766" t="-206383" b="-10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08511" t="-306383" r="-604255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010638" t="-306383" r="-302128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312766" t="-306383" b="-9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08511" t="-397917" r="-704255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110638" t="-397917" r="-202128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312766" t="-397917" b="-7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08511" t="-508511" r="-704255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185417" t="-508511" r="-97917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312766" t="-508511" b="-7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91667" t="-608511" r="-491667" b="-6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312766" t="-608511" b="-6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255" t="-693750" r="-1308511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02083" t="-693750" r="-118125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06383" t="-693750" r="-11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06383" t="-693750" r="-10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06383" t="-693750" r="-9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08511" t="-693750" r="-7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08511" t="-693750" r="-6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91667" t="-693750" r="-49166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10638" t="-693750" r="-4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010638" t="-693750" r="-3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110638" t="-693750" r="-2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185417" t="-693750" r="-9791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95833" t="-810638" r="-787500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608511" t="-810638" r="-704255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306383" t="-891667" r="-100638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95833" t="-891667" r="-78750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08511" t="-891667" r="-6042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910638" t="-891667" r="-40212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06383" t="-1012766" r="-906383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95833" t="-1012766" r="-787500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791667" t="-1012766" r="-49166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185417" t="-1012766" r="-9791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255" t="-1089583" r="-1308511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95833" t="-1089583" r="-787500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010638" t="-1089583" r="-30212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255" t="-1214894" r="-1308511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495833" t="-1214894" r="-787500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1110638" t="-1214894" r="-202128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3" name="Table 92">
                <a:extLst>
                  <a:ext uri="{FF2B5EF4-FFF2-40B4-BE49-F238E27FC236}">
                    <a16:creationId xmlns:a16="http://schemas.microsoft.com/office/drawing/2014/main" id="{E8157B6B-7760-8F61-0492-F5E8BE700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979964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700" b="0" i="0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7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3" name="Table 92">
                <a:extLst>
                  <a:ext uri="{FF2B5EF4-FFF2-40B4-BE49-F238E27FC236}">
                    <a16:creationId xmlns:a16="http://schemas.microsoft.com/office/drawing/2014/main" id="{E8157B6B-7760-8F61-0492-F5E8BE700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979964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312766" t="-4255" b="-12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312766" t="-102083" b="-10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312766" t="-206383" b="-10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708511" t="-306383" r="-604255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010638" t="-306383" r="-302128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312766" t="-306383" b="-9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608511" t="-397917" r="-704255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110638" t="-397917" r="-202128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312766" t="-397917" b="-7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608511" t="-508511" r="-704255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185417" t="-508511" r="-97917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312766" t="-508511" b="-7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791667" t="-608511" r="-491667" b="-6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312766" t="-608511" b="-6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4255" t="-693750" r="-1308511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02083" t="-693750" r="-118125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206383" t="-693750" r="-11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06383" t="-693750" r="-10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406383" t="-693750" r="-9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608511" t="-693750" r="-7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708511" t="-693750" r="-6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791667" t="-693750" r="-49166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910638" t="-693750" r="-4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010638" t="-693750" r="-3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110638" t="-693750" r="-2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185417" t="-693750" r="-9791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495833" t="-810638" r="-787500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608511" t="-810638" r="-704255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06383" t="-891667" r="-100638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495833" t="-891667" r="-78750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708511" t="-891667" r="-6042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910638" t="-891667" r="-40212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406383" t="-1012766" r="-906383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495833" t="-1012766" r="-787500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791667" t="-1012766" r="-49166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185417" t="-1012766" r="-9791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4255" t="-1089583" r="-1308511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495833" t="-1089583" r="-787500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010638" t="-1089583" r="-30212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4255" t="-1214894" r="-1308511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495833" t="-1214894" r="-787500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1110638" t="-1214894" r="-202128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4" name="Table 93">
                <a:extLst>
                  <a:ext uri="{FF2B5EF4-FFF2-40B4-BE49-F238E27FC236}">
                    <a16:creationId xmlns:a16="http://schemas.microsoft.com/office/drawing/2014/main" id="{A43AB151-808C-185B-212E-F098D5DBBD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229902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700" b="0" i="0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7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4" name="Table 93">
                <a:extLst>
                  <a:ext uri="{FF2B5EF4-FFF2-40B4-BE49-F238E27FC236}">
                    <a16:creationId xmlns:a16="http://schemas.microsoft.com/office/drawing/2014/main" id="{A43AB151-808C-185B-212E-F098D5DBBD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229902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312766" t="-4255" b="-12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312766" t="-102083" b="-10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312766" t="-206383" b="-10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708511" t="-306383" r="-604255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010638" t="-306383" r="-302128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312766" t="-306383" b="-9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608511" t="-397917" r="-704255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110638" t="-397917" r="-202128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312766" t="-397917" b="-7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608511" t="-508511" r="-704255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185417" t="-508511" r="-97917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312766" t="-508511" b="-7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791667" t="-608511" r="-491667" b="-6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312766" t="-608511" b="-6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4255" t="-693750" r="-1308511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02083" t="-693750" r="-118125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206383" t="-693750" r="-11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306383" t="-693750" r="-10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406383" t="-693750" r="-9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608511" t="-693750" r="-7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708511" t="-693750" r="-6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791667" t="-693750" r="-49166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910638" t="-693750" r="-4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010638" t="-693750" r="-3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110638" t="-693750" r="-2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185417" t="-693750" r="-9791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495833" t="-810638" r="-787500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608511" t="-810638" r="-704255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306383" t="-891667" r="-100638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495833" t="-891667" r="-78750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708511" t="-891667" r="-6042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910638" t="-891667" r="-40212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406383" t="-1012766" r="-906383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495833" t="-1012766" r="-787500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791667" t="-1012766" r="-49166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185417" t="-1012766" r="-9791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4255" t="-1089583" r="-1308511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495833" t="-1089583" r="-787500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010638" t="-1089583" r="-30212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4255" t="-1214894" r="-1308511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495833" t="-1214894" r="-787500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110638" t="-1214894" r="-202128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0F8875AD-77BD-8253-3501-A6C7BAA6E2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8307141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700" b="0" i="0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7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0F8875AD-77BD-8253-3501-A6C7BAA6E2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8307141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312766" t="-4255" b="-12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312766" t="-102083" b="-10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312766" t="-206383" b="-10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708511" t="-306383" r="-604255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010638" t="-306383" r="-302128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312766" t="-306383" b="-9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608511" t="-397917" r="-704255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110638" t="-397917" r="-202128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312766" t="-397917" b="-7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608511" t="-508511" r="-704255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185417" t="-508511" r="-97917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312766" t="-508511" b="-7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791667" t="-608511" r="-491667" b="-6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312766" t="-608511" b="-6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4255" t="-693750" r="-1308511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02083" t="-693750" r="-118125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206383" t="-693750" r="-11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306383" t="-693750" r="-10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406383" t="-693750" r="-9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608511" t="-693750" r="-7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708511" t="-693750" r="-6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791667" t="-693750" r="-49166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10638" t="-693750" r="-4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010638" t="-693750" r="-3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110638" t="-693750" r="-2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185417" t="-693750" r="-9791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495833" t="-810638" r="-787500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608511" t="-810638" r="-704255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306383" t="-891667" r="-100638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495833" t="-891667" r="-78750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708511" t="-891667" r="-6042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910638" t="-891667" r="-40212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406383" t="-1012766" r="-906383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495833" t="-1012766" r="-787500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791667" t="-1012766" r="-49166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185417" t="-1012766" r="-9791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4255" t="-1089583" r="-1308511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495833" t="-1089583" r="-787500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010638" t="-1089583" r="-30212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4255" t="-1214894" r="-1308511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495833" t="-1214894" r="-787500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110638" t="-1214894" r="-202128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" name="Table 95">
                <a:extLst>
                  <a:ext uri="{FF2B5EF4-FFF2-40B4-BE49-F238E27FC236}">
                    <a16:creationId xmlns:a16="http://schemas.microsoft.com/office/drawing/2014/main" id="{059A4191-37F5-075E-47C6-03BD191EC8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17222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700" b="0" i="0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7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6" name="Table 95">
                <a:extLst>
                  <a:ext uri="{FF2B5EF4-FFF2-40B4-BE49-F238E27FC236}">
                    <a16:creationId xmlns:a16="http://schemas.microsoft.com/office/drawing/2014/main" id="{059A4191-37F5-075E-47C6-03BD191EC8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17222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312766" t="-4255" b="-12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312766" t="-102083" b="-10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312766" t="-206383" b="-10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708511" t="-306383" r="-604255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010638" t="-306383" r="-302128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312766" t="-306383" b="-9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608511" t="-397917" r="-704255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110638" t="-397917" r="-202128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312766" t="-397917" b="-7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608511" t="-508511" r="-704255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185417" t="-508511" r="-97917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312766" t="-508511" b="-7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791667" t="-608511" r="-491667" b="-6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312766" t="-608511" b="-6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4255" t="-693750" r="-1308511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02083" t="-693750" r="-118125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206383" t="-693750" r="-11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306383" t="-693750" r="-10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406383" t="-693750" r="-9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608511" t="-693750" r="-7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708511" t="-693750" r="-6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791667" t="-693750" r="-49166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910638" t="-693750" r="-4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010638" t="-693750" r="-3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110638" t="-693750" r="-2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185417" t="-693750" r="-9791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495833" t="-810638" r="-787500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608511" t="-810638" r="-704255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306383" t="-891667" r="-100638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495833" t="-891667" r="-78750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708511" t="-891667" r="-6042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910638" t="-891667" r="-40212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406383" t="-1012766" r="-906383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495833" t="-1012766" r="-787500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791667" t="-1012766" r="-49166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185417" t="-1012766" r="-9791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4255" t="-1089583" r="-1308511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495833" t="-1089583" r="-787500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010638" t="-1089583" r="-30212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4255" t="-1214894" r="-1308511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495833" t="-1214894" r="-787500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110638" t="-1214894" r="-202128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7" name="Table 96">
                <a:extLst>
                  <a:ext uri="{FF2B5EF4-FFF2-40B4-BE49-F238E27FC236}">
                    <a16:creationId xmlns:a16="http://schemas.microsoft.com/office/drawing/2014/main" id="{09C65EC5-2C63-C1C0-EC1D-7EBCCA2AC6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5125735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u="none" strike="noStrike" dirty="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u="none" strike="noStrike" dirty="0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700" b="0" i="1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700" b="0" i="0" u="none" strike="noStrike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7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7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GB" sz="7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u="none" strike="noStrike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7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sz="700" b="0" i="1" u="none" strike="noStrike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7" name="Table 96">
                <a:extLst>
                  <a:ext uri="{FF2B5EF4-FFF2-40B4-BE49-F238E27FC236}">
                    <a16:creationId xmlns:a16="http://schemas.microsoft.com/office/drawing/2014/main" id="{09C65EC5-2C63-C1C0-EC1D-7EBCCA2AC6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5125735"/>
                  </p:ext>
                </p:extLst>
              </p:nvPr>
            </p:nvGraphicFramePr>
            <p:xfrm>
              <a:off x="4800600" y="1905000"/>
              <a:ext cx="4032000" cy="3749555"/>
            </p:xfrm>
            <a:graphic>
              <a:graphicData uri="http://schemas.openxmlformats.org/drawingml/2006/table">
                <a:tbl>
                  <a:tblPr/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44376414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83181907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51472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67235840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788952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1013547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8841242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37166789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2401945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795010314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403975383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611613405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784475187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544955797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312766" t="-4255" b="-12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039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312766" t="-102083" b="-10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7708882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312766" t="-206383" b="-10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8423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708511" t="-306383" r="-604255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010638" t="-306383" r="-302128" b="-9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312766" t="-306383" b="-9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1854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608511" t="-397917" r="-704255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110638" t="-397917" r="-202128" b="-7979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312766" t="-397917" b="-79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0489576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608511" t="-508511" r="-704255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185417" t="-508511" r="-97917" b="-7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312766" t="-508511" b="-7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918658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791667" t="-608511" r="-491667" b="-61489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312766" t="-608511" b="-6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6089039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4255" t="-693750" r="-1308511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02083" t="-693750" r="-1181250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206383" t="-693750" r="-11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306383" t="-693750" r="-10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406383" t="-693750" r="-906383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608511" t="-693750" r="-7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708511" t="-693750" r="-604255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791667" t="-693750" r="-49166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910638" t="-693750" r="-4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010638" t="-693750" r="-3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110638" t="-693750" r="-202128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185417" t="-693750" r="-97917" b="-50208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672433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495833" t="-810638" r="-787500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608511" t="-810638" r="-704255" b="-4127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6366578"/>
                      </a:ext>
                    </a:extLst>
                  </a:tr>
                  <a:tr h="29355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306383" t="-891667" r="-1006383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495833" t="-891667" r="-787500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708511" t="-891667" r="-604255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910638" t="-891667" r="-402128" b="-3041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9668421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406383" t="-1012766" r="-906383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495833" t="-1012766" r="-787500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791667" t="-1012766" r="-49166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185417" t="-1012766" r="-97917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560106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4255" t="-1089583" r="-1308511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495833" t="-1089583" r="-787500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010638" t="-1089583" r="-302128" b="-1062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133828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4255" t="-1214894" r="-1308511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495833" t="-1214894" r="-787500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l" fontAlgn="ctr">
                            <a:lnSpc>
                              <a:spcPts val="500"/>
                            </a:lnSpc>
                          </a:pPr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110638" t="-1214894" r="-202128" b="-85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5303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 fontAlgn="ctr"/>
                          <a:endParaRPr lang="en-GB" sz="7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781" marR="7781" marT="7781" marB="0" anchor="ctr">
                        <a:lnL w="2540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7545083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2DEC4BE-D52E-C28D-F876-E1C2478C7B4D}"/>
              </a:ext>
            </a:extLst>
          </p:cNvPr>
          <p:cNvCxnSpPr>
            <a:cxnSpLocks/>
          </p:cNvCxnSpPr>
          <p:nvPr/>
        </p:nvCxnSpPr>
        <p:spPr>
          <a:xfrm flipV="1">
            <a:off x="6458770" y="4153090"/>
            <a:ext cx="1627581" cy="1356478"/>
          </a:xfrm>
          <a:prstGeom prst="bentConnector3">
            <a:avLst>
              <a:gd name="adj1" fmla="val 100120"/>
            </a:avLst>
          </a:prstGeom>
          <a:noFill/>
          <a:ln w="25400" cap="flat" cmpd="sng" algn="ctr">
            <a:solidFill>
              <a:srgbClr val="E62A32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15152E6-ECC7-B216-AF34-B0F2D2EA7309}"/>
                  </a:ext>
                </a:extLst>
              </p:cNvPr>
              <p:cNvSpPr txBox="1"/>
              <p:nvPr/>
            </p:nvSpPr>
            <p:spPr>
              <a:xfrm>
                <a:off x="427153" y="3486040"/>
                <a:ext cx="28543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15152E6-ECC7-B216-AF34-B0F2D2EA7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3" y="3486040"/>
                <a:ext cx="285432" cy="21544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9831B84-BBD4-944B-9534-2693301A5BE8}"/>
                  </a:ext>
                </a:extLst>
              </p:cNvPr>
              <p:cNvSpPr txBox="1"/>
              <p:nvPr/>
            </p:nvSpPr>
            <p:spPr>
              <a:xfrm>
                <a:off x="1790940" y="3462610"/>
                <a:ext cx="28543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9831B84-BBD4-944B-9534-2693301A5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940" y="3462610"/>
                <a:ext cx="285432" cy="21544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A1A8330-FDBF-218C-A168-01B5380C0350}"/>
                  </a:ext>
                </a:extLst>
              </p:cNvPr>
              <p:cNvSpPr txBox="1"/>
              <p:nvPr/>
            </p:nvSpPr>
            <p:spPr>
              <a:xfrm>
                <a:off x="1391782" y="2886734"/>
                <a:ext cx="28543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A1A8330-FDBF-218C-A168-01B5380C0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82" y="2886734"/>
                <a:ext cx="285432" cy="21544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8B8CF04-90E6-EE90-7484-D86C1EB47FF1}"/>
                  </a:ext>
                </a:extLst>
              </p:cNvPr>
              <p:cNvSpPr txBox="1"/>
              <p:nvPr/>
            </p:nvSpPr>
            <p:spPr>
              <a:xfrm>
                <a:off x="823930" y="3190017"/>
                <a:ext cx="28543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8B8CF04-90E6-EE90-7484-D86C1EB47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30" y="3190017"/>
                <a:ext cx="285432" cy="21544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4FF8174-B537-1BCA-D711-8991810D0818}"/>
                  </a:ext>
                </a:extLst>
              </p:cNvPr>
              <p:cNvSpPr txBox="1"/>
              <p:nvPr/>
            </p:nvSpPr>
            <p:spPr>
              <a:xfrm>
                <a:off x="382695" y="5075777"/>
                <a:ext cx="22688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4FF8174-B537-1BCA-D711-8991810D0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95" y="5075777"/>
                <a:ext cx="226884" cy="21544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C539C33-0856-20A5-3E39-7580A93D4BF8}"/>
                  </a:ext>
                </a:extLst>
              </p:cNvPr>
              <p:cNvSpPr txBox="1"/>
              <p:nvPr/>
            </p:nvSpPr>
            <p:spPr>
              <a:xfrm>
                <a:off x="1255354" y="4635264"/>
                <a:ext cx="22688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C539C33-0856-20A5-3E39-7580A93D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54" y="4635264"/>
                <a:ext cx="226884" cy="21544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C1A05D1-3DC0-C685-56DE-59DA083742FC}"/>
                  </a:ext>
                </a:extLst>
              </p:cNvPr>
              <p:cNvSpPr txBox="1"/>
              <p:nvPr/>
            </p:nvSpPr>
            <p:spPr>
              <a:xfrm>
                <a:off x="953413" y="5439419"/>
                <a:ext cx="22688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C1A05D1-3DC0-C685-56DE-59DA08374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13" y="5439419"/>
                <a:ext cx="226884" cy="21544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EB3DD06-758F-83B8-1F8A-7DEF874B26A0}"/>
                  </a:ext>
                </a:extLst>
              </p:cNvPr>
              <p:cNvSpPr txBox="1"/>
              <p:nvPr/>
            </p:nvSpPr>
            <p:spPr>
              <a:xfrm>
                <a:off x="1937045" y="5003108"/>
                <a:ext cx="226884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08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GB" sz="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5303B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EB3DD06-758F-83B8-1F8A-7DEF874B2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045" y="5003108"/>
                <a:ext cx="226884" cy="21544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A72F-783B-08B0-2AF1-43B8A2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Supporting Mathematical Formalism </a:t>
            </a:r>
            <a:r>
              <a:rPr lang="en-GB" sz="4000" dirty="0"/>
              <a:t>[15]*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3A15D-B071-E39F-00FC-93568ACD9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/>
                  <a:t>Synchronisation achieved through structure preserving transformations:</a:t>
                </a:r>
              </a:p>
              <a:p>
                <a:r>
                  <a:rPr lang="en-GB" sz="2000" dirty="0"/>
                  <a:t>Semantic Transformation,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GB" sz="2000" dirty="0"/>
                  <a:t> that preserves one structure into another, e.g. Use Case to Activity Diagram, but without populated content</a:t>
                </a:r>
              </a:p>
              <a:p>
                <a:r>
                  <a:rPr lang="en-GB" sz="2000" dirty="0"/>
                  <a:t>Interpretation,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GB" sz="2000" dirty="0"/>
                  <a:t>, that interpret domain knowledge into the structure to make them models</a:t>
                </a:r>
              </a:p>
              <a:p>
                <a:pPr marL="0" indent="0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3A15D-B071-E39F-00FC-93568ACD9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078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6E323-1481-B655-842B-AE564F4E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F223F0C-BEAF-1D3F-B8DD-24F67DF3CE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0917" y="4045101"/>
                <a:ext cx="559676" cy="47614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408331" rtl="0" eaLnBrk="1" latinLnBrk="0" hangingPunct="1">
                  <a:spcBef>
                    <a:spcPct val="20000"/>
                  </a:spcBef>
                  <a:buFont typeface="Arial"/>
                  <a:buNone/>
                  <a:defRPr sz="3000" kern="1200" cap="none" baseline="0">
                    <a:solidFill>
                      <a:srgbClr val="25303B"/>
                    </a:solidFill>
                    <a:latin typeface="+mn-lt"/>
                    <a:ea typeface="+mn-ea"/>
                    <a:cs typeface="+mn-cs"/>
                  </a:defRPr>
                </a:lvl1pPr>
                <a:lvl2pPr marL="663538" indent="-255207" algn="l" defTabSz="408331" rtl="0" eaLnBrk="1" latinLnBrk="0" hangingPunct="1">
                  <a:spcBef>
                    <a:spcPct val="20000"/>
                  </a:spcBef>
                  <a:buFont typeface="Arial"/>
                  <a:buChar char="–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0827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29158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37489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45819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54150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62481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70812" indent="-204166" algn="l" defTabSz="408331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F223F0C-BEAF-1D3F-B8DD-24F67DF3C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917" y="4045101"/>
                <a:ext cx="559676" cy="476141"/>
              </a:xfrm>
              <a:prstGeom prst="rect">
                <a:avLst/>
              </a:prstGeom>
              <a:blipFill>
                <a:blip r:embed="rId4"/>
                <a:stretch>
                  <a:fillRect l="-10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34316FB-D28F-65EB-2531-9060F4BEAE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4600" y="4045101"/>
                <a:ext cx="1171846" cy="4761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34316FB-D28F-65EB-2531-9060F4BEA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045101"/>
                <a:ext cx="1171846" cy="476141"/>
              </a:xfrm>
              <a:prstGeom prst="rect">
                <a:avLst/>
              </a:prstGeom>
              <a:blipFill>
                <a:blip r:embed="rId5"/>
                <a:stretch>
                  <a:fillRect l="-3646" r="-1563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6F4DF2-83AA-988A-2AB9-06DFB1B0B11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330593" y="4283172"/>
            <a:ext cx="199400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26A251-B790-1B57-D884-3152C7404EB3}"/>
              </a:ext>
            </a:extLst>
          </p:cNvPr>
          <p:cNvCxnSpPr>
            <a:cxnSpLocks/>
          </p:cNvCxnSpPr>
          <p:nvPr/>
        </p:nvCxnSpPr>
        <p:spPr>
          <a:xfrm>
            <a:off x="7045707" y="4528731"/>
            <a:ext cx="5956" cy="72615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F490A8-EC51-7F9F-6143-270F8E49EE7E}"/>
              </a:ext>
            </a:extLst>
          </p:cNvPr>
          <p:cNvCxnSpPr>
            <a:cxnSpLocks/>
          </p:cNvCxnSpPr>
          <p:nvPr/>
        </p:nvCxnSpPr>
        <p:spPr>
          <a:xfrm>
            <a:off x="4330593" y="4482884"/>
            <a:ext cx="1994007" cy="7732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30A4D0F-5A5D-FDCB-F6B3-CA1E9799EC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8644" y="3712932"/>
                <a:ext cx="817179" cy="4761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30A4D0F-5A5D-FDCB-F6B3-CA1E9799E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644" y="3712932"/>
                <a:ext cx="817179" cy="4761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BDAA48A-373A-D011-C199-8FF97C9E2B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0496" y="4650444"/>
                <a:ext cx="817179" cy="4761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BDAA48A-373A-D011-C199-8FF97C9E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496" y="4650444"/>
                <a:ext cx="817179" cy="476141"/>
              </a:xfrm>
              <a:prstGeom prst="rect">
                <a:avLst/>
              </a:prstGeom>
              <a:blipFill>
                <a:blip r:embed="rId7"/>
                <a:stretch>
                  <a:fillRect l="-14179"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204CD58-56F9-2CD9-41A5-BF69D3171B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4600" y="5257800"/>
                <a:ext cx="1171846" cy="4761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204CD58-56F9-2CD9-41A5-BF69D3171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257800"/>
                <a:ext cx="1171846" cy="476141"/>
              </a:xfrm>
              <a:prstGeom prst="rect">
                <a:avLst/>
              </a:prstGeom>
              <a:blipFill>
                <a:blip r:embed="rId8"/>
                <a:stretch>
                  <a:fillRect l="-2604" r="-521" b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CEE3056-4381-6DA8-5D7D-976AD732F8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8644" y="5619992"/>
                <a:ext cx="817179" cy="4761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CEE3056-4381-6DA8-5D7D-976AD732F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644" y="5619992"/>
                <a:ext cx="817179" cy="476141"/>
              </a:xfrm>
              <a:prstGeom prst="rect">
                <a:avLst/>
              </a:prstGeom>
              <a:blipFill>
                <a:blip r:embed="rId9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AAE70C-7163-D05F-3C44-F6FB85F8825C}"/>
              </a:ext>
            </a:extLst>
          </p:cNvPr>
          <p:cNvCxnSpPr>
            <a:cxnSpLocks/>
            <a:stCxn id="16" idx="3"/>
            <a:endCxn id="13" idx="1"/>
          </p:cNvCxnSpPr>
          <p:nvPr/>
        </p:nvCxnSpPr>
        <p:spPr>
          <a:xfrm>
            <a:off x="4330593" y="5495871"/>
            <a:ext cx="199400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31B4FA7-16CC-BD9F-C4B0-08FB6B10E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0917" y="5257800"/>
                <a:ext cx="559676" cy="4761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31B4FA7-16CC-BD9F-C4B0-08FB6B10E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917" y="5257800"/>
                <a:ext cx="559676" cy="476141"/>
              </a:xfrm>
              <a:prstGeom prst="rect">
                <a:avLst/>
              </a:prstGeom>
              <a:blipFill>
                <a:blip r:embed="rId10"/>
                <a:stretch>
                  <a:fillRect l="-12088" b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B43E9F-1471-42ED-A51B-43A2E550C79D}"/>
                  </a:ext>
                </a:extLst>
              </p:cNvPr>
              <p:cNvSpPr txBox="1"/>
              <p:nvPr/>
            </p:nvSpPr>
            <p:spPr>
              <a:xfrm>
                <a:off x="4746831" y="4443166"/>
                <a:ext cx="2027427" cy="42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B43E9F-1471-42ED-A51B-43A2E550C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31" y="4443166"/>
                <a:ext cx="2027427" cy="427425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309557-13F2-1CF9-F4D2-FFEF01DA78EB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4050755" y="4521242"/>
            <a:ext cx="0" cy="7365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1D093B-BB7F-0455-E294-C3D251451B15}"/>
                  </a:ext>
                </a:extLst>
              </p:cNvPr>
              <p:cNvSpPr txBox="1"/>
              <p:nvPr/>
            </p:nvSpPr>
            <p:spPr>
              <a:xfrm>
                <a:off x="2990200" y="4569660"/>
                <a:ext cx="1194284" cy="532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𝟙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1D093B-BB7F-0455-E294-C3D251451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200" y="4569660"/>
                <a:ext cx="1194284" cy="532197"/>
              </a:xfrm>
              <a:prstGeom prst="rect">
                <a:avLst/>
              </a:prstGeom>
              <a:blipFill>
                <a:blip r:embed="rId1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2AA590-4E26-0F50-2F3C-E85B2916816C}"/>
                  </a:ext>
                </a:extLst>
              </p:cNvPr>
              <p:cNvSpPr txBox="1"/>
              <p:nvPr/>
            </p:nvSpPr>
            <p:spPr>
              <a:xfrm>
                <a:off x="3929825" y="4834487"/>
                <a:ext cx="2027427" cy="462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𝟙</m:t>
                          </m:r>
                        </m:e>
                        <m:sub>
                          <m:sSub>
                            <m:sSubPr>
                              <m:ctrlPr>
                                <a:rPr lang="en-GB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sz="20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2AA590-4E26-0F50-2F3C-E85B29168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825" y="4834487"/>
                <a:ext cx="2027427" cy="462306"/>
              </a:xfrm>
              <a:prstGeom prst="rect">
                <a:avLst/>
              </a:prstGeom>
              <a:blipFill>
                <a:blip r:embed="rId1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2200BB2-C6DB-530B-5887-0740B813A072}"/>
              </a:ext>
            </a:extLst>
          </p:cNvPr>
          <p:cNvSpPr txBox="1"/>
          <p:nvPr/>
        </p:nvSpPr>
        <p:spPr>
          <a:xfrm>
            <a:off x="10099" y="6492179"/>
            <a:ext cx="30667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*Preprint available soon</a:t>
            </a:r>
          </a:p>
        </p:txBody>
      </p:sp>
    </p:spTree>
    <p:extLst>
      <p:ext uri="{BB962C8B-B14F-4D97-AF65-F5344CB8AC3E}">
        <p14:creationId xmlns:p14="http://schemas.microsoft.com/office/powerpoint/2010/main" val="1695542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An Overview of UPR 1.0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Current Work and Strategy</a:t>
            </a:r>
          </a:p>
          <a:p>
            <a:pPr lvl="1"/>
            <a:r>
              <a:rPr lang="en-GB" sz="2400" dirty="0"/>
              <a:t>Complex Constraints</a:t>
            </a:r>
          </a:p>
          <a:p>
            <a:pPr lvl="1"/>
            <a:r>
              <a:rPr lang="en-GB" sz="2400" dirty="0"/>
              <a:t>Model Synchronisation</a:t>
            </a:r>
          </a:p>
          <a:p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Discussions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9160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B09F-339F-4ABA-81E1-1E761E9A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Pathway for UPR 1.0 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62D0F-74C4-42D7-A7B7-D775013E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Scope of evolution is beyond UPR 1.0 RTF due to</a:t>
            </a:r>
          </a:p>
          <a:p>
            <a:pPr lvl="1"/>
            <a:r>
              <a:rPr lang="en-GB" sz="2400" dirty="0"/>
              <a:t>Inclusion of logical constraints,</a:t>
            </a:r>
            <a:r>
              <a:rPr lang="zh-CN" altLang="en-US" sz="2400" dirty="0"/>
              <a:t> </a:t>
            </a:r>
            <a:r>
              <a:rPr lang="en-GB" altLang="zh-CN" sz="2400" dirty="0"/>
              <a:t>as</a:t>
            </a:r>
            <a:r>
              <a:rPr lang="zh-CN" altLang="en-US" sz="2400" dirty="0"/>
              <a:t> </a:t>
            </a:r>
            <a:r>
              <a:rPr lang="en-GB" altLang="zh-CN" sz="2400" dirty="0"/>
              <a:t>seen</a:t>
            </a:r>
            <a:r>
              <a:rPr lang="zh-CN" altLang="en-US" sz="2400" dirty="0"/>
              <a:t> </a:t>
            </a:r>
            <a:r>
              <a:rPr lang="en-GB" altLang="zh-CN" sz="2400" dirty="0"/>
              <a:t>in</a:t>
            </a:r>
            <a:r>
              <a:rPr lang="zh-CN" altLang="en-US" sz="2400" dirty="0"/>
              <a:t> </a:t>
            </a:r>
            <a:r>
              <a:rPr lang="en-GB" altLang="zh-CN" sz="2400" dirty="0"/>
              <a:t>EV</a:t>
            </a:r>
            <a:r>
              <a:rPr lang="zh-CN" altLang="en-US" sz="2400" dirty="0"/>
              <a:t> </a:t>
            </a:r>
            <a:r>
              <a:rPr lang="en-GB" altLang="zh-CN" sz="2400" dirty="0"/>
              <a:t>studies</a:t>
            </a:r>
            <a:endParaRPr lang="en-GB" sz="2400" dirty="0"/>
          </a:p>
          <a:p>
            <a:pPr lvl="1"/>
            <a:r>
              <a:rPr lang="en-GB" sz="2400" dirty="0"/>
              <a:t>Supporting CDD automation</a:t>
            </a:r>
          </a:p>
          <a:p>
            <a:pPr lvl="1"/>
            <a:r>
              <a:rPr lang="en-GB" sz="2400" dirty="0"/>
              <a:t>Exploring structure preserving transformations for</a:t>
            </a:r>
          </a:p>
          <a:p>
            <a:pPr lvl="2"/>
            <a:r>
              <a:rPr lang="en-GB" sz="2400" dirty="0"/>
              <a:t>Model Synchronisation</a:t>
            </a:r>
          </a:p>
          <a:p>
            <a:pPr lvl="2"/>
            <a:r>
              <a:rPr lang="en-GB" sz="2400" dirty="0"/>
              <a:t>Model Synthesis</a:t>
            </a:r>
          </a:p>
          <a:p>
            <a:pPr lvl="1"/>
            <a:endParaRPr lang="en-GB" sz="2400" dirty="0"/>
          </a:p>
          <a:p>
            <a:r>
              <a:rPr lang="en-GB" sz="2800" dirty="0"/>
              <a:t>Pathways</a:t>
            </a:r>
          </a:p>
          <a:p>
            <a:pPr lvl="1"/>
            <a:r>
              <a:rPr lang="en-GB" sz="2400" dirty="0"/>
              <a:t>UPR 2.0; or</a:t>
            </a:r>
          </a:p>
          <a:p>
            <a:pPr lvl="1"/>
            <a:r>
              <a:rPr lang="en-GB" sz="2400" dirty="0"/>
              <a:t>Merge into with SysML 2 in a later RTF?</a:t>
            </a:r>
          </a:p>
          <a:p>
            <a:pPr lvl="1"/>
            <a:r>
              <a:rPr lang="en-GB" sz="2400" dirty="0"/>
              <a:t>Collaboration with SE DSIG &amp; Ontology PSIG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AC25225-03B7-469B-A293-96675543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1CC6D1D-56E9-4D48-A52B-437E336791D9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242133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096962"/>
          </a:xfrm>
        </p:spPr>
        <p:txBody>
          <a:bodyPr>
            <a:normAutofit/>
          </a:bodyPr>
          <a:lstStyle/>
          <a:p>
            <a:r>
              <a:rPr lang="en-GB" sz="3200" dirty="0"/>
              <a:t>References, up to UPR 1.0 adoption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A50C887-95AE-42AF-B217-24F439B5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F168C-47ED-4FD0-898A-293DDCF4AECC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BC7CDE5-0E97-D7C9-C6CA-F37F96B7E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dirty="0"/>
              <a:t>[1] </a:t>
            </a:r>
            <a:r>
              <a:rPr lang="en-GB" sz="1600" dirty="0">
                <a:effectLst/>
              </a:rPr>
              <a:t>Dickerson, C.E. and D. </a:t>
            </a:r>
            <a:r>
              <a:rPr lang="en-GB" sz="1600" dirty="0" err="1">
                <a:effectLst/>
              </a:rPr>
              <a:t>Mavris</a:t>
            </a:r>
            <a:r>
              <a:rPr lang="en-GB" sz="1600" dirty="0">
                <a:effectLst/>
              </a:rPr>
              <a:t>, “Relational Oriented Systems Engineering (ROSE): Preliminary report,” in Proc. IEEE </a:t>
            </a:r>
            <a:r>
              <a:rPr lang="en-GB" sz="1600" dirty="0" err="1">
                <a:effectLst/>
              </a:rPr>
              <a:t>SoSE</a:t>
            </a:r>
            <a:r>
              <a:rPr lang="en-GB" sz="1600" dirty="0">
                <a:effectLst/>
              </a:rPr>
              <a:t> '11, Albuquerque, 2011. 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[2] </a:t>
            </a:r>
            <a:r>
              <a:rPr lang="en-GB" sz="1600" dirty="0">
                <a:effectLst/>
              </a:rPr>
              <a:t>Dickerson, C.E., “A relational oriented approach to system of systems assessment of alternatives for data link interoperability,” </a:t>
            </a:r>
            <a:r>
              <a:rPr lang="en-GB" sz="1600" i="1" dirty="0">
                <a:effectLst/>
              </a:rPr>
              <a:t>IEEE Systems Jo</a:t>
            </a:r>
            <a:r>
              <a:rPr lang="en-GB" sz="1600" dirty="0">
                <a:effectLst/>
              </a:rPr>
              <a:t>urnal, 16 May 2013. </a:t>
            </a:r>
          </a:p>
          <a:p>
            <a:pPr marL="0" indent="0">
              <a:buNone/>
            </a:pPr>
            <a:r>
              <a:rPr lang="en-GB" sz="1600" dirty="0">
                <a:effectLst/>
              </a:rPr>
              <a:t>[3] </a:t>
            </a:r>
            <a:r>
              <a:rPr lang="en-GB" sz="1600" dirty="0" err="1">
                <a:effectLst/>
              </a:rPr>
              <a:t>Mavris</a:t>
            </a:r>
            <a:r>
              <a:rPr lang="en-GB" sz="1600" dirty="0">
                <a:effectLst/>
              </a:rPr>
              <a:t>, D., K. </a:t>
            </a:r>
            <a:r>
              <a:rPr lang="en-GB" sz="1600" dirty="0" err="1">
                <a:effectLst/>
              </a:rPr>
              <a:t>Griendling</a:t>
            </a:r>
            <a:r>
              <a:rPr lang="en-GB" sz="1600" dirty="0">
                <a:effectLst/>
              </a:rPr>
              <a:t> and C. Dickerson, “Relational-Oriented Systems Engineering and Technology Trade-off Analysis Framework,” </a:t>
            </a:r>
            <a:r>
              <a:rPr lang="en-GB" sz="1600" i="1" dirty="0">
                <a:effectLst/>
              </a:rPr>
              <a:t>AIAA Journal of Aircraft</a:t>
            </a:r>
            <a:r>
              <a:rPr lang="en-GB" sz="1600" dirty="0">
                <a:effectLst/>
              </a:rPr>
              <a:t>, 28 August 2013. </a:t>
            </a:r>
          </a:p>
          <a:p>
            <a:pPr marL="0" indent="0">
              <a:buNone/>
            </a:pPr>
            <a:r>
              <a:rPr lang="en-GB" sz="1600" dirty="0"/>
              <a:t>[4] </a:t>
            </a:r>
            <a:r>
              <a:rPr lang="en-GB" sz="1600" dirty="0">
                <a:effectLst/>
              </a:rPr>
              <a:t>Dickerson, C.E., and D. </a:t>
            </a:r>
            <a:r>
              <a:rPr lang="en-GB" sz="1600" dirty="0" err="1">
                <a:effectLst/>
              </a:rPr>
              <a:t>Mavris</a:t>
            </a:r>
            <a:r>
              <a:rPr lang="en-GB" sz="1600" dirty="0">
                <a:effectLst/>
              </a:rPr>
              <a:t>, “A Brief History of Models and Model Based Systems Engineering and the Case for Relational Orientation,” </a:t>
            </a:r>
            <a:r>
              <a:rPr lang="en-GB" sz="1600" i="1" dirty="0">
                <a:effectLst/>
              </a:rPr>
              <a:t>IEEE Systems Journal</a:t>
            </a:r>
            <a:r>
              <a:rPr lang="en-GB" sz="1600" dirty="0">
                <a:effectLst/>
              </a:rPr>
              <a:t>, vol. 7, no. 4, 2013. </a:t>
            </a:r>
          </a:p>
          <a:p>
            <a:pPr marL="0" indent="0">
              <a:buNone/>
            </a:pPr>
            <a:r>
              <a:rPr lang="en-GB" sz="1600" dirty="0"/>
              <a:t>[5] D. Battersby, C. Dickerson, and S. Ji (with Jaguar Land Rover), “Calibration system and method”, U.K. patent publication number GB2555617A, 9th May 2018</a:t>
            </a:r>
          </a:p>
          <a:p>
            <a:pPr marL="0" indent="0">
              <a:buNone/>
            </a:pPr>
            <a:r>
              <a:rPr lang="en-GB" sz="1600" dirty="0"/>
              <a:t>[6] </a:t>
            </a:r>
            <a:r>
              <a:rPr lang="en-GB" altLang="zh-CN" sz="1600" dirty="0"/>
              <a:t>Profiling a Software Architecture for the Relational Oriented Systems Engineering Technology Trade-off and Analysis Framework (ROSETTA), </a:t>
            </a:r>
            <a:r>
              <a:rPr lang="en-GB" sz="1600" dirty="0"/>
              <a:t>OMG Document No. mars/16-09-14, </a:t>
            </a:r>
            <a:r>
              <a:rPr lang="en-GB" sz="1600" dirty="0">
                <a:hlinkClick r:id="rId2"/>
              </a:rPr>
              <a:t>https://www.omg.org/members/cgi-bin/doc?mars/16-09-14.pptx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[7 UPR: UML Profile for ROSETTA Summary Report OMG Document No. mars/17-12-16, </a:t>
            </a:r>
            <a:r>
              <a:rPr lang="en-GB" sz="1600" dirty="0">
                <a:hlinkClick r:id="rId3"/>
              </a:rPr>
              <a:t>https://www.omg.org/members/cgi-bin/doc?mars/17-12-16.pptx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[8]“UPR: UML Profile for ROSETTA”, adopted by the OMG on 22nd June 2018, </a:t>
            </a:r>
            <a:r>
              <a:rPr lang="en-GB" sz="1600" dirty="0">
                <a:hlinkClick r:id="rId4"/>
              </a:rPr>
              <a:t>https://www.omg.org/spec/UPR/1.0/PDF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3785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096962"/>
          </a:xfrm>
        </p:spPr>
        <p:txBody>
          <a:bodyPr>
            <a:normAutofit/>
          </a:bodyPr>
          <a:lstStyle/>
          <a:p>
            <a:r>
              <a:rPr lang="en-GB" sz="3200" dirty="0"/>
              <a:t>References, the new journey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A50C887-95AE-42AF-B217-24F439B5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F4F168C-47ED-4FD0-898A-293DDCF4AECC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BC7CDE5-0E97-D7C9-C6CA-F37F96B7E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[9] </a:t>
            </a:r>
            <a:r>
              <a:rPr lang="en-GB" sz="1600" dirty="0" err="1"/>
              <a:t>AMiCC</a:t>
            </a:r>
            <a:r>
              <a:rPr lang="en-GB" sz="1600" dirty="0"/>
              <a:t> (</a:t>
            </a:r>
            <a:r>
              <a:rPr lang="en-GB" sz="1600" dirty="0" err="1"/>
              <a:t>AMiCalbe</a:t>
            </a:r>
            <a:r>
              <a:rPr lang="en-GB" sz="1600" dirty="0"/>
              <a:t> Charging), </a:t>
            </a:r>
            <a:r>
              <a:rPr lang="en-GB" sz="1600" dirty="0">
                <a:hlinkClick r:id="rId2"/>
              </a:rPr>
              <a:t>www.projectamicc.com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[10] </a:t>
            </a:r>
            <a:r>
              <a:rPr lang="en-GB" sz="1600" dirty="0">
                <a:effectLst/>
              </a:rPr>
              <a:t>Dickerson, Charles E. et al, 2021.  “Architecture definition in complex system design using model theory.” </a:t>
            </a:r>
            <a:r>
              <a:rPr lang="en-GB" sz="1600" i="1" dirty="0">
                <a:effectLst/>
              </a:rPr>
              <a:t>IEEE Systems Journal </a:t>
            </a:r>
            <a:r>
              <a:rPr lang="en-GB" sz="1600" dirty="0">
                <a:effectLst/>
              </a:rPr>
              <a:t>15, no. 2: 1847 – 1860.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[11]</a:t>
            </a:r>
            <a:r>
              <a:rPr lang="en-GB" sz="1600" dirty="0">
                <a:effectLst/>
              </a:rPr>
              <a:t> Dickerson, C.E. and Siyuan Ji, </a:t>
            </a:r>
            <a:r>
              <a:rPr lang="en-GB" sz="1600" i="1" dirty="0">
                <a:effectLst/>
              </a:rPr>
              <a:t>Essential Architecture and Principles of Systems  Engineering.</a:t>
            </a:r>
            <a:r>
              <a:rPr lang="en-GB" sz="1600" dirty="0">
                <a:effectLst/>
              </a:rPr>
              <a:t> Boca Raton Florida: CRC Press Auerbach Publication, September 2021. 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[12] Update and Pathway for UPR 1.0 Evolution,</a:t>
            </a:r>
            <a:r>
              <a:rPr lang="zh-CN" altLang="en-US" sz="1600" dirty="0"/>
              <a:t> </a:t>
            </a:r>
            <a:r>
              <a:rPr lang="en-GB" altLang="zh-CN" sz="1600" dirty="0"/>
              <a:t>OMG</a:t>
            </a:r>
            <a:r>
              <a:rPr lang="zh-CN" altLang="en-US" sz="1600" dirty="0"/>
              <a:t> </a:t>
            </a:r>
            <a:r>
              <a:rPr lang="en-GB" altLang="zh-CN" sz="1600" dirty="0"/>
              <a:t>Document No.</a:t>
            </a:r>
            <a:r>
              <a:rPr lang="zh-CN" altLang="en-US" sz="1600" dirty="0"/>
              <a:t> </a:t>
            </a:r>
            <a:r>
              <a:rPr lang="en-GB" altLang="zh-CN" sz="1600" dirty="0"/>
              <a:t>mars/21-09-19, </a:t>
            </a:r>
            <a:r>
              <a:rPr lang="en-GB" altLang="zh-CN" sz="1600" dirty="0">
                <a:hlinkClick r:id="rId3"/>
              </a:rPr>
              <a:t>https://www.omg.org/members/cgi-bin/doc?mars/21-09-19.pptx</a:t>
            </a:r>
            <a:endParaRPr lang="en-GB" altLang="zh-CN" sz="1600" dirty="0"/>
          </a:p>
          <a:p>
            <a:pPr marL="0" indent="0">
              <a:buNone/>
            </a:pPr>
            <a:r>
              <a:rPr lang="en-GB" sz="1600" dirty="0"/>
              <a:t>[13] Review, Update and Pathway for UPR 1.0 Evolution,</a:t>
            </a:r>
            <a:r>
              <a:rPr lang="en-GB" altLang="zh-CN" sz="1600" dirty="0"/>
              <a:t> OMG</a:t>
            </a:r>
            <a:r>
              <a:rPr lang="zh-CN" altLang="en-US" sz="1600" dirty="0"/>
              <a:t> </a:t>
            </a:r>
            <a:r>
              <a:rPr lang="en-GB" altLang="zh-CN" sz="1600" dirty="0"/>
              <a:t>Document No.</a:t>
            </a:r>
            <a:r>
              <a:rPr lang="zh-CN" altLang="en-US" sz="1600" dirty="0"/>
              <a:t> </a:t>
            </a:r>
            <a:r>
              <a:rPr lang="en-GB" altLang="zh-CN" sz="1600" dirty="0"/>
              <a:t>ad/22-03-13,  </a:t>
            </a:r>
            <a:r>
              <a:rPr lang="en-GB" altLang="zh-CN" sz="1600" dirty="0">
                <a:hlinkClick r:id="rId4"/>
              </a:rPr>
              <a:t>https://www.omg.org/members/cgi-bin/doc?ad/22-03-13.pptx</a:t>
            </a:r>
            <a:r>
              <a:rPr lang="en-GB" altLang="zh-CN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[14] UML Profile for ROSETTA (UPR), Architecture Specification with Structures and Transformations, </a:t>
            </a:r>
            <a:r>
              <a:rPr lang="en-GB" altLang="zh-CN" sz="1600" dirty="0"/>
              <a:t>OMG</a:t>
            </a:r>
            <a:r>
              <a:rPr lang="zh-CN" altLang="en-US" sz="1600" dirty="0"/>
              <a:t> </a:t>
            </a:r>
            <a:r>
              <a:rPr lang="en-GB" altLang="zh-CN" sz="1600" dirty="0"/>
              <a:t>Document No.</a:t>
            </a:r>
            <a:r>
              <a:rPr lang="zh-CN" altLang="en-US" sz="1600" dirty="0"/>
              <a:t> </a:t>
            </a:r>
            <a:r>
              <a:rPr lang="en-GB" sz="1600" dirty="0"/>
              <a:t>ontology/22-03-02, </a:t>
            </a:r>
            <a:r>
              <a:rPr lang="en-GB" sz="1600" dirty="0">
                <a:hlinkClick r:id="rId5"/>
              </a:rPr>
              <a:t>https://www.omg.org/members/cgi-bin/doc?ontology/22-03-02.pptx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[15] S. Ji, C. Dickerson and M. Wilkinson, ‘Structure Preserving Transformations for Practical Model-based Systems Engineering’, to be submitted to ISSE2022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8758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2650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GB" sz="2800" dirty="0"/>
              <a:t>An Overview of UPR 1.0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Current Work and Strategy</a:t>
            </a:r>
          </a:p>
          <a:p>
            <a:pPr lvl="1"/>
            <a:r>
              <a:rPr lang="en-GB" sz="2400" dirty="0"/>
              <a:t>Complex Constraints</a:t>
            </a:r>
          </a:p>
          <a:p>
            <a:pPr lvl="1"/>
            <a:r>
              <a:rPr lang="en-GB" sz="2400" dirty="0"/>
              <a:t>Model Synchronisation</a:t>
            </a:r>
          </a:p>
          <a:p>
            <a:endParaRPr lang="en-GB" sz="2800" dirty="0"/>
          </a:p>
          <a:p>
            <a:r>
              <a:rPr lang="en-GB" sz="2800" dirty="0"/>
              <a:t>Discussions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74BA5C1-D5FD-44F0-A772-1F10E8C9EAB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412635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5368-89C7-43AF-A051-3AAA4C28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UPR 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68279-0B92-4B8E-B81F-1D06EEE26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The aims of UPR 1.0 were to </a:t>
            </a:r>
          </a:p>
          <a:p>
            <a:pPr lvl="1"/>
            <a:r>
              <a:rPr lang="en-GB" sz="2400" dirty="0"/>
              <a:t>Fill the gaps by </a:t>
            </a:r>
            <a:r>
              <a:rPr lang="en-GB" sz="2400" i="1" dirty="0"/>
              <a:t>accessing, structuring and integrating </a:t>
            </a:r>
            <a:r>
              <a:rPr lang="en-GB" sz="2400" dirty="0"/>
              <a:t>information across multiple system models for support of CDD</a:t>
            </a:r>
            <a:endParaRPr lang="en-US" sz="2400" dirty="0"/>
          </a:p>
          <a:p>
            <a:pPr lvl="1"/>
            <a:r>
              <a:rPr lang="en-GB" sz="2400" dirty="0"/>
              <a:t>Identify conflicting and harmonious requirements</a:t>
            </a:r>
          </a:p>
          <a:p>
            <a:pPr lvl="1"/>
            <a:r>
              <a:rPr lang="en-GB" sz="2400" dirty="0"/>
              <a:t>Support optimization and transformation of System Architecture into Detailed Design</a:t>
            </a:r>
          </a:p>
          <a:p>
            <a:r>
              <a:rPr lang="en-GB" sz="2600" dirty="0"/>
              <a:t>UPR 1.0 proposed</a:t>
            </a:r>
          </a:p>
          <a:p>
            <a:pPr lvl="1"/>
            <a:r>
              <a:rPr lang="en-GB" sz="2400" dirty="0"/>
              <a:t>10 stereotypes, and 1 library</a:t>
            </a:r>
          </a:p>
          <a:p>
            <a:pPr lvl="1"/>
            <a:r>
              <a:rPr lang="en-GB" sz="2400" dirty="0"/>
              <a:t>Facilitating annotation of models to identify information</a:t>
            </a:r>
          </a:p>
          <a:p>
            <a:pPr lvl="1"/>
            <a:r>
              <a:rPr lang="en-GB" sz="2400" dirty="0"/>
              <a:t>But the </a:t>
            </a:r>
            <a:r>
              <a:rPr lang="en-GB" sz="2400" i="1" dirty="0"/>
              <a:t>intent is Not </a:t>
            </a:r>
            <a:r>
              <a:rPr lang="en-GB" sz="2400" dirty="0"/>
              <a:t>to define new analysis techniques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4EEED-98ED-4BD0-A57F-BBB4070D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A0AF7-F428-CEFB-936D-5D82F6796472}"/>
              </a:ext>
            </a:extLst>
          </p:cNvPr>
          <p:cNvSpPr txBox="1"/>
          <p:nvPr/>
        </p:nvSpPr>
        <p:spPr>
          <a:xfrm>
            <a:off x="-33670" y="653681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CDD: constraint driven design </a:t>
            </a:r>
          </a:p>
        </p:txBody>
      </p:sp>
    </p:spTree>
    <p:extLst>
      <p:ext uri="{BB962C8B-B14F-4D97-AF65-F5344CB8AC3E}">
        <p14:creationId xmlns:p14="http://schemas.microsoft.com/office/powerpoint/2010/main" val="398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4681-9FA9-4E8E-97F3-570FB8ED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ROSETTA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B562-7462-4E07-86AC-E5926211F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mathematical framework, depicted in matrices. (See Clause 6.2 for more details [6], and [1-4] for research publications)</a:t>
            </a:r>
          </a:p>
          <a:p>
            <a:r>
              <a:rPr lang="en-GB" dirty="0"/>
              <a:t>Relational Transformation </a:t>
            </a:r>
          </a:p>
          <a:p>
            <a:pPr marL="0" indent="0">
              <a:buNone/>
            </a:pPr>
            <a:r>
              <a:rPr lang="en-GB" dirty="0"/>
              <a:t>     (see a</a:t>
            </a:r>
            <a:r>
              <a:rPr lang="en-GB" dirty="0">
                <a:latin typeface="+mj-lt"/>
              </a:rPr>
              <a:t>d/</a:t>
            </a:r>
            <a:r>
              <a:rPr lang="en-GB" b="0" i="0" dirty="0">
                <a:solidFill>
                  <a:srgbClr val="222222"/>
                </a:solidFill>
                <a:effectLst/>
                <a:latin typeface="+mj-lt"/>
              </a:rPr>
              <a:t>2022-03-13)</a:t>
            </a:r>
            <a:endParaRPr lang="en-GB" dirty="0">
              <a:latin typeface="+mj-lt"/>
            </a:endParaRPr>
          </a:p>
          <a:p>
            <a:pPr lvl="1"/>
            <a:r>
              <a:rPr lang="en-GB" sz="2000" dirty="0"/>
              <a:t>Unary</a:t>
            </a:r>
          </a:p>
          <a:p>
            <a:pPr lvl="2"/>
            <a:r>
              <a:rPr lang="en-US" altLang="zh-CN" dirty="0"/>
              <a:t>CDD</a:t>
            </a:r>
            <a:endParaRPr lang="en-GB" dirty="0"/>
          </a:p>
          <a:p>
            <a:pPr lvl="1"/>
            <a:r>
              <a:rPr lang="en-GB" dirty="0"/>
              <a:t>Binary</a:t>
            </a:r>
          </a:p>
          <a:p>
            <a:pPr lvl="2"/>
            <a:r>
              <a:rPr lang="en-GB" dirty="0"/>
              <a:t>Requirement dependency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61293-D19A-4A5B-876D-AA8E93E4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6F106-1DFA-4E46-BBC1-50DFD0195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36520"/>
            <a:ext cx="4874260" cy="3824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3C91E0-CAF5-4DD3-A1CD-ED8CC144356D}"/>
                  </a:ext>
                </a:extLst>
              </p:cNvPr>
              <p:cNvSpPr txBox="1"/>
              <p:nvPr/>
            </p:nvSpPr>
            <p:spPr>
              <a:xfrm>
                <a:off x="2057400" y="6137813"/>
                <a:ext cx="5334000" cy="37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∈</m:t>
                      </m:r>
                      <m:r>
                        <a:rPr kumimoji="0" lang="en-GB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𝑴</m:t>
                      </m:r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with</m:t>
                      </m:r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,</m:t>
                      </m:r>
                      <m:r>
                        <a:rPr kumimoji="0" lang="en-GB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𝑙</m:t>
                          </m:r>
                        </m:sub>
                      </m:sSub>
                      <m:r>
                        <a:rPr kumimoji="0" lang="en-GB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)</m:t>
                      </m:r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∈</m:t>
                      </m:r>
                      <m:r>
                        <a:rPr kumimoji="0" lang="en-US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𝐐</m:t>
                      </m:r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implies</m:t>
                      </m:r>
                      <m:r>
                        <m:rPr>
                          <m:nor/>
                        </m:rPr>
                        <a:rPr kumimoji="0" lang="en-GB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GB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r>
                            <a:rPr kumimoji="0" lang="en-US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∈</m:t>
                      </m:r>
                      <m:r>
                        <a:rPr kumimoji="0" lang="en-GB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𝑵</m:t>
                      </m:r>
                    </m:oMath>
                  </m:oMathPara>
                </a14:m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3C91E0-CAF5-4DD3-A1CD-ED8CC1443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137813"/>
                <a:ext cx="5334000" cy="376000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83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UPR 1.0 facilitates the modelling of metric constraints for CDD [6]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i="1" dirty="0"/>
              <a:t>Variable</a:t>
            </a:r>
            <a:r>
              <a:rPr lang="en-GB" sz="2200" dirty="0"/>
              <a:t> is a measurable attribute that represents an element being constrained and can take on a range of real values.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i="1" dirty="0"/>
              <a:t>Constraint</a:t>
            </a:r>
            <a:r>
              <a:rPr lang="en-GB" sz="2200" dirty="0"/>
              <a:t> is a constant that limits the values of a variable.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/>
              <a:t>A </a:t>
            </a:r>
            <a:r>
              <a:rPr lang="en-GB" sz="2200" i="1" dirty="0"/>
              <a:t>Comparison Operator</a:t>
            </a:r>
            <a:r>
              <a:rPr lang="en-GB" sz="2200" dirty="0"/>
              <a:t>, such as ‘&lt;‘, is used to model constraints.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i="1" dirty="0"/>
              <a:t>Design Objective </a:t>
            </a:r>
            <a:r>
              <a:rPr lang="en-GB" sz="2400" dirty="0"/>
              <a:t>is a measurable attribute of a system that the system is intended to have or achieve e.g., a requirement.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i="1" dirty="0"/>
              <a:t>Design Variable </a:t>
            </a:r>
            <a:r>
              <a:rPr lang="en-GB" sz="2400" dirty="0"/>
              <a:t>is a variable under the design authority of the engineer. It imparts system properties that achieve objectives e.g., a vehicle speed of &gt; 100 mph can be achieved by reduced weight.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39096F-DD74-4443-8F35-06D47BFC0D95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7A360C-57E7-4A16-914C-6A893073D817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88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Constraint Driven Design (CDD) in UPR 1.0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3174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179512" y="1556793"/>
            <a:ext cx="8784976" cy="505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 descr="C:\Users\elsj2\Desktop\ROSETTA for December\Final Models and Graphics\UPR Models\Annex B Vehicle Design\2. Vehicle behavior in a drive cycl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49" y="4426440"/>
            <a:ext cx="3303797" cy="2088231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pic>
        <p:nvPicPr>
          <p:cNvPr id="30" name="Picture 29" descr="C:\Users\elsj2\Desktop\ROSETTA for December\Final Models and Graphics\UPR Models\Annex B Vehicle Design\3. Vehicle Design Constraint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10260"/>
            <a:ext cx="2509391" cy="2104335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pic>
        <p:nvPicPr>
          <p:cNvPr id="31" name="Picture 30" descr="C:\Users\elsj2\Desktop\ROSETTA for December\Final Models and Graphics\UPR Models\Annex B Vehicle Design\1. Vehicle subsystems and propertie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74" y="2365274"/>
            <a:ext cx="2995761" cy="2162896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UPR for CDD Modeling</a:t>
            </a:r>
            <a:br>
              <a:rPr lang="en-GB" sz="3200" dirty="0"/>
            </a:br>
            <a:r>
              <a:rPr lang="en-GB" sz="2800" i="1" dirty="0"/>
              <a:t>Model annotation for information extraction</a:t>
            </a:r>
            <a:endParaRPr lang="en-GB" sz="3200" i="1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788024" y="3055195"/>
            <a:ext cx="0" cy="73103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22849" y="4293096"/>
            <a:ext cx="0" cy="71110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139952" y="4896931"/>
            <a:ext cx="0" cy="76431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32040" y="6152527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Existing System Model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65176" y="447776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Annotation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73820" y="2251682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UPR Stereotypes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3323188" y="3181618"/>
            <a:ext cx="576064" cy="3666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187556" y="4005064"/>
            <a:ext cx="488143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37623" y="2903275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Design</a:t>
            </a:r>
          </a:p>
          <a:p>
            <a:pPr algn="ctr"/>
            <a:r>
              <a:rPr lang="en-GB" dirty="0"/>
              <a:t>Objective Constraints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72961" y="253528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DOtoDV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Sensitivities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64522" y="152390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Design</a:t>
            </a:r>
          </a:p>
          <a:p>
            <a:pPr algn="ctr"/>
            <a:r>
              <a:rPr lang="en-GB" dirty="0"/>
              <a:t>Variable</a:t>
            </a:r>
          </a:p>
          <a:p>
            <a:pPr algn="ctr"/>
            <a:r>
              <a:rPr lang="en-GB" dirty="0"/>
              <a:t>Constraints</a:t>
            </a:r>
          </a:p>
        </p:txBody>
      </p:sp>
      <p:pic>
        <p:nvPicPr>
          <p:cNvPr id="1026" name="Picture 2" descr="C:\Users\elsj2\Desktop\N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52" y="3031398"/>
            <a:ext cx="1787674" cy="1509661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pic>
        <p:nvPicPr>
          <p:cNvPr id="1027" name="Picture 3" descr="C:\Users\elsj2\Desktop\DV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06" y="2073621"/>
            <a:ext cx="1908903" cy="1279453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pic>
        <p:nvPicPr>
          <p:cNvPr id="1028" name="Picture 4" descr="C:\Users\elsj2\Desktop\DV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02" y="3955851"/>
            <a:ext cx="1199144" cy="1144637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</p:pic>
      <p:sp>
        <p:nvSpPr>
          <p:cNvPr id="45" name="TextBox 44"/>
          <p:cNvSpPr txBox="1"/>
          <p:nvPr/>
        </p:nvSpPr>
        <p:spPr>
          <a:xfrm>
            <a:off x="4173386" y="441806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Design</a:t>
            </a:r>
          </a:p>
          <a:p>
            <a:pPr algn="ctr"/>
            <a:r>
              <a:rPr lang="en-GB"/>
              <a:t>Variable</a:t>
            </a:r>
          </a:p>
          <a:p>
            <a:pPr algn="ctr"/>
            <a:r>
              <a:rPr lang="en-GB"/>
              <a:t>Constraints</a:t>
            </a:r>
            <a:endParaRPr lang="en-GB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A1FE1E38-17D2-4C0C-AD34-87F116FF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5AAB90AC-C424-4FF5-8596-3358D72F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45250"/>
            <a:ext cx="3429000" cy="365125"/>
          </a:xfrm>
        </p:spPr>
        <p:txBody>
          <a:bodyPr/>
          <a:lstStyle/>
          <a:p>
            <a:r>
              <a:rPr lang="en-US" dirty="0"/>
              <a:t>OMG Document Number </a:t>
            </a:r>
            <a:r>
              <a:rPr lang="en-US" dirty="0" err="1"/>
              <a:t>MathSig</a:t>
            </a:r>
            <a:r>
              <a:rPr lang="en-US" dirty="0"/>
              <a:t>/2022-03-01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25607E40-FB1F-47E5-AF52-68AAA4236AAB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6801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/>
      <p:bldP spid="54" grpId="0"/>
      <p:bldP spid="72" grpId="0"/>
      <p:bldP spid="81" grpId="0"/>
      <p:bldP spid="32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18063" y="1348362"/>
            <a:ext cx="3886200" cy="5370513"/>
          </a:xfrm>
        </p:spPr>
        <p:txBody>
          <a:bodyPr anchor="ctr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b="1" i="1" dirty="0">
                <a:latin typeface="Arial" pitchFamily="34" charset="0"/>
              </a:rPr>
              <a:t>	Information Required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000" b="1" i="1" dirty="0">
              <a:latin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sz="2000" b="1" i="1" dirty="0">
                <a:latin typeface="Arial" pitchFamily="34" charset="0"/>
              </a:rPr>
              <a:t>Design Objective Constraints</a:t>
            </a:r>
            <a:r>
              <a:rPr lang="en-US" altLang="en-US" sz="1800" dirty="0">
                <a:latin typeface="Arial" pitchFamily="34" charset="0"/>
              </a:rPr>
              <a:t>: 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y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, …, </a:t>
            </a:r>
            <a:r>
              <a:rPr lang="en-US" altLang="en-US" sz="1800" i="1" dirty="0" err="1">
                <a:latin typeface="Arial" pitchFamily="34" charset="0"/>
                <a:cs typeface="Times New Roman" pitchFamily="18" charset="0"/>
              </a:rPr>
              <a:t>y</a:t>
            </a:r>
            <a:r>
              <a:rPr lang="en-US" altLang="en-US" sz="1800" i="1" baseline="-30000" dirty="0" err="1">
                <a:latin typeface="Arial" pitchFamily="34" charset="0"/>
                <a:cs typeface="Times New Roman" pitchFamily="18" charset="0"/>
              </a:rPr>
              <a:t>m</a:t>
            </a:r>
            <a:endParaRPr lang="en-GB" altLang="en-US" sz="18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000" b="1" i="1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b="1" i="1" dirty="0">
                <a:latin typeface="Arial" pitchFamily="34" charset="0"/>
              </a:rPr>
              <a:t>Design Variables:</a:t>
            </a:r>
            <a:r>
              <a:rPr lang="en-GB" altLang="en-US" sz="2000" dirty="0">
                <a:latin typeface="Arial" pitchFamily="34" charset="0"/>
              </a:rPr>
              <a:t> 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, …, x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n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 	with </a:t>
            </a:r>
            <a:r>
              <a:rPr lang="en-US" altLang="en-US" sz="2000" b="1" i="1" dirty="0">
                <a:latin typeface="Arial" pitchFamily="34" charset="0"/>
                <a:cs typeface="Times New Roman" pitchFamily="18" charset="0"/>
              </a:rPr>
              <a:t>Design Ranges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	S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2000" i="1" dirty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, 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S</a:t>
            </a:r>
            <a:r>
              <a:rPr lang="en-US" altLang="en-US" sz="2000" i="1" baseline="-30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2000" i="1" dirty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, </a:t>
            </a:r>
            <a:r>
              <a:rPr lang="en-US" altLang="en-US" sz="2000" i="1" dirty="0">
                <a:latin typeface="Arial" pitchFamily="34" charset="0"/>
                <a:cs typeface="Times New Roman" pitchFamily="18" charset="0"/>
              </a:rPr>
              <a:t>… </a:t>
            </a:r>
            <a:endParaRPr lang="en-US" altLang="en-US" sz="2000" i="1" baseline="-30000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altLang="en-US" sz="2000" dirty="0">
              <a:latin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en-US" sz="2000" b="1" i="1" dirty="0">
                <a:latin typeface="Arial" pitchFamily="34" charset="0"/>
              </a:rPr>
              <a:t>Analytic Equations</a:t>
            </a:r>
            <a:r>
              <a:rPr lang="en-GB" altLang="en-US" sz="2000" dirty="0">
                <a:latin typeface="Arial" pitchFamily="34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2000" dirty="0">
                <a:solidFill>
                  <a:srgbClr val="FF0000"/>
                </a:solidFill>
                <a:latin typeface="Arial" pitchFamily="34" charset="0"/>
              </a:rPr>
              <a:t>	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 y</a:t>
            </a:r>
            <a:r>
              <a:rPr lang="en-US" altLang="en-US" sz="1800" i="1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 = 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W</a:t>
            </a:r>
            <a:r>
              <a:rPr lang="en-US" altLang="en-US" sz="1800" baseline="-25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(x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, …, 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n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1800" i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	 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 = 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W</a:t>
            </a:r>
            <a:r>
              <a:rPr lang="en-US" altLang="en-US" sz="1800" baseline="-25000" dirty="0">
                <a:latin typeface="Arial" pitchFamily="34" charset="0"/>
                <a:cs typeface="Times New Roman" pitchFamily="18" charset="0"/>
              </a:rPr>
              <a:t>2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(x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, …, 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n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)</a:t>
            </a:r>
            <a:r>
              <a:rPr lang="en-GB" altLang="en-US" sz="1800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itchFamily="34" charset="0"/>
              </a:rPr>
              <a:t> 		</a:t>
            </a:r>
            <a:r>
              <a:rPr lang="en-GB" altLang="en-US" sz="1800" dirty="0">
                <a:latin typeface="Arial" pitchFamily="34" charset="0"/>
              </a:rPr>
              <a:t>…</a:t>
            </a:r>
          </a:p>
          <a:p>
            <a:pPr>
              <a:lnSpc>
                <a:spcPct val="90000"/>
              </a:lnSpc>
              <a:buNone/>
            </a:pPr>
            <a:r>
              <a:rPr lang="en-GB" altLang="en-US" sz="1800" dirty="0">
                <a:latin typeface="Arial" pitchFamily="34" charset="0"/>
              </a:rPr>
              <a:t>	 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y</a:t>
            </a:r>
            <a:r>
              <a:rPr lang="en-US" altLang="en-US" sz="1800" i="1" baseline="-25000" dirty="0">
                <a:latin typeface="Arial" pitchFamily="34" charset="0"/>
                <a:cs typeface="Times New Roman" pitchFamily="18" charset="0"/>
              </a:rPr>
              <a:t>m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 = </a:t>
            </a:r>
            <a:r>
              <a:rPr lang="en-US" altLang="en-US" sz="1800" dirty="0">
                <a:latin typeface="Arial" pitchFamily="34" charset="0"/>
                <a:cs typeface="Times New Roman" pitchFamily="18" charset="0"/>
              </a:rPr>
              <a:t>W</a:t>
            </a:r>
            <a:r>
              <a:rPr lang="en-US" altLang="en-US" sz="1800" baseline="-25000" dirty="0">
                <a:latin typeface="Arial" pitchFamily="34" charset="0"/>
                <a:cs typeface="Times New Roman" pitchFamily="18" charset="0"/>
              </a:rPr>
              <a:t>m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(x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, …, x</a:t>
            </a:r>
            <a:r>
              <a:rPr lang="en-US" altLang="en-US" sz="1800" i="1" baseline="-30000" dirty="0">
                <a:latin typeface="Arial" pitchFamily="34" charset="0"/>
                <a:cs typeface="Times New Roman" pitchFamily="18" charset="0"/>
              </a:rPr>
              <a:t>n</a:t>
            </a:r>
            <a:r>
              <a:rPr lang="en-US" altLang="en-US" sz="1800" i="1" dirty="0">
                <a:latin typeface="Arial" pitchFamily="34" charset="0"/>
                <a:cs typeface="Times New Roman" pitchFamily="18" charset="0"/>
              </a:rPr>
              <a:t>)</a:t>
            </a:r>
            <a:endParaRPr lang="en-GB" altLang="en-US" sz="18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800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dirty="0">
                <a:latin typeface="Arial" pitchFamily="34" charset="0"/>
              </a:rPr>
              <a:t>Feasible Design Space expressed in terms of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b="1" i="1" dirty="0">
                <a:latin typeface="Arial" pitchFamily="34" charset="0"/>
              </a:rPr>
              <a:t>	Feasible Ranges</a:t>
            </a:r>
          </a:p>
        </p:txBody>
      </p:sp>
      <p:sp>
        <p:nvSpPr>
          <p:cNvPr id="10262" name="TextBox 28"/>
          <p:cNvSpPr txBox="1">
            <a:spLocks noChangeArrowheads="1"/>
          </p:cNvSpPr>
          <p:nvPr/>
        </p:nvSpPr>
        <p:spPr bwMode="auto">
          <a:xfrm>
            <a:off x="179512" y="1397272"/>
            <a:ext cx="4608512" cy="217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i="1" dirty="0">
                <a:cs typeface="Times New Roman" pitchFamily="18" charset="0"/>
              </a:rPr>
              <a:t>Mathematical Viewpoint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cs typeface="Times New Roman" pitchFamily="18" charset="0"/>
              </a:rPr>
              <a:t>ROSETTA seeks to access and annotate key information from MBSE System Model.</a:t>
            </a:r>
            <a:endParaRPr lang="en-US" altLang="en-US" sz="1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300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cs typeface="Times New Roman" pitchFamily="18" charset="0"/>
              </a:rPr>
              <a:t>Design algorithms use the information a Feasible Design Space to seek solutions. </a:t>
            </a:r>
            <a:endParaRPr lang="en-US" altLang="en-US" sz="1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aseline="300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Constraint Driven Design</a:t>
            </a:r>
          </a:p>
          <a:p>
            <a:r>
              <a:rPr lang="en-GB" altLang="en-US" sz="2800" i="1" dirty="0"/>
              <a:t>Information required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3559598"/>
            <a:ext cx="4077013" cy="3181770"/>
            <a:chOff x="457200" y="3244914"/>
            <a:chExt cx="4077013" cy="3181770"/>
          </a:xfrm>
        </p:grpSpPr>
        <p:cxnSp>
          <p:nvCxnSpPr>
            <p:cNvPr id="49" name="Straight Connector 3"/>
            <p:cNvCxnSpPr>
              <a:cxnSpLocks noChangeShapeType="1"/>
            </p:cNvCxnSpPr>
            <p:nvPr/>
          </p:nvCxnSpPr>
          <p:spPr bwMode="auto">
            <a:xfrm rot="5400000">
              <a:off x="-112713" y="4831035"/>
              <a:ext cx="2447925" cy="0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4"/>
            <p:cNvCxnSpPr>
              <a:cxnSpLocks noChangeShapeType="1"/>
            </p:cNvCxnSpPr>
            <p:nvPr/>
          </p:nvCxnSpPr>
          <p:spPr bwMode="auto">
            <a:xfrm rot="10800000">
              <a:off x="950913" y="5874022"/>
              <a:ext cx="3240087" cy="0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8"/>
            <p:cNvCxnSpPr>
              <a:cxnSpLocks noChangeShapeType="1"/>
            </p:cNvCxnSpPr>
            <p:nvPr/>
          </p:nvCxnSpPr>
          <p:spPr bwMode="auto">
            <a:xfrm>
              <a:off x="3959225" y="4691384"/>
              <a:ext cx="0" cy="1260426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9"/>
            <p:cNvCxnSpPr>
              <a:cxnSpLocks noChangeShapeType="1"/>
            </p:cNvCxnSpPr>
            <p:nvPr/>
          </p:nvCxnSpPr>
          <p:spPr bwMode="auto">
            <a:xfrm rot="10800000">
              <a:off x="950913" y="5218385"/>
              <a:ext cx="3240087" cy="0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1308100" y="5216797"/>
              <a:ext cx="103188" cy="1031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32"/>
            <p:cNvCxnSpPr>
              <a:cxnSpLocks noChangeShapeType="1"/>
            </p:cNvCxnSpPr>
            <p:nvPr/>
          </p:nvCxnSpPr>
          <p:spPr bwMode="auto">
            <a:xfrm flipH="1" flipV="1">
              <a:off x="457200" y="4913585"/>
              <a:ext cx="2406650" cy="113665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1660525" y="5270772"/>
              <a:ext cx="166688" cy="166688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1868488" y="5294585"/>
              <a:ext cx="265112" cy="265112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133600" y="5294585"/>
              <a:ext cx="342900" cy="341312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274888" y="5354910"/>
              <a:ext cx="431800" cy="430212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590800" y="5529535"/>
              <a:ext cx="296863" cy="295275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21"/>
            <p:cNvCxnSpPr>
              <a:cxnSpLocks noChangeAspect="1" noChangeShapeType="1"/>
            </p:cNvCxnSpPr>
            <p:nvPr/>
          </p:nvCxnSpPr>
          <p:spPr bwMode="auto">
            <a:xfrm flipV="1">
              <a:off x="2897188" y="5727972"/>
              <a:ext cx="112712" cy="112713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35"/>
            <p:cNvSpPr txBox="1">
              <a:spLocks noChangeArrowheads="1"/>
            </p:cNvSpPr>
            <p:nvPr/>
          </p:nvSpPr>
          <p:spPr bwMode="auto">
            <a:xfrm>
              <a:off x="1788463" y="6057352"/>
              <a:ext cx="11993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None/>
              </a:pPr>
              <a:r>
                <a:rPr lang="en-US" altLang="en-US" sz="1800" i="1" dirty="0">
                  <a:cs typeface="Times New Roman" pitchFamily="18" charset="0"/>
                </a:rPr>
                <a:t> y</a:t>
              </a:r>
              <a:r>
                <a:rPr lang="en-US" altLang="en-US" sz="1800" i="1" baseline="-30000" dirty="0">
                  <a:cs typeface="Times New Roman" pitchFamily="18" charset="0"/>
                </a:rPr>
                <a:t>1 </a:t>
              </a:r>
              <a:r>
                <a:rPr lang="en-GB" altLang="en-US" sz="1800" dirty="0"/>
                <a:t>&gt; 20</a:t>
              </a:r>
              <a:endParaRPr lang="en-GB" altLang="en-US" sz="1800" baseline="-25000" dirty="0"/>
            </a:p>
          </p:txBody>
        </p:sp>
        <p:sp>
          <p:nvSpPr>
            <p:cNvPr id="66" name="TextBox 9"/>
            <p:cNvSpPr txBox="1">
              <a:spLocks noChangeArrowheads="1"/>
            </p:cNvSpPr>
            <p:nvPr/>
          </p:nvSpPr>
          <p:spPr bwMode="auto">
            <a:xfrm>
              <a:off x="1501774" y="3683272"/>
              <a:ext cx="1325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cs typeface="Times New Roman" pitchFamily="18" charset="0"/>
                </a:rPr>
                <a:t>y</a:t>
              </a:r>
              <a:r>
                <a:rPr lang="en-US" altLang="en-US" sz="1800" i="1" baseline="-25000" dirty="0">
                  <a:cs typeface="Times New Roman" pitchFamily="18" charset="0"/>
                </a:rPr>
                <a:t>2</a:t>
              </a:r>
              <a:r>
                <a:rPr lang="en-US" altLang="en-US" sz="1800" i="1" dirty="0">
                  <a:cs typeface="Times New Roman" pitchFamily="18" charset="0"/>
                </a:rPr>
                <a:t> </a:t>
              </a:r>
              <a:r>
                <a:rPr lang="en-GB" altLang="en-US" sz="1800" i="1" dirty="0"/>
                <a:t>&lt; 30</a:t>
              </a:r>
              <a:endParaRPr lang="en-US" altLang="en-US" sz="1800" i="1" dirty="0"/>
            </a:p>
          </p:txBody>
        </p:sp>
        <p:cxnSp>
          <p:nvCxnSpPr>
            <p:cNvPr id="68" name="Straight Connector 32"/>
            <p:cNvCxnSpPr>
              <a:cxnSpLocks noChangeAspect="1" noChangeShapeType="1"/>
            </p:cNvCxnSpPr>
            <p:nvPr/>
          </p:nvCxnSpPr>
          <p:spPr bwMode="auto">
            <a:xfrm flipH="1" flipV="1">
              <a:off x="990600" y="3683272"/>
              <a:ext cx="2347913" cy="226853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Box 7"/>
            <p:cNvSpPr txBox="1">
              <a:spLocks noChangeArrowheads="1"/>
            </p:cNvSpPr>
            <p:nvPr/>
          </p:nvSpPr>
          <p:spPr bwMode="auto">
            <a:xfrm>
              <a:off x="1827213" y="4137222"/>
              <a:ext cx="2362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Feasible Design Space</a:t>
              </a:r>
              <a:endParaRPr lang="en-US" altLang="en-US" sz="1600" dirty="0"/>
            </a:p>
          </p:txBody>
        </p:sp>
        <p:cxnSp>
          <p:nvCxnSpPr>
            <p:cNvPr id="70" name="Straight Arrow Connector 9"/>
            <p:cNvCxnSpPr>
              <a:cxnSpLocks noChangeShapeType="1"/>
              <a:stCxn id="69" idx="2"/>
            </p:cNvCxnSpPr>
            <p:nvPr/>
          </p:nvCxnSpPr>
          <p:spPr bwMode="auto">
            <a:xfrm flipH="1">
              <a:off x="2405063" y="4475360"/>
              <a:ext cx="603250" cy="106362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6"/>
            <p:cNvSpPr txBox="1">
              <a:spLocks noChangeArrowheads="1"/>
            </p:cNvSpPr>
            <p:nvPr/>
          </p:nvSpPr>
          <p:spPr bwMode="auto">
            <a:xfrm>
              <a:off x="731794" y="3244914"/>
              <a:ext cx="3838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i="1" dirty="0">
                  <a:latin typeface="Calibri" pitchFamily="34" charset="0"/>
                </a:rPr>
                <a:t>x</a:t>
              </a:r>
              <a:r>
                <a:rPr lang="en-GB" altLang="en-US" sz="2000" i="1" baseline="-25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30" name="TextBox 7"/>
            <p:cNvSpPr txBox="1">
              <a:spLocks noChangeArrowheads="1"/>
            </p:cNvSpPr>
            <p:nvPr/>
          </p:nvSpPr>
          <p:spPr bwMode="auto">
            <a:xfrm>
              <a:off x="4139952" y="5661248"/>
              <a:ext cx="3942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i="1" dirty="0">
                  <a:latin typeface="Calibri" pitchFamily="34" charset="0"/>
                </a:rPr>
                <a:t>x</a:t>
              </a:r>
              <a:r>
                <a:rPr lang="en-GB" altLang="en-US" sz="2000" i="1" baseline="-25000" dirty="0"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B29B4C05-AF52-472E-933D-FC19CB02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4F1B8959-C2CF-497A-B794-D82BCD5BCA8A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90695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Capturing CDD information using UPR Stereotypes</a:t>
            </a:r>
            <a:br>
              <a:rPr lang="en-GB" altLang="en-US" sz="3600" dirty="0"/>
            </a:br>
            <a:r>
              <a:rPr lang="en-GB" altLang="en-US" sz="2800" i="1" dirty="0"/>
              <a:t>UPR Foundation &amp; Operator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126131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UPRConstraint &amp; Sensitivity (Clause 7)</a:t>
            </a:r>
          </a:p>
          <a:p>
            <a:pPr marL="857250" lvl="2" indent="0">
              <a:buNone/>
            </a:pPr>
            <a:r>
              <a:rPr lang="en-GB" sz="1800" dirty="0"/>
              <a:t>Extend UML Constraint and UML Dependency to facilitate the modeling of Design Constraint and Design Variable; the mathematical relations between them. </a:t>
            </a:r>
            <a:endParaRPr lang="en-GB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5157" y="4840561"/>
            <a:ext cx="8229600" cy="1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Operator Library (Clause 8)</a:t>
            </a:r>
          </a:p>
          <a:p>
            <a:pPr marL="857250" lvl="2" indent="0">
              <a:buNone/>
            </a:pPr>
            <a:r>
              <a:rPr lang="en-GB" sz="1800" dirty="0"/>
              <a:t>A library of comparison operators to be used for modeling a UPRConstraint</a:t>
            </a:r>
          </a:p>
          <a:p>
            <a:pPr marL="857250" lvl="2" indent="0">
              <a:buNone/>
            </a:pPr>
            <a:r>
              <a:rPr lang="en-GB" sz="1800" dirty="0"/>
              <a:t>e.g. =, &gt;, &lt;, etc. </a:t>
            </a:r>
            <a:endParaRPr lang="en-GB" sz="2000" dirty="0"/>
          </a:p>
        </p:txBody>
      </p:sp>
      <p:pic>
        <p:nvPicPr>
          <p:cNvPr id="9" name="Picture 8" descr="C:\Users\elsj2\Desktop\ROSETTA for December\Final Profile\1. Foundat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2" t="50424" r="9683" b="27890"/>
          <a:stretch/>
        </p:blipFill>
        <p:spPr bwMode="auto">
          <a:xfrm>
            <a:off x="5383076" y="3108623"/>
            <a:ext cx="1565188" cy="99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elsj2\Desktop\ROSETTA for December\Final Profile\1. Foundat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61632" r="50365" b="5349"/>
          <a:stretch/>
        </p:blipFill>
        <p:spPr bwMode="auto">
          <a:xfrm>
            <a:off x="909086" y="2861515"/>
            <a:ext cx="2088232" cy="157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elsj2\Desktop\ROSETTA for December\Final Profile\2. Operator Library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32276" r="42473" b="35447"/>
          <a:stretch/>
        </p:blipFill>
        <p:spPr bwMode="auto">
          <a:xfrm>
            <a:off x="5969306" y="5584998"/>
            <a:ext cx="3174694" cy="12607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62106" y="3584782"/>
            <a:ext cx="1440160" cy="492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C:\Users\elsj2\Desktop\ROSETTA for December\Final Profile\1. Foundat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10552" r="58748" b="82388"/>
          <a:stretch/>
        </p:blipFill>
        <p:spPr bwMode="auto">
          <a:xfrm>
            <a:off x="3465459" y="3426777"/>
            <a:ext cx="1044027" cy="44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14"/>
          <p:cNvCxnSpPr>
            <a:stCxn id="10" idx="3"/>
            <a:endCxn id="12" idx="1"/>
          </p:cNvCxnSpPr>
          <p:nvPr/>
        </p:nvCxnSpPr>
        <p:spPr>
          <a:xfrm>
            <a:off x="2997318" y="3649314"/>
            <a:ext cx="4681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48264" y="3634932"/>
            <a:ext cx="4681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:\Users\elsj2\Desktop\ROSETTA for December\Final Profile\1. Foundat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2" t="10552" r="24015" b="82388"/>
          <a:stretch/>
        </p:blipFill>
        <p:spPr bwMode="auto">
          <a:xfrm>
            <a:off x="7416405" y="3412395"/>
            <a:ext cx="1044027" cy="44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F609D6F7-2A83-48E9-AF5B-D71A724097C4}"/>
              </a:ext>
            </a:extLst>
          </p:cNvPr>
          <p:cNvSpPr txBox="1">
            <a:spLocks/>
          </p:cNvSpPr>
          <p:nvPr/>
        </p:nvSpPr>
        <p:spPr>
          <a:xfrm>
            <a:off x="6569242" y="54580"/>
            <a:ext cx="25146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/>
              <a:t>OMG Mathematical Formalisms SIG</a:t>
            </a:r>
          </a:p>
        </p:txBody>
      </p:sp>
    </p:spTree>
    <p:extLst>
      <p:ext uri="{BB962C8B-B14F-4D97-AF65-F5344CB8AC3E}">
        <p14:creationId xmlns:p14="http://schemas.microsoft.com/office/powerpoint/2010/main" val="216347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2987</Words>
  <Application>Microsoft Office PowerPoint</Application>
  <PresentationFormat>On-screen Show (4:3)</PresentationFormat>
  <Paragraphs>842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Google Sans</vt:lpstr>
      <vt:lpstr>Arial</vt:lpstr>
      <vt:lpstr>Calibri</vt:lpstr>
      <vt:lpstr>Cambria Math</vt:lpstr>
      <vt:lpstr>Courier New</vt:lpstr>
      <vt:lpstr>Times</vt:lpstr>
      <vt:lpstr>Times New Roman</vt:lpstr>
      <vt:lpstr>Wingdings</vt:lpstr>
      <vt:lpstr>Office Theme</vt:lpstr>
      <vt:lpstr>1_Office Theme</vt:lpstr>
      <vt:lpstr>UPR 2.0</vt:lpstr>
      <vt:lpstr>Key Milestones</vt:lpstr>
      <vt:lpstr>Agenda</vt:lpstr>
      <vt:lpstr>UPR 1.0</vt:lpstr>
      <vt:lpstr>The ROSETTA Framework</vt:lpstr>
      <vt:lpstr>PowerPoint Presentation</vt:lpstr>
      <vt:lpstr>UPR for CDD Modeling Model annotation for information extraction</vt:lpstr>
      <vt:lpstr>PowerPoint Presentation</vt:lpstr>
      <vt:lpstr>Capturing CDD information using UPR Stereotypes UPR Foundation &amp; Operator Library</vt:lpstr>
      <vt:lpstr>Capturing CDD information using UPR Stereotypes Design Constraints</vt:lpstr>
      <vt:lpstr>Capturing CDD information using UPR Stereotypes Design Variables</vt:lpstr>
      <vt:lpstr>Capturing CDD information using UPR Stereotypes Analytic Equations</vt:lpstr>
      <vt:lpstr>ROSETTA  Mathematical Analyses Capability* Implementation algorithms for RT-U transformations</vt:lpstr>
      <vt:lpstr>Agenda</vt:lpstr>
      <vt:lpstr>Application of UPR to Electric Vehicle(EV) Charging Home - AMiCC - Amicable Charging Research Project (projectamicc.com) </vt:lpstr>
      <vt:lpstr>Experimental Setup for Wireless Power Transfer (WPT)</vt:lpstr>
      <vt:lpstr>Wireless Charing for Electric Vehicle (EV)</vt:lpstr>
      <vt:lpstr>Complex System Design Solutions Example of Electromagnetic Field Emissions1</vt:lpstr>
      <vt:lpstr>Agenda</vt:lpstr>
      <vt:lpstr>Context &amp; Motivation</vt:lpstr>
      <vt:lpstr>Model Synchronisation</vt:lpstr>
      <vt:lpstr>A Concrete Example</vt:lpstr>
      <vt:lpstr>Synchronising Models</vt:lpstr>
      <vt:lpstr>Synchronising Changes</vt:lpstr>
      <vt:lpstr>A Supporting Mathematical Formalism [15]*</vt:lpstr>
      <vt:lpstr>Agenda</vt:lpstr>
      <vt:lpstr>Pathway for UPR 1.0 Evolution </vt:lpstr>
      <vt:lpstr>References, up to UPR 1.0 adoption</vt:lpstr>
      <vt:lpstr>References, the new journey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Profiling a Software Architecture for the Relational Oriented Systems Engineering Technology Trade-off and Analysis Framework (ROSETTA)</dc:title>
  <dc:creator>Charles Dickerson</dc:creator>
  <cp:lastModifiedBy>Siyuan Ji</cp:lastModifiedBy>
  <cp:revision>248</cp:revision>
  <cp:lastPrinted>2021-09-20T11:17:30Z</cp:lastPrinted>
  <dcterms:created xsi:type="dcterms:W3CDTF">2006-08-16T00:00:00Z</dcterms:created>
  <dcterms:modified xsi:type="dcterms:W3CDTF">2022-06-21T18:14:20Z</dcterms:modified>
</cp:coreProperties>
</file>