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413" r:id="rId2"/>
    <p:sldId id="257" r:id="rId3"/>
    <p:sldId id="259" r:id="rId4"/>
    <p:sldId id="414" r:id="rId5"/>
    <p:sldId id="264" r:id="rId6"/>
    <p:sldId id="415" r:id="rId7"/>
    <p:sldId id="342" r:id="rId8"/>
    <p:sldId id="311" r:id="rId9"/>
    <p:sldId id="312" r:id="rId10"/>
    <p:sldId id="418" r:id="rId11"/>
    <p:sldId id="325" r:id="rId12"/>
    <p:sldId id="324" r:id="rId13"/>
    <p:sldId id="326" r:id="rId14"/>
    <p:sldId id="329" r:id="rId15"/>
    <p:sldId id="262" r:id="rId16"/>
    <p:sldId id="328" r:id="rId17"/>
    <p:sldId id="419" r:id="rId18"/>
    <p:sldId id="416" r:id="rId19"/>
    <p:sldId id="404" r:id="rId20"/>
    <p:sldId id="420" r:id="rId21"/>
    <p:sldId id="274" r:id="rId22"/>
    <p:sldId id="277" r:id="rId23"/>
    <p:sldId id="431" r:id="rId24"/>
    <p:sldId id="411" r:id="rId25"/>
    <p:sldId id="403" r:id="rId26"/>
    <p:sldId id="433" r:id="rId27"/>
    <p:sldId id="432" r:id="rId28"/>
    <p:sldId id="405" r:id="rId29"/>
    <p:sldId id="260" r:id="rId30"/>
    <p:sldId id="261" r:id="rId3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39" autoAdjust="0"/>
  </p:normalViewPr>
  <p:slideViewPr>
    <p:cSldViewPr>
      <p:cViewPr varScale="1">
        <p:scale>
          <a:sx n="107" d="100"/>
          <a:sy n="107" d="100"/>
        </p:scale>
        <p:origin x="969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EB8A2F8-609E-4FC6-9E9F-530902975662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7AE9F3E-E533-4938-AC40-7BBFBD2B0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0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E9F3E-E533-4938-AC40-7BBFBD2B0D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4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E9F3E-E533-4938-AC40-7BBFBD2B0D8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68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E9F3E-E533-4938-AC40-7BBFBD2B0D8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08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E9F3E-E533-4938-AC40-7BBFBD2B0D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26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1CD3-2DF8-4102-AB28-B74FC4CF6A7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383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1CD3-2DF8-4102-AB28-B74FC4CF6A7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87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1CD3-2DF8-4102-AB28-B74FC4CF6A7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874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1CD3-2DF8-4102-AB28-B74FC4CF6A7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874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4D8D8-D338-42F6-BF41-2A06C26743F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55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4D8D8-D338-42F6-BF41-2A06C26743F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73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4D8D8-D338-42F6-BF41-2A06C26743F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0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2"/>
            <a:ext cx="3581400" cy="365125"/>
          </a:xfrm>
        </p:spPr>
        <p:txBody>
          <a:bodyPr/>
          <a:lstStyle/>
          <a:p>
            <a:r>
              <a:rPr lang="en-US" dirty="0"/>
              <a:t>OMG Document Number: </a:t>
            </a:r>
            <a:r>
              <a:rPr lang="en-US" dirty="0" err="1"/>
              <a:t>Mathig</a:t>
            </a:r>
            <a:r>
              <a:rPr lang="en-US" dirty="0"/>
              <a:t>/2022-03-01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2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2"/>
            <a:ext cx="3505200" cy="365125"/>
          </a:xfrm>
        </p:spPr>
        <p:txBody>
          <a:bodyPr/>
          <a:lstStyle/>
          <a:p>
            <a:r>
              <a:rPr lang="en-US" dirty="0"/>
              <a:t>OMG Document Number: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2"/>
            <a:ext cx="3429000" cy="365125"/>
          </a:xfrm>
        </p:spPr>
        <p:txBody>
          <a:bodyPr/>
          <a:lstStyle/>
          <a:p>
            <a:r>
              <a:rPr lang="en-US" dirty="0"/>
              <a:t>OMG Document Number:  MathSig/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356352"/>
            <a:ext cx="3505200" cy="365125"/>
          </a:xfrm>
        </p:spPr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OMG Document Number:  Mathsig/2016-09-01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projectamicc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4FD1-E2CC-4628-AAA6-8C0D5C318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Review, Update and Pathway for UPR 1.0 Evolution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A99BB-7C42-4498-BB44-70286835A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i="1" dirty="0"/>
              <a:t>UPR: UML Profile for ROSETTA</a:t>
            </a:r>
            <a:endParaRPr lang="en-GB" sz="2000" dirty="0"/>
          </a:p>
          <a:p>
            <a:r>
              <a:rPr lang="en-GB" sz="2000" dirty="0"/>
              <a:t>Presented to </a:t>
            </a:r>
            <a:r>
              <a:rPr lang="en-GB" sz="2000"/>
              <a:t>the ADTFPTF</a:t>
            </a:r>
            <a:endParaRPr lang="en-GB" sz="2000" dirty="0"/>
          </a:p>
          <a:p>
            <a:r>
              <a:rPr lang="en-GB" sz="2000" dirty="0"/>
              <a:t>23</a:t>
            </a:r>
            <a:r>
              <a:rPr lang="en-GB" sz="2000" baseline="30000" dirty="0"/>
              <a:t>rd</a:t>
            </a:r>
            <a:r>
              <a:rPr lang="en-GB" sz="2000" dirty="0"/>
              <a:t> March 2022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0CE7EA-28D0-46F3-88B5-784581DF2200}"/>
              </a:ext>
            </a:extLst>
          </p:cNvPr>
          <p:cNvSpPr txBox="1">
            <a:spLocks/>
          </p:cNvSpPr>
          <p:nvPr/>
        </p:nvSpPr>
        <p:spPr>
          <a:xfrm>
            <a:off x="457200" y="5360735"/>
            <a:ext cx="8229600" cy="102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/>
              <a:t>Charles Dickerson	         </a:t>
            </a:r>
            <a:r>
              <a:rPr lang="en-GB" sz="2400" dirty="0" err="1"/>
              <a:t>Zahir</a:t>
            </a:r>
            <a:r>
              <a:rPr lang="en-GB" sz="2400" dirty="0"/>
              <a:t> Ismail		Siyuan Ji</a:t>
            </a:r>
          </a:p>
          <a:p>
            <a:r>
              <a:rPr lang="en-GB" sz="2400" dirty="0"/>
              <a:t>Formerly of ZTI Systems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0E67AD7-65B1-4D21-B67B-0B58D8DF7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5716109"/>
            <a:ext cx="2635250" cy="94571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F2906D3-ABFF-46A1-8BAB-F1071DA9F4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0" y="5732053"/>
            <a:ext cx="1981200" cy="913828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3CB92AC-3255-4A5C-B572-9322E0F3098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CBA9FDE-36FD-4C62-B4AB-D0A4DFD5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  <a:p>
            <a:r>
              <a:rPr lang="en-US" dirty="0"/>
              <a:t>	         ad/2022-03-13</a:t>
            </a:r>
          </a:p>
        </p:txBody>
      </p:sp>
    </p:spTree>
    <p:extLst>
      <p:ext uri="{BB962C8B-B14F-4D97-AF65-F5344CB8AC3E}">
        <p14:creationId xmlns:p14="http://schemas.microsoft.com/office/powerpoint/2010/main" val="106197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ROSETTA Framework* for Modelling and Analysis </a:t>
            </a:r>
            <a:r>
              <a:rPr lang="en-GB" sz="2800" i="1" dirty="0"/>
              <a:t>Radar System Example of Power Transfer</a:t>
            </a:r>
            <a:endParaRPr lang="en-GB" sz="3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3800" y="5334000"/>
                <a:ext cx="5334000" cy="376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𝑴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with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GB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𝑦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GB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en-US" sz="16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𝐐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implies</m:t>
                      </m:r>
                      <m:r>
                        <m:rPr>
                          <m:nor/>
                        </m:rPr>
                        <a:rPr lang="en-GB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</m:t>
                      </m:r>
                    </m:oMath>
                  </m:oMathPara>
                </a14:m>
                <a:endPara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334000"/>
                <a:ext cx="5334000" cy="376000"/>
              </a:xfrm>
              <a:prstGeom prst="rect">
                <a:avLst/>
              </a:prstGeom>
              <a:blipFill>
                <a:blip r:embed="rId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FB6BD1-8311-46A6-A633-FC510B64D692}"/>
                  </a:ext>
                </a:extLst>
              </p:cNvPr>
              <p:cNvSpPr txBox="1"/>
              <p:nvPr/>
            </p:nvSpPr>
            <p:spPr>
              <a:xfrm>
                <a:off x="381000" y="1447800"/>
                <a:ext cx="4505528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Radar Design Variables include:</a:t>
                </a:r>
              </a:p>
              <a:p>
                <a:pPr marL="268288" lvl="1"/>
                <a:r>
                  <a:rPr lang="en-GB" sz="16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i="1" dirty="0">
                    <a:latin typeface="+mj-lt"/>
                  </a:rPr>
                  <a:t>: Radar Power</a:t>
                </a:r>
              </a:p>
              <a:p>
                <a:pPr marL="268288" lvl="1"/>
                <a:r>
                  <a:rPr lang="en-GB" sz="16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1600" i="1" dirty="0">
                    <a:latin typeface="+mj-lt"/>
                  </a:rPr>
                  <a:t>: Radar Aperture</a:t>
                </a:r>
              </a:p>
              <a:p>
                <a:pPr marL="268288" lvl="1"/>
                <a:r>
                  <a:rPr lang="en-GB" sz="16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1600" i="1" dirty="0">
                    <a:latin typeface="+mj-lt"/>
                  </a:rPr>
                  <a:t>: …</a:t>
                </a:r>
              </a:p>
              <a:p>
                <a:pPr marL="268288" lvl="1"/>
                <a:endParaRPr lang="en-GB" sz="1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FB6BD1-8311-46A6-A633-FC510B64D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4505528" cy="1354217"/>
              </a:xfrm>
              <a:prstGeom prst="rect">
                <a:avLst/>
              </a:prstGeom>
              <a:blipFill>
                <a:blip r:embed="rId3"/>
                <a:stretch>
                  <a:fillRect l="-1218" t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4596E6-4AD0-40C8-BF18-CA2ED24C1AC8}"/>
                  </a:ext>
                </a:extLst>
              </p:cNvPr>
              <p:cNvSpPr txBox="1"/>
              <p:nvPr/>
            </p:nvSpPr>
            <p:spPr>
              <a:xfrm>
                <a:off x="395748" y="2902852"/>
                <a:ext cx="450552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Key Radar Design Objectives include:</a:t>
                </a:r>
              </a:p>
              <a:p>
                <a:pPr marL="268288" lvl="1"/>
                <a:r>
                  <a:rPr lang="en-GB" sz="16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i="1" dirty="0">
                    <a:latin typeface="+mj-lt"/>
                  </a:rPr>
                  <a:t>: Detection Range</a:t>
                </a:r>
              </a:p>
              <a:p>
                <a:pPr marL="268288" lvl="1"/>
                <a:r>
                  <a:rPr lang="en-GB" sz="16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1600" i="1" dirty="0">
                    <a:latin typeface="+mj-lt"/>
                  </a:rPr>
                  <a:t>: Radiation Safety </a:t>
                </a:r>
              </a:p>
              <a:p>
                <a:pPr marL="268288" lvl="1"/>
                <a:r>
                  <a:rPr lang="en-GB" sz="1600" i="1" dirty="0">
                    <a:latin typeface="+mj-lt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1600" i="1" dirty="0">
                    <a:latin typeface="+mj-lt"/>
                  </a:rPr>
                  <a:t>: …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4596E6-4AD0-40C8-BF18-CA2ED24C1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48" y="2902852"/>
                <a:ext cx="4505528" cy="1107996"/>
              </a:xfrm>
              <a:prstGeom prst="rect">
                <a:avLst/>
              </a:prstGeom>
              <a:blipFill>
                <a:blip r:embed="rId4"/>
                <a:stretch>
                  <a:fillRect l="-1218" t="-2747" b="-60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35B7CA6-1701-4AEE-BE21-83CEC9B1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3F52B5A-75CF-4501-BC1C-0E60B0A1B835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33CE20-7503-481E-B687-EE391EB33170}"/>
              </a:ext>
            </a:extLst>
          </p:cNvPr>
          <p:cNvSpPr txBox="1"/>
          <p:nvPr/>
        </p:nvSpPr>
        <p:spPr>
          <a:xfrm>
            <a:off x="410262" y="4342791"/>
            <a:ext cx="3490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Sensitivities</a:t>
            </a:r>
            <a:r>
              <a:rPr lang="en-GB" dirty="0">
                <a:latin typeface="+mj-lt"/>
              </a:rPr>
              <a:t> captured as matrix elements in the ROSETTA Framework</a:t>
            </a:r>
            <a:endParaRPr lang="en-GB" sz="16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421179F7-F6E3-46EE-8E6C-15DA7D3093C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45176" y="3480171"/>
              <a:ext cx="876300" cy="1319214"/>
            </p:xfrm>
            <a:graphic>
              <a:graphicData uri="http://schemas.openxmlformats.org/drawingml/2006/table">
                <a:tbl>
                  <a:tblPr/>
                  <a:tblGrid>
                    <a:gridCol w="4381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81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GB" altLang="en-US" sz="2000" b="0" i="1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GB" altLang="en-US" sz="2000" b="0" i="1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Arial" charset="0"/>
                            <a:ea typeface="新細明體" charset="-12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Arial" charset="0"/>
                            <a:ea typeface="新細明體" charset="-12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421179F7-F6E3-46EE-8E6C-15DA7D3093C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45176" y="3480171"/>
              <a:ext cx="876300" cy="1319214"/>
            </p:xfrm>
            <a:graphic>
              <a:graphicData uri="http://schemas.openxmlformats.org/drawingml/2006/table">
                <a:tbl>
                  <a:tblPr/>
                  <a:tblGrid>
                    <a:gridCol w="4381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81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97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370" t="-1370" r="-101370" b="-2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02778" t="-1370" r="-2778" b="-20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Arial" charset="0"/>
                            <a:ea typeface="新細明體" charset="-12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Arial" charset="0"/>
                            <a:ea typeface="新細明體" charset="-12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17D37C0-C2E0-4351-9EDF-655BB767B10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24650" y="3920556"/>
              <a:ext cx="438150" cy="878682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438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934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34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17D37C0-C2E0-4351-9EDF-655BB767B10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24650" y="3920556"/>
              <a:ext cx="438150" cy="878682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438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93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389" t="-1370" r="-4167" b="-10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3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389" t="-102778" r="-4167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957C0FD2-6C11-4E55-A9F3-5C2EC00605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62800" y="3482406"/>
              <a:ext cx="877888" cy="1319214"/>
            </p:xfrm>
            <a:graphic>
              <a:graphicData uri="http://schemas.openxmlformats.org/drawingml/2006/table">
                <a:tbl>
                  <a:tblPr/>
                  <a:tblGrid>
                    <a:gridCol w="4397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81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新細明體" charset="-12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新細明體" charset="-12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957C0FD2-6C11-4E55-A9F3-5C2EC00605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62800" y="3482406"/>
              <a:ext cx="877888" cy="1319214"/>
            </p:xfrm>
            <a:graphic>
              <a:graphicData uri="http://schemas.openxmlformats.org/drawingml/2006/table">
                <a:tbl>
                  <a:tblPr/>
                  <a:tblGrid>
                    <a:gridCol w="4397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81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97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2740" t="-1389" r="-10137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104167" t="-1389" r="-2778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新細明體" charset="-12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新細明體" charset="-12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36CBFFC9-09A1-4046-A37E-0237FBC79E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62800" y="2600695"/>
              <a:ext cx="1317625" cy="879476"/>
            </p:xfrm>
            <a:graphic>
              <a:graphicData uri="http://schemas.openxmlformats.org/drawingml/2006/table">
                <a:tbl>
                  <a:tblPr/>
                  <a:tblGrid>
                    <a:gridCol w="4397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81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9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GB" alt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alt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GB" alt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GB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GB" alt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36CBFFC9-09A1-4046-A37E-0237FBC79E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62800" y="2600695"/>
              <a:ext cx="1317625" cy="879476"/>
            </p:xfrm>
            <a:graphic>
              <a:graphicData uri="http://schemas.openxmlformats.org/drawingml/2006/table">
                <a:tbl>
                  <a:tblPr/>
                  <a:tblGrid>
                    <a:gridCol w="4397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81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9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8"/>
                          <a:stretch>
                            <a:fillRect l="-204167" t="-1370" r="-2778" b="-10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8"/>
                          <a:stretch>
                            <a:fillRect l="-204167" t="-102778" r="-2778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3">
            <a:extLst>
              <a:ext uri="{FF2B5EF4-FFF2-40B4-BE49-F238E27FC236}">
                <a16:creationId xmlns:a16="http://schemas.microsoft.com/office/drawing/2014/main" id="{8134C835-6EFD-4322-9FE0-389050D6C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7012" y="1764475"/>
            <a:ext cx="2163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altLang="en-US" sz="2000" b="0" dirty="0"/>
              <a:t>Source model</a:t>
            </a:r>
          </a:p>
          <a:p>
            <a:r>
              <a:rPr lang="en-GB" altLang="en-US" sz="2000" b="0" dirty="0"/>
              <a:t>(Design Variables):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4">
                <a:extLst>
                  <a:ext uri="{FF2B5EF4-FFF2-40B4-BE49-F238E27FC236}">
                    <a16:creationId xmlns:a16="http://schemas.microsoft.com/office/drawing/2014/main" id="{519EAAA9-506F-4B23-9DB6-03F044D57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40688" y="4359647"/>
                <a:ext cx="46198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altLang="en-US" b="0" i="0" u="sng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Q</m:t>
                      </m:r>
                    </m:oMath>
                  </m:oMathPara>
                </a14:m>
                <a:endParaRPr lang="en-GB" altLang="en-US" b="0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4">
                <a:extLst>
                  <a:ext uri="{FF2B5EF4-FFF2-40B4-BE49-F238E27FC236}">
                    <a16:creationId xmlns:a16="http://schemas.microsoft.com/office/drawing/2014/main" id="{519EAAA9-506F-4B23-9DB6-03F044D57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0688" y="4359647"/>
                <a:ext cx="461985" cy="461665"/>
              </a:xfrm>
              <a:prstGeom prst="rect">
                <a:avLst/>
              </a:prstGeom>
              <a:blipFill>
                <a:blip r:embed="rId9"/>
                <a:stretch>
                  <a:fillRect r="-1316" b="-144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5">
                <a:extLst>
                  <a:ext uri="{FF2B5EF4-FFF2-40B4-BE49-F238E27FC236}">
                    <a16:creationId xmlns:a16="http://schemas.microsoft.com/office/drawing/2014/main" id="{5A17979B-C4E1-4020-8C51-6197CF4AA4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6849" y="3042131"/>
                <a:ext cx="47481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altLang="en-US" b="0" i="0" u="sng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</m:oMath>
                  </m:oMathPara>
                </a14:m>
                <a:endParaRPr lang="en-GB" altLang="en-US" b="0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15">
                <a:extLst>
                  <a:ext uri="{FF2B5EF4-FFF2-40B4-BE49-F238E27FC236}">
                    <a16:creationId xmlns:a16="http://schemas.microsoft.com/office/drawing/2014/main" id="{5A17979B-C4E1-4020-8C51-6197CF4AA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49" y="3042131"/>
                <a:ext cx="47481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6">
                <a:extLst>
                  <a:ext uri="{FF2B5EF4-FFF2-40B4-BE49-F238E27FC236}">
                    <a16:creationId xmlns:a16="http://schemas.microsoft.com/office/drawing/2014/main" id="{6B6276C4-91EE-4D00-A2C5-A7DD9444E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8720" y="4353623"/>
                <a:ext cx="5132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altLang="en-US" b="0" i="0" u="sng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GB" altLang="en-US" b="0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16">
                <a:extLst>
                  <a:ext uri="{FF2B5EF4-FFF2-40B4-BE49-F238E27FC236}">
                    <a16:creationId xmlns:a16="http://schemas.microsoft.com/office/drawing/2014/main" id="{6B6276C4-91EE-4D00-A2C5-A7DD9444E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8720" y="4353623"/>
                <a:ext cx="51328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17">
            <a:extLst>
              <a:ext uri="{FF2B5EF4-FFF2-40B4-BE49-F238E27FC236}">
                <a16:creationId xmlns:a16="http://schemas.microsoft.com/office/drawing/2014/main" id="{6AA7979B-0253-4621-8EDC-DD15D6574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663" y="2763338"/>
            <a:ext cx="23102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altLang="en-US" sz="2000" b="0" dirty="0"/>
              <a:t>Target model </a:t>
            </a:r>
          </a:p>
          <a:p>
            <a:r>
              <a:rPr lang="en-GB" altLang="en-US" sz="2000" b="0" dirty="0"/>
              <a:t>(Design Objectives):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47A1E6-4BFA-4230-85F6-CCFE7F45AC0E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261645" y="4031036"/>
            <a:ext cx="252000" cy="2542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05579A-A59A-46E5-9A53-6973C1ED7295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261645" y="4446961"/>
            <a:ext cx="252000" cy="2542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D5E1DA-FA91-44DE-9BE5-A0A04C8B6540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699120" y="4446961"/>
            <a:ext cx="252000" cy="2542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6FFDB2E-CD9B-4F1E-9DD3-BCDBF3A22A2F}"/>
              </a:ext>
            </a:extLst>
          </p:cNvPr>
          <p:cNvCxnSpPr>
            <a:cxnSpLocks/>
          </p:cNvCxnSpPr>
          <p:nvPr/>
        </p:nvCxnSpPr>
        <p:spPr>
          <a:xfrm flipV="1">
            <a:off x="7713535" y="3995032"/>
            <a:ext cx="189000" cy="3262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85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Capturing CDD information using UPR Stereotypes</a:t>
            </a:r>
            <a:br>
              <a:rPr lang="en-GB" altLang="en-US" sz="3600" dirty="0"/>
            </a:br>
            <a:r>
              <a:rPr lang="en-GB" altLang="en-US" sz="2800" i="1" dirty="0"/>
              <a:t>UPR Foundation &amp; Operator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126131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UPRConstraint &amp; Sensitivity (Clause 7)</a:t>
            </a:r>
          </a:p>
          <a:p>
            <a:pPr marL="857250" lvl="2" indent="0">
              <a:buNone/>
            </a:pPr>
            <a:r>
              <a:rPr lang="en-GB" sz="1800" dirty="0"/>
              <a:t>Extend UML Constraint and UML Dependency to facilitate the modeling of Design Constraint and Design Variable; the mathematical relations between them. </a:t>
            </a:r>
            <a:endParaRPr lang="en-GB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45157" y="4840561"/>
            <a:ext cx="8229600" cy="1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Operator Library (Clause 8)</a:t>
            </a:r>
          </a:p>
          <a:p>
            <a:pPr marL="857250" lvl="2" indent="0">
              <a:buNone/>
            </a:pPr>
            <a:r>
              <a:rPr lang="en-GB" sz="1800" dirty="0"/>
              <a:t>A library of comparison operators to be used for modeling a UPRConstraint</a:t>
            </a:r>
          </a:p>
          <a:p>
            <a:pPr marL="857250" lvl="2" indent="0">
              <a:buNone/>
            </a:pPr>
            <a:r>
              <a:rPr lang="en-GB" sz="1800" dirty="0"/>
              <a:t>e.g. =, &gt;, &lt;, etc. </a:t>
            </a:r>
            <a:endParaRPr lang="en-GB" sz="2000" dirty="0"/>
          </a:p>
        </p:txBody>
      </p:sp>
      <p:pic>
        <p:nvPicPr>
          <p:cNvPr id="9" name="Picture 8" descr="C:\Users\elsj2\Desktop\ROSETTA for December\Final Profile\1. Foundat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2" t="50424" r="9683" b="27890"/>
          <a:stretch/>
        </p:blipFill>
        <p:spPr bwMode="auto">
          <a:xfrm>
            <a:off x="5383076" y="3108623"/>
            <a:ext cx="1565188" cy="99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elsj2\Desktop\ROSETTA for December\Final Profile\1. Foundat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61632" r="50365" b="5349"/>
          <a:stretch/>
        </p:blipFill>
        <p:spPr bwMode="auto">
          <a:xfrm>
            <a:off x="909086" y="2861515"/>
            <a:ext cx="2088232" cy="157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elsj2\Desktop\ROSETTA for December\Final Profile\2. Operator Library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32276" r="42473" b="35447"/>
          <a:stretch/>
        </p:blipFill>
        <p:spPr bwMode="auto">
          <a:xfrm>
            <a:off x="5969306" y="5584998"/>
            <a:ext cx="3174694" cy="12607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62106" y="3584782"/>
            <a:ext cx="1440160" cy="492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C:\Users\elsj2\Desktop\ROSETTA for December\Final Profile\1. Foundat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10552" r="58748" b="82388"/>
          <a:stretch/>
        </p:blipFill>
        <p:spPr bwMode="auto">
          <a:xfrm>
            <a:off x="3465459" y="3426777"/>
            <a:ext cx="1044027" cy="44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Arrow Connector 14"/>
          <p:cNvCxnSpPr>
            <a:stCxn id="10" idx="3"/>
            <a:endCxn id="12" idx="1"/>
          </p:cNvCxnSpPr>
          <p:nvPr/>
        </p:nvCxnSpPr>
        <p:spPr>
          <a:xfrm>
            <a:off x="2997318" y="3649314"/>
            <a:ext cx="4681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48264" y="3634932"/>
            <a:ext cx="4681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:\Users\elsj2\Desktop\ROSETTA for December\Final Profile\1. Foundat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2" t="10552" r="24015" b="82388"/>
          <a:stretch/>
        </p:blipFill>
        <p:spPr bwMode="auto">
          <a:xfrm>
            <a:off x="7416405" y="3412395"/>
            <a:ext cx="1044027" cy="44507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B11BDB4A-9385-484B-AA2E-08B189A8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F609D6F7-2A83-48E9-AF5B-D71A724097C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215971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2444BA6-D73B-487C-86E7-60A4C066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43429" r="71293" b="3325"/>
          <a:stretch/>
        </p:blipFill>
        <p:spPr bwMode="auto">
          <a:xfrm>
            <a:off x="3637044" y="4589797"/>
            <a:ext cx="2460848" cy="2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7" y="274638"/>
            <a:ext cx="9115640" cy="1143000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Capturing CDD information using UPR Stereotypes</a:t>
            </a:r>
            <a:br>
              <a:rPr lang="en-GB" altLang="en-US" sz="3600" dirty="0"/>
            </a:br>
            <a:r>
              <a:rPr lang="en-GB" altLang="en-US" sz="2800" i="1" dirty="0"/>
              <a:t>Design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99" y="1600201"/>
            <a:ext cx="8850397" cy="1180727"/>
          </a:xfrm>
        </p:spPr>
        <p:txBody>
          <a:bodyPr/>
          <a:lstStyle/>
          <a:p>
            <a:r>
              <a:rPr lang="en-GB" sz="2400" dirty="0"/>
              <a:t>Design Constraints Package (Clause 9):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Design Constraint extends UPRConstraint using </a:t>
            </a:r>
          </a:p>
          <a:p>
            <a:pPr marL="457200" lvl="1" indent="0">
              <a:buNone/>
            </a:pPr>
            <a:r>
              <a:rPr lang="en-GB" sz="1800" dirty="0"/>
              <a:t>	2 additional operations and 1 attribute for model annotation and traceability </a:t>
            </a:r>
          </a:p>
        </p:txBody>
      </p:sp>
      <p:pic>
        <p:nvPicPr>
          <p:cNvPr id="10" name="Picture 9" descr="C:\Users\elsj2\Desktop\ROSETTA for December\Final Profile\1. Foundation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61632" r="50365" b="5349"/>
          <a:stretch/>
        </p:blipFill>
        <p:spPr bwMode="auto">
          <a:xfrm>
            <a:off x="3923928" y="3001241"/>
            <a:ext cx="2088232" cy="15755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186099" y="3867079"/>
            <a:ext cx="25136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1800" i="1" dirty="0"/>
              <a:t>	DOC, </a:t>
            </a:r>
            <a:r>
              <a:rPr lang="en-US" altLang="en-US" sz="1800" i="1" dirty="0">
                <a:cs typeface="Times New Roman" pitchFamily="18" charset="0"/>
              </a:rPr>
              <a:t>y</a:t>
            </a:r>
            <a:r>
              <a:rPr lang="en-US" altLang="en-US" sz="1800" i="1" baseline="-25000" dirty="0">
                <a:cs typeface="Times New Roman" pitchFamily="18" charset="0"/>
              </a:rPr>
              <a:t>1</a:t>
            </a:r>
            <a:r>
              <a:rPr lang="en-GB" altLang="en-US" sz="1800" i="1" dirty="0"/>
              <a:t>:</a:t>
            </a:r>
            <a:endParaRPr lang="en-GB" altLang="en-US" sz="1200" i="1" dirty="0"/>
          </a:p>
          <a:p>
            <a:pPr algn="r">
              <a:spcBef>
                <a:spcPct val="0"/>
              </a:spcBef>
              <a:buNone/>
            </a:pPr>
            <a:r>
              <a:rPr lang="en-US" altLang="en-US" sz="1800" i="1" dirty="0">
                <a:cs typeface="Times New Roman" pitchFamily="18" charset="0"/>
              </a:rPr>
              <a:t>y</a:t>
            </a:r>
            <a:r>
              <a:rPr lang="en-US" altLang="en-US" sz="1800" i="1" baseline="-30000" dirty="0">
                <a:cs typeface="Times New Roman" pitchFamily="18" charset="0"/>
              </a:rPr>
              <a:t>1</a:t>
            </a:r>
            <a:r>
              <a:rPr lang="en-US" altLang="en-US" sz="1800" i="1" dirty="0">
                <a:cs typeface="Times New Roman" pitchFamily="18" charset="0"/>
              </a:rPr>
              <a:t>  </a:t>
            </a:r>
            <a:r>
              <a:rPr lang="en-GB" altLang="en-US" sz="1800" i="1" dirty="0">
                <a:cs typeface="Times New Roman" pitchFamily="18" charset="0"/>
              </a:rPr>
              <a:t>&gt; 20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79512" y="4870901"/>
            <a:ext cx="2520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i="1" dirty="0"/>
              <a:t>	DOC, </a:t>
            </a:r>
            <a:r>
              <a:rPr lang="en-US" altLang="en-US" sz="1800" i="1" dirty="0">
                <a:cs typeface="Times New Roman" pitchFamily="18" charset="0"/>
              </a:rPr>
              <a:t>y</a:t>
            </a:r>
            <a:r>
              <a:rPr lang="en-US" altLang="en-US" sz="1800" i="1" baseline="-25000" dirty="0">
                <a:cs typeface="Times New Roman" pitchFamily="18" charset="0"/>
              </a:rPr>
              <a:t>2</a:t>
            </a:r>
            <a:r>
              <a:rPr lang="en-GB" altLang="en-US" sz="1800" i="1" dirty="0"/>
              <a:t>:</a:t>
            </a:r>
            <a:endParaRPr lang="en-GB" altLang="en-US" sz="1200" i="1" dirty="0"/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i="1" dirty="0">
                <a:cs typeface="Times New Roman" pitchFamily="18" charset="0"/>
              </a:rPr>
              <a:t>y</a:t>
            </a:r>
            <a:r>
              <a:rPr lang="en-US" altLang="en-US" sz="1800" i="1" baseline="-30000" dirty="0">
                <a:cs typeface="Times New Roman" pitchFamily="18" charset="0"/>
              </a:rPr>
              <a:t>2  </a:t>
            </a:r>
            <a:r>
              <a:rPr lang="en-GB" altLang="en-US" sz="1800" i="1" dirty="0"/>
              <a:t>&lt; 30</a:t>
            </a:r>
            <a:endParaRPr lang="en-US" altLang="en-US" sz="1800" i="1" dirty="0"/>
          </a:p>
        </p:txBody>
      </p:sp>
      <p:cxnSp>
        <p:nvCxnSpPr>
          <p:cNvPr id="15" name="Straight Arrow Connector 20"/>
          <p:cNvCxnSpPr>
            <a:cxnSpLocks noChangeShapeType="1"/>
          </p:cNvCxnSpPr>
          <p:nvPr/>
        </p:nvCxnSpPr>
        <p:spPr bwMode="auto">
          <a:xfrm flipV="1">
            <a:off x="2627784" y="4005065"/>
            <a:ext cx="1440160" cy="25202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33"/>
          <p:cNvCxnSpPr>
            <a:cxnSpLocks noChangeShapeType="1"/>
          </p:cNvCxnSpPr>
          <p:nvPr/>
        </p:nvCxnSpPr>
        <p:spPr bwMode="auto">
          <a:xfrm flipV="1">
            <a:off x="2286000" y="4149080"/>
            <a:ext cx="1781944" cy="188734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81"/>
          <p:cNvCxnSpPr>
            <a:cxnSpLocks noChangeShapeType="1"/>
          </p:cNvCxnSpPr>
          <p:nvPr/>
        </p:nvCxnSpPr>
        <p:spPr bwMode="auto">
          <a:xfrm>
            <a:off x="2051720" y="4483100"/>
            <a:ext cx="1756186" cy="1536700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26" name="Straight Arrow Connector 93"/>
          <p:cNvCxnSpPr>
            <a:cxnSpLocks noChangeShapeType="1"/>
          </p:cNvCxnSpPr>
          <p:nvPr/>
        </p:nvCxnSpPr>
        <p:spPr bwMode="auto">
          <a:xfrm>
            <a:off x="2123728" y="5501326"/>
            <a:ext cx="1691614" cy="670874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8" name="Straight Arrow Connector 30"/>
          <p:cNvCxnSpPr>
            <a:cxnSpLocks noChangeShapeType="1"/>
          </p:cNvCxnSpPr>
          <p:nvPr/>
        </p:nvCxnSpPr>
        <p:spPr bwMode="auto">
          <a:xfrm flipV="1">
            <a:off x="1994257" y="3867908"/>
            <a:ext cx="2103104" cy="426016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3" name="Straight Arrow Connector 99"/>
          <p:cNvCxnSpPr>
            <a:cxnSpLocks noChangeShapeType="1"/>
          </p:cNvCxnSpPr>
          <p:nvPr/>
        </p:nvCxnSpPr>
        <p:spPr bwMode="auto">
          <a:xfrm flipH="1" flipV="1">
            <a:off x="5292080" y="4483100"/>
            <a:ext cx="1044116" cy="93738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59" name="Straight Arrow Connector 99"/>
          <p:cNvCxnSpPr>
            <a:cxnSpLocks noChangeShapeType="1"/>
          </p:cNvCxnSpPr>
          <p:nvPr/>
        </p:nvCxnSpPr>
        <p:spPr bwMode="auto">
          <a:xfrm flipH="1">
            <a:off x="5562600" y="4914969"/>
            <a:ext cx="1152128" cy="826351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57" name="TextBox 9"/>
          <p:cNvSpPr txBox="1">
            <a:spLocks noChangeArrowheads="1"/>
          </p:cNvSpPr>
          <p:nvPr/>
        </p:nvSpPr>
        <p:spPr bwMode="auto">
          <a:xfrm>
            <a:off x="6026200" y="4178403"/>
            <a:ext cx="31249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System Elements Traceability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      Constrains the </a:t>
            </a:r>
            <a:r>
              <a:rPr lang="en-US" altLang="en-US" sz="1400" b="1" i="1" dirty="0"/>
              <a:t>Property</a:t>
            </a:r>
            <a:r>
              <a:rPr lang="en-US" altLang="en-US" sz="1400" dirty="0"/>
              <a:t> of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               Class (</a:t>
            </a:r>
            <a:r>
              <a:rPr lang="en-US" altLang="en-US" sz="1200" dirty="0"/>
              <a:t>SysML Requirement</a:t>
            </a:r>
            <a:r>
              <a:rPr lang="en-US" altLang="en-US" sz="14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               UseCase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35496" y="3492297"/>
            <a:ext cx="344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Mathematical Element Traceability 	</a:t>
            </a:r>
            <a:endParaRPr lang="en-US" altLang="en-US" sz="1400" dirty="0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3847793C-DBF9-4B7E-861E-19ED0EC9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7555444-1AEC-4D4C-B288-14ACB0D8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485822-9A0F-4063-8B6B-6F68B6253002}"/>
              </a:ext>
            </a:extLst>
          </p:cNvPr>
          <p:cNvSpPr txBox="1"/>
          <p:nvPr/>
        </p:nvSpPr>
        <p:spPr>
          <a:xfrm>
            <a:off x="-4460" y="6535458"/>
            <a:ext cx="4576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DOC: Design Objective Constraint </a:t>
            </a:r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3AE94001-66C0-437B-9179-C96C93EFAA05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52480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7A12476-E7BA-4E57-8E75-A44B985C6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t="38272" r="6418" b="4281"/>
          <a:stretch/>
        </p:blipFill>
        <p:spPr bwMode="auto">
          <a:xfrm>
            <a:off x="3585975" y="4584575"/>
            <a:ext cx="4524491" cy="19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" y="274638"/>
            <a:ext cx="9136743" cy="1143000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Capturing CDD information using UPR Stereotypes</a:t>
            </a:r>
            <a:br>
              <a:rPr lang="en-GB" altLang="en-US" sz="3600" dirty="0"/>
            </a:br>
            <a:r>
              <a:rPr lang="en-GB" altLang="en-US" sz="2800" i="1" dirty="0"/>
              <a:t>Design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1"/>
            <a:ext cx="8784976" cy="1612775"/>
          </a:xfrm>
        </p:spPr>
        <p:txBody>
          <a:bodyPr>
            <a:normAutofit/>
          </a:bodyPr>
          <a:lstStyle/>
          <a:p>
            <a:r>
              <a:rPr lang="en-GB" sz="2400" dirty="0"/>
              <a:t>Design Variable Package (Clause 10):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Design Variable extends UPRConstraint using </a:t>
            </a:r>
          </a:p>
          <a:p>
            <a:pPr marL="457200" lvl="1" indent="0">
              <a:buNone/>
            </a:pPr>
            <a:r>
              <a:rPr lang="en-GB" sz="1800" dirty="0"/>
              <a:t>	2 additional operations and 3 attributes for model annotation and traceability  </a:t>
            </a:r>
          </a:p>
        </p:txBody>
      </p:sp>
      <p:pic>
        <p:nvPicPr>
          <p:cNvPr id="10" name="Picture 9" descr="C:\Users\elsj2\Desktop\ROSETTA for December\Final Profile\1. Foundation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61632" r="50365" b="5349"/>
          <a:stretch/>
        </p:blipFill>
        <p:spPr bwMode="auto">
          <a:xfrm>
            <a:off x="3925106" y="2990389"/>
            <a:ext cx="2088232" cy="1575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Arrow Connector 20"/>
          <p:cNvCxnSpPr>
            <a:cxnSpLocks noChangeShapeType="1"/>
          </p:cNvCxnSpPr>
          <p:nvPr/>
        </p:nvCxnSpPr>
        <p:spPr bwMode="auto">
          <a:xfrm flipV="1">
            <a:off x="1995468" y="4119639"/>
            <a:ext cx="2027477" cy="19857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30"/>
          <p:cNvCxnSpPr>
            <a:cxnSpLocks noChangeShapeType="1"/>
          </p:cNvCxnSpPr>
          <p:nvPr/>
        </p:nvCxnSpPr>
        <p:spPr bwMode="auto">
          <a:xfrm flipV="1">
            <a:off x="2023481" y="3975623"/>
            <a:ext cx="1999464" cy="22712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81"/>
          <p:cNvCxnSpPr>
            <a:cxnSpLocks noChangeShapeType="1"/>
          </p:cNvCxnSpPr>
          <p:nvPr/>
        </p:nvCxnSpPr>
        <p:spPr bwMode="auto">
          <a:xfrm>
            <a:off x="1468554" y="4651747"/>
            <a:ext cx="2267590" cy="1295242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8" name="Straight Arrow Connector 30"/>
          <p:cNvCxnSpPr>
            <a:cxnSpLocks noChangeShapeType="1"/>
          </p:cNvCxnSpPr>
          <p:nvPr/>
        </p:nvCxnSpPr>
        <p:spPr bwMode="auto">
          <a:xfrm flipV="1">
            <a:off x="1303401" y="3837639"/>
            <a:ext cx="2736304" cy="365106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3" name="Straight Arrow Connector 99"/>
          <p:cNvCxnSpPr>
            <a:cxnSpLocks noChangeShapeType="1"/>
          </p:cNvCxnSpPr>
          <p:nvPr/>
        </p:nvCxnSpPr>
        <p:spPr bwMode="auto">
          <a:xfrm flipH="1" flipV="1">
            <a:off x="5263841" y="4453659"/>
            <a:ext cx="1152128" cy="93738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59" name="Straight Arrow Connector 99"/>
          <p:cNvCxnSpPr>
            <a:cxnSpLocks noChangeShapeType="1"/>
          </p:cNvCxnSpPr>
          <p:nvPr/>
        </p:nvCxnSpPr>
        <p:spPr bwMode="auto">
          <a:xfrm flipH="1">
            <a:off x="5407857" y="4983735"/>
            <a:ext cx="1368152" cy="720080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4" name="Rectangle 3"/>
          <p:cNvSpPr/>
          <p:nvPr/>
        </p:nvSpPr>
        <p:spPr>
          <a:xfrm>
            <a:off x="57153" y="3857651"/>
            <a:ext cx="369452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Design Ranges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	DR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: 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i="1" u="sng" dirty="0">
                <a:latin typeface="Arial" pitchFamily="34" charset="0"/>
                <a:cs typeface="Times New Roman" pitchFamily="18" charset="0"/>
              </a:rPr>
              <a:t>&gt;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0</a:t>
            </a:r>
            <a:r>
              <a:rPr lang="en-US" altLang="en-US" i="1" dirty="0"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	DR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: 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 </a:t>
            </a:r>
            <a:r>
              <a:rPr lang="en-US" altLang="en-US" i="1" u="sng" dirty="0">
                <a:latin typeface="Arial" pitchFamily="34" charset="0"/>
                <a:cs typeface="Times New Roman" pitchFamily="18" charset="0"/>
              </a:rPr>
              <a:t>&lt;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40 	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23897" y="5919839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Feasible Ranges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	FR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: 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i="1" u="sng" dirty="0">
                <a:latin typeface="Arial" pitchFamily="34" charset="0"/>
                <a:cs typeface="Times New Roman" pitchFamily="18" charset="0"/>
              </a:rPr>
              <a:t>&gt;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15</a:t>
            </a:r>
            <a:r>
              <a:rPr lang="en-US" altLang="en-US" i="1" dirty="0"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	FR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: 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 </a:t>
            </a:r>
            <a:r>
              <a:rPr lang="en-US" altLang="en-US" i="1" u="sng" dirty="0">
                <a:latin typeface="Arial" pitchFamily="34" charset="0"/>
                <a:cs typeface="Times New Roman" pitchFamily="18" charset="0"/>
              </a:rPr>
              <a:t>&lt;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30</a:t>
            </a:r>
            <a:endParaRPr lang="en-US" altLang="en-US" i="1" dirty="0">
              <a:latin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9265" y="5046480"/>
            <a:ext cx="273630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Initial Design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	ID: 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= 20</a:t>
            </a:r>
            <a:r>
              <a:rPr lang="en-US" altLang="en-US" i="1" dirty="0"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	</a:t>
            </a:r>
            <a:endParaRPr lang="en-US" altLang="en-US" i="1" dirty="0">
              <a:latin typeface="Arial" pitchFamily="34" charset="0"/>
            </a:endParaRPr>
          </a:p>
        </p:txBody>
      </p:sp>
      <p:cxnSp>
        <p:nvCxnSpPr>
          <p:cNvPr id="60" name="Straight Arrow Connector 30"/>
          <p:cNvCxnSpPr>
            <a:cxnSpLocks noChangeShapeType="1"/>
          </p:cNvCxnSpPr>
          <p:nvPr/>
        </p:nvCxnSpPr>
        <p:spPr bwMode="auto">
          <a:xfrm>
            <a:off x="381000" y="4119639"/>
            <a:ext cx="3420569" cy="219593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3" name="Straight Arrow Connector 30"/>
          <p:cNvCxnSpPr>
            <a:cxnSpLocks noChangeShapeType="1"/>
          </p:cNvCxnSpPr>
          <p:nvPr/>
        </p:nvCxnSpPr>
        <p:spPr bwMode="auto">
          <a:xfrm>
            <a:off x="2058572" y="6102774"/>
            <a:ext cx="1728192" cy="21279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7257" y="3462856"/>
            <a:ext cx="344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Mathematical Element Traceability 	</a:t>
            </a:r>
            <a:endParaRPr lang="en-US" altLang="en-US" sz="1400" dirty="0"/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266761" y="4135573"/>
            <a:ext cx="312493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System Elements Traceability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      Constrains the </a:t>
            </a:r>
            <a:r>
              <a:rPr lang="en-US" altLang="en-US" sz="1400" b="1" i="1" dirty="0"/>
              <a:t>Property</a:t>
            </a:r>
            <a:r>
              <a:rPr lang="en-US" altLang="en-US" sz="1400" dirty="0"/>
              <a:t> of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               State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               Action</a:t>
            </a:r>
          </a:p>
        </p:txBody>
      </p:sp>
      <p:cxnSp>
        <p:nvCxnSpPr>
          <p:cNvPr id="32" name="Straight Arrow Connector 30">
            <a:extLst>
              <a:ext uri="{FF2B5EF4-FFF2-40B4-BE49-F238E27FC236}">
                <a16:creationId xmlns:a16="http://schemas.microsoft.com/office/drawing/2014/main" id="{E55C6547-BE7D-4308-A3C3-6D03195B95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3600" y="5475342"/>
            <a:ext cx="1618073" cy="675261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C90181DC-7BFB-46C1-BBAF-D34BAFEB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700F7BF1-420B-4B8B-BC37-3C477320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2552AF77-E531-40D0-83D4-B71618DB6471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4049423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ED5E17C-365C-4726-8674-57C623D9B6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t="12286" r="22776" b="3800"/>
          <a:stretch/>
        </p:blipFill>
        <p:spPr bwMode="auto">
          <a:xfrm>
            <a:off x="4631502" y="3672217"/>
            <a:ext cx="2878443" cy="28966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Capturing CDD information using UPR Stereotypes</a:t>
            </a:r>
            <a:br>
              <a:rPr lang="en-GB" altLang="en-US" sz="3600" dirty="0"/>
            </a:br>
            <a:r>
              <a:rPr lang="en-GB" altLang="en-US" sz="2800" i="1" dirty="0"/>
              <a:t>Analytic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5"/>
            <a:ext cx="8784976" cy="1728192"/>
          </a:xfrm>
        </p:spPr>
        <p:txBody>
          <a:bodyPr>
            <a:normAutofit/>
          </a:bodyPr>
          <a:lstStyle/>
          <a:p>
            <a:r>
              <a:rPr lang="en-GB" sz="2400" dirty="0"/>
              <a:t>Relational Structure and Design Modeling (Clause 11):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DO to DV Sensitivity extends Sensitivity to model relations between Design Constraint and Design Variable using</a:t>
            </a:r>
          </a:p>
          <a:p>
            <a:pPr marL="457200" lvl="1" indent="0">
              <a:buNone/>
            </a:pPr>
            <a:r>
              <a:rPr lang="en-GB" sz="1800" dirty="0"/>
              <a:t>       3 additional rules and 1 (refined) attributes for model annotation and traceability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i="1" dirty="0"/>
              <a:t>Object oriented modeling of “mathematical models” *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61248"/>
            <a:ext cx="1728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DO: Design Objective</a:t>
            </a:r>
          </a:p>
          <a:p>
            <a:r>
              <a:rPr lang="en-GB" sz="1400" dirty="0"/>
              <a:t>DV: Design Variable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5" y="4077072"/>
            <a:ext cx="268855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Analytic Equation(s):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y</a:t>
            </a:r>
            <a:r>
              <a:rPr lang="en-US" altLang="en-US" i="1" baseline="-25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= 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W</a:t>
            </a:r>
            <a:r>
              <a:rPr lang="en-US" altLang="en-US" baseline="-25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(x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, 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) = 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+ 2x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2</a:t>
            </a:r>
            <a:endParaRPr lang="en-US" altLang="en-US" i="1" dirty="0"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23" name="Picture 22" descr="C:\Users\elsj2\Desktop\ROSETTA for December\Final Profile\2. Design Constraints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16572" r="56752" b="50684"/>
          <a:stretch/>
        </p:blipFill>
        <p:spPr bwMode="auto">
          <a:xfrm>
            <a:off x="7472532" y="4721624"/>
            <a:ext cx="936104" cy="936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Arrow Connector 81"/>
          <p:cNvCxnSpPr>
            <a:cxnSpLocks noChangeShapeType="1"/>
          </p:cNvCxnSpPr>
          <p:nvPr/>
        </p:nvCxnSpPr>
        <p:spPr bwMode="auto">
          <a:xfrm>
            <a:off x="3059832" y="4539600"/>
            <a:ext cx="1720572" cy="136024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26" name="Straight Arrow Connector 30"/>
          <p:cNvCxnSpPr>
            <a:cxnSpLocks noChangeShapeType="1"/>
          </p:cNvCxnSpPr>
          <p:nvPr/>
        </p:nvCxnSpPr>
        <p:spPr bwMode="auto">
          <a:xfrm>
            <a:off x="3059832" y="4509120"/>
            <a:ext cx="1720572" cy="3048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9" name="Straight Arrow Connector 30"/>
          <p:cNvCxnSpPr>
            <a:cxnSpLocks noChangeShapeType="1"/>
          </p:cNvCxnSpPr>
          <p:nvPr/>
        </p:nvCxnSpPr>
        <p:spPr bwMode="auto">
          <a:xfrm>
            <a:off x="611560" y="4668003"/>
            <a:ext cx="4608512" cy="1512914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1" name="Straight Arrow Connector 30"/>
          <p:cNvCxnSpPr>
            <a:cxnSpLocks noChangeShapeType="1"/>
          </p:cNvCxnSpPr>
          <p:nvPr/>
        </p:nvCxnSpPr>
        <p:spPr bwMode="auto">
          <a:xfrm>
            <a:off x="2267744" y="4668003"/>
            <a:ext cx="2952328" cy="17049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4" name="Straight Arrow Connector 30"/>
          <p:cNvCxnSpPr>
            <a:cxnSpLocks noChangeShapeType="1"/>
          </p:cNvCxnSpPr>
          <p:nvPr/>
        </p:nvCxnSpPr>
        <p:spPr bwMode="auto">
          <a:xfrm>
            <a:off x="2843808" y="4668003"/>
            <a:ext cx="2376264" cy="1695829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2" name="Straight Arrow Connector 30"/>
          <p:cNvCxnSpPr>
            <a:cxnSpLocks noChangeShapeType="1"/>
          </p:cNvCxnSpPr>
          <p:nvPr/>
        </p:nvCxnSpPr>
        <p:spPr bwMode="auto">
          <a:xfrm flipV="1">
            <a:off x="2771800" y="4004718"/>
            <a:ext cx="2448272" cy="36782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14" name="Rectangle 13"/>
          <p:cNvSpPr/>
          <p:nvPr/>
        </p:nvSpPr>
        <p:spPr>
          <a:xfrm>
            <a:off x="88465" y="6309320"/>
            <a:ext cx="3687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* ... using constants, variables, and types of </a:t>
            </a:r>
          </a:p>
          <a:p>
            <a:r>
              <a:rPr lang="en-GB" sz="1400" dirty="0"/>
              <a:t>mathematical expressions (e.g. RSE)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F999B7B-DD47-4056-89CD-49C06495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3396F4AF-F8F1-48CF-AC80-2CF37174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770C295B-276C-4AE1-885E-7E07648FE0DB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2315230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A Facility to Support Relational Transformation</a:t>
            </a:r>
            <a:br>
              <a:rPr lang="en-GB" sz="3200" dirty="0"/>
            </a:br>
            <a:r>
              <a:rPr lang="en-GB" sz="2800" i="1" dirty="0"/>
              <a:t>Unary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Unary Transformation (RT-U): </a:t>
            </a:r>
          </a:p>
          <a:p>
            <a:pPr marL="457200" lvl="1" indent="0">
              <a:buNone/>
            </a:pPr>
            <a:r>
              <a:rPr lang="en-GB" sz="2200" dirty="0"/>
              <a:t>Based on specified Analytic Equations, such as RSE, RT-U transforms Design Constraints to a Feasible Range of the each Design Variables</a:t>
            </a:r>
          </a:p>
          <a:p>
            <a:pPr marL="457200" lvl="1" indent="0">
              <a:buNone/>
            </a:pPr>
            <a:r>
              <a:rPr lang="en-GB" sz="2200" dirty="0"/>
              <a:t>(c.f. Clause 11.3.3 Example)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4814" y="6514129"/>
            <a:ext cx="3272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RSE: Response Surface Equation</a:t>
            </a:r>
          </a:p>
        </p:txBody>
      </p:sp>
      <p:pic>
        <p:nvPicPr>
          <p:cNvPr id="7" name="Picture 6" descr="C:\Users\elsj2\Desktop\ROSETTA for December\Final Models and Graphics\Graphics for Profile Body\Clause 11\5. Relational Structure and Design for Radar Syste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47185"/>
            <a:ext cx="4874640" cy="33703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71EEDBE-A902-40C2-9F3D-52410977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949C-C73E-41F9-B95C-1E42CA7CB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51" y="3468925"/>
            <a:ext cx="3553450" cy="2514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205BEC-CD98-49F6-8D70-DC1DE5026E4A}"/>
              </a:ext>
            </a:extLst>
          </p:cNvPr>
          <p:cNvSpPr/>
          <p:nvPr/>
        </p:nvSpPr>
        <p:spPr>
          <a:xfrm>
            <a:off x="2372801" y="4662485"/>
            <a:ext cx="16002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F86254C5-1969-4D72-AB52-2367C268EED2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40" name="Slide Number Placeholder 4">
            <a:extLst>
              <a:ext uri="{FF2B5EF4-FFF2-40B4-BE49-F238E27FC236}">
                <a16:creationId xmlns:a16="http://schemas.microsoft.com/office/drawing/2014/main" id="{CBA0A8A7-2CD7-4BF8-8EED-678EA4D4C8AB}"/>
              </a:ext>
            </a:extLst>
          </p:cNvPr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62276A03-ED98-4FDD-9B84-801562A7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</p:spTree>
    <p:extLst>
      <p:ext uri="{BB962C8B-B14F-4D97-AF65-F5344CB8AC3E}">
        <p14:creationId xmlns:p14="http://schemas.microsoft.com/office/powerpoint/2010/main" val="2885040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en-GB" sz="3200" dirty="0"/>
              <a:t>ROSETTA  Mathematical Analyses Capability</a:t>
            </a:r>
            <a:br>
              <a:rPr lang="en-GB" sz="3600" dirty="0"/>
            </a:br>
            <a:r>
              <a:rPr lang="en-GB" sz="2800" i="1" dirty="0"/>
              <a:t>Implementation algorithms for RT-U transformations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"/>
          <a:stretch/>
        </p:blipFill>
        <p:spPr bwMode="auto">
          <a:xfrm>
            <a:off x="392577" y="1538837"/>
            <a:ext cx="8381998" cy="45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2B6BE49-AFD5-4578-9422-27F91BA3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50A42F0-390D-4ADF-B8D3-EA8D984B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3E37B61-84E1-41A8-81A7-DDE01BC0E032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1946761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Binary Transformation (RT-B): </a:t>
            </a:r>
          </a:p>
          <a:p>
            <a:pPr marL="457200" lvl="1" indent="0">
              <a:buNone/>
            </a:pPr>
            <a:r>
              <a:rPr lang="en-GB" sz="2200" dirty="0"/>
              <a:t>Based on specified relations and associated Sensitives, RT-B identifies (harmonious/conflicting) relations between Design Constraints</a:t>
            </a:r>
          </a:p>
          <a:p>
            <a:pPr marL="457200" lvl="1" indent="0">
              <a:buNone/>
            </a:pPr>
            <a:r>
              <a:rPr lang="en-GB" sz="2200" dirty="0"/>
              <a:t>(c.f. Clause 9.3.3 Example)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4814" y="6514129"/>
            <a:ext cx="3272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RSE: Response Surface Equation</a:t>
            </a:r>
          </a:p>
        </p:txBody>
      </p:sp>
      <p:pic>
        <p:nvPicPr>
          <p:cNvPr id="8" name="Picture 7" descr="C:\Users\elsj2\Desktop\ROSETTA for December\Final Models and Graphics\Graphics for Profile Body\Clause 9\4. Sensitivities Analysis with UP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20233"/>
            <a:ext cx="5105400" cy="32938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45157" y="4120481"/>
            <a:ext cx="8229600" cy="1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71EEDBE-A902-40C2-9F3D-52410977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E142146-758D-4AF3-9B3C-D2D79E8207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4840157"/>
                  </p:ext>
                </p:extLst>
              </p:nvPr>
            </p:nvGraphicFramePr>
            <p:xfrm>
              <a:off x="1066800" y="4267200"/>
              <a:ext cx="1314450" cy="1758952"/>
            </p:xfrm>
            <a:graphic>
              <a:graphicData uri="http://schemas.openxmlformats.org/drawingml/2006/table">
                <a:tbl>
                  <a:tblPr/>
                  <a:tblGrid>
                    <a:gridCol w="438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81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81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GB" altLang="en-US" sz="2000" b="0" i="1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GB" altLang="en-US" sz="2000" b="0" i="1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GB" altLang="en-US" sz="2000" b="0" i="1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Arial" charset="0"/>
                            <a:ea typeface="新細明體" charset="-12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Arial" charset="0"/>
                            <a:ea typeface="新細明體" charset="-12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新細明體" charset="-12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E142146-758D-4AF3-9B3C-D2D79E8207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4840157"/>
                  </p:ext>
                </p:extLst>
              </p:nvPr>
            </p:nvGraphicFramePr>
            <p:xfrm>
              <a:off x="1066800" y="4267200"/>
              <a:ext cx="1314450" cy="1758952"/>
            </p:xfrm>
            <a:graphic>
              <a:graphicData uri="http://schemas.openxmlformats.org/drawingml/2006/table">
                <a:tbl>
                  <a:tblPr/>
                  <a:tblGrid>
                    <a:gridCol w="438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81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81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97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778" t="-2778" r="-202778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2778" t="-2778" r="-102778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02778" t="-2778" r="-2778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Arial" charset="0"/>
                            <a:ea typeface="新細明體" charset="-12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Arial" charset="0"/>
                            <a:ea typeface="新細明體" charset="-12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97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新細明體" charset="-12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CA2653F7-568A-437B-8EC4-F7345848FD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1907246"/>
                  </p:ext>
                </p:extLst>
              </p:nvPr>
            </p:nvGraphicFramePr>
            <p:xfrm>
              <a:off x="2380575" y="4707731"/>
              <a:ext cx="438150" cy="1318023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438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934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34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934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4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2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00000"/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itchFamily="2" charset="2"/>
                            <a:defRPr sz="2000">
                              <a:solidFill>
                                <a:srgbClr val="33046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GB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GB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CA2653F7-568A-437B-8EC4-F7345848FD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1907246"/>
                  </p:ext>
                </p:extLst>
              </p:nvPr>
            </p:nvGraphicFramePr>
            <p:xfrm>
              <a:off x="2380575" y="4707731"/>
              <a:ext cx="438150" cy="1318023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438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93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70" t="-1389" r="-2740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3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70" t="-100000" r="-2740" b="-10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93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731" marR="82731" marT="41366" marB="4136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70" t="-202778" r="-2740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6">
                <a:extLst>
                  <a:ext uri="{FF2B5EF4-FFF2-40B4-BE49-F238E27FC236}">
                    <a16:creationId xmlns:a16="http://schemas.microsoft.com/office/drawing/2014/main" id="{A61EB50C-79E4-4646-9A3D-2C4C2CFF23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187" y="5146822"/>
                <a:ext cx="5132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altLang="en-US" b="0" i="0" u="sng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GB" altLang="en-US" b="0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6">
                <a:extLst>
                  <a:ext uri="{FF2B5EF4-FFF2-40B4-BE49-F238E27FC236}">
                    <a16:creationId xmlns:a16="http://schemas.microsoft.com/office/drawing/2014/main" id="{A61EB50C-79E4-4646-9A3D-2C4C2CFF2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187" y="5146822"/>
                <a:ext cx="51328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688F43-0C3A-4CC2-BB31-F391D07A1834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591129" y="4818211"/>
            <a:ext cx="252000" cy="2542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3AF437-0A27-426A-AC42-E393AC21FD5D}"/>
              </a:ext>
            </a:extLst>
          </p:cNvPr>
          <p:cNvCxnSpPr>
            <a:cxnSpLocks noChangeAspect="1"/>
          </p:cNvCxnSpPr>
          <p:nvPr/>
        </p:nvCxnSpPr>
        <p:spPr>
          <a:xfrm rot="5400000" flipV="1">
            <a:off x="2004287" y="5233027"/>
            <a:ext cx="252000" cy="2542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79BA0D-F0C8-414A-8D14-9EC5E9445E5F}"/>
              </a:ext>
            </a:extLst>
          </p:cNvPr>
          <p:cNvCxnSpPr>
            <a:cxnSpLocks/>
          </p:cNvCxnSpPr>
          <p:nvPr/>
        </p:nvCxnSpPr>
        <p:spPr>
          <a:xfrm>
            <a:off x="2038394" y="4891328"/>
            <a:ext cx="246213" cy="1079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7">
            <a:extLst>
              <a:ext uri="{FF2B5EF4-FFF2-40B4-BE49-F238E27FC236}">
                <a16:creationId xmlns:a16="http://schemas.microsoft.com/office/drawing/2014/main" id="{28E2C1BB-C5C8-41B6-874D-FE2176D57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2" y="3473757"/>
            <a:ext cx="23102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altLang="en-US" sz="2000" b="0" dirty="0"/>
              <a:t>Target model </a:t>
            </a:r>
          </a:p>
          <a:p>
            <a:r>
              <a:rPr lang="en-GB" altLang="en-US" sz="2000" b="0" dirty="0"/>
              <a:t>(Design Objectives):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63AD19E-608F-4F20-80F7-092BCEAD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A Facility to Support Relational Transformation</a:t>
            </a:r>
            <a:br>
              <a:rPr lang="en-GB" sz="3200" dirty="0"/>
            </a:br>
            <a:r>
              <a:rPr lang="en-GB" sz="2800" i="1" dirty="0"/>
              <a:t>Binary Transformation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4E3038F2-43DF-4E54-A575-C6E93BAE1058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892441BC-96C1-463D-A92D-97F85E405818}"/>
              </a:ext>
            </a:extLst>
          </p:cNvPr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CB7907E9-3318-45AA-A658-0F872B34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</p:spTree>
    <p:extLst>
      <p:ext uri="{BB962C8B-B14F-4D97-AF65-F5344CB8AC3E}">
        <p14:creationId xmlns:p14="http://schemas.microsoft.com/office/powerpoint/2010/main" val="3520878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2650"/>
          </a:xfrm>
        </p:spPr>
        <p:txBody>
          <a:bodyPr>
            <a:normAutofit/>
          </a:bodyPr>
          <a:lstStyle/>
          <a:p>
            <a:r>
              <a:rPr lang="en-GB" sz="3200" dirty="0"/>
              <a:t>Agenda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/>
          </a:bodyPr>
          <a:lstStyle/>
          <a:p>
            <a:r>
              <a:rPr lang="en-GB" sz="2800" dirty="0"/>
              <a:t>UPR 1.0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Constraint Driven Design (CDD)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Relational Transformation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i="1" dirty="0">
                <a:solidFill>
                  <a:srgbClr val="FF0000"/>
                </a:solidFill>
              </a:rPr>
              <a:t>Application to commercialisation of EV wireless charging</a:t>
            </a:r>
          </a:p>
          <a:p>
            <a:endParaRPr lang="en-GB" sz="2000" dirty="0"/>
          </a:p>
          <a:p>
            <a:r>
              <a:rPr lang="en-GB" sz="2800" dirty="0"/>
              <a:t>Relation to Kernel Modeling Language and Predicates</a:t>
            </a:r>
            <a:endParaRPr lang="en-GB" sz="2800" dirty="0">
              <a:solidFill>
                <a:prstClr val="black"/>
              </a:solidFill>
            </a:endParaRPr>
          </a:p>
          <a:p>
            <a:pPr lvl="0"/>
            <a:endParaRPr lang="en-GB" sz="2000" dirty="0">
              <a:solidFill>
                <a:prstClr val="black"/>
              </a:solidFill>
            </a:endParaRP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Discussion of Pathway for UPR 1.0 Evolution</a:t>
            </a:r>
            <a:endParaRPr lang="en-GB" sz="24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4BA5C1-D5FD-44F0-A772-1F10E8C9EAB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107211A-3C7B-446B-AC27-DFECD3F0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</p:spTree>
    <p:extLst>
      <p:ext uri="{BB962C8B-B14F-4D97-AF65-F5344CB8AC3E}">
        <p14:creationId xmlns:p14="http://schemas.microsoft.com/office/powerpoint/2010/main" val="2354121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Application of UPR to Electric Vehicle(EV) Charging</a:t>
            </a:r>
            <a:br>
              <a:rPr lang="en-GB" sz="3200" dirty="0"/>
            </a:br>
            <a:r>
              <a:rPr lang="en-GB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Home - AMiCC - Amicable Charging Research Project (projectamicc.com)</a:t>
            </a:r>
            <a:r>
              <a:rPr lang="en-GB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36" y="1371600"/>
            <a:ext cx="8229600" cy="8382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b="1" dirty="0"/>
              <a:t>AMiCC</a:t>
            </a:r>
            <a:r>
              <a:rPr lang="en-GB" sz="2400" dirty="0"/>
              <a:t> is a commercialisation project for EV wireless charging supported by Innovate UK and funded by the Office for Zero Emission Vehicles (OZEV).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48165" y="63458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E5530FF-8B67-4761-8BFB-C0AB370F8A7E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76F4F-10C2-4692-8054-10D55DEDB347}"/>
              </a:ext>
            </a:extLst>
          </p:cNvPr>
          <p:cNvSpPr txBox="1"/>
          <p:nvPr/>
        </p:nvSpPr>
        <p:spPr>
          <a:xfrm>
            <a:off x="381000" y="2285998"/>
            <a:ext cx="429813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UPR facilities are being developed for metric constraints but are also needed for logical constraints (e.g., topologies).</a:t>
            </a:r>
          </a:p>
          <a:p>
            <a:endParaRPr lang="en-GB" sz="1600" dirty="0"/>
          </a:p>
          <a:p>
            <a:r>
              <a:rPr lang="en-GB" sz="2000" dirty="0"/>
              <a:t>Design objective constraints include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Rate of power transfer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Electromagnetic field strength</a:t>
            </a:r>
          </a:p>
          <a:p>
            <a:endParaRPr lang="en-GB" sz="1600" dirty="0"/>
          </a:p>
          <a:p>
            <a:r>
              <a:rPr lang="en-GB" sz="2000" dirty="0"/>
              <a:t>Design variable constraints include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VA size and circuit topologies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Cooling for power transfer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Communication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1F64A-EB3C-4D90-B81F-0424FA52DBE3}"/>
              </a:ext>
            </a:extLst>
          </p:cNvPr>
          <p:cNvSpPr txBox="1"/>
          <p:nvPr/>
        </p:nvSpPr>
        <p:spPr>
          <a:xfrm>
            <a:off x="3810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VA:     Vehicle assembly	GA: Ground assembly</a:t>
            </a:r>
          </a:p>
          <a:p>
            <a:r>
              <a:rPr lang="en-GB" sz="1200" i="1" dirty="0"/>
              <a:t>WPT:  Wireless power transfer</a:t>
            </a:r>
          </a:p>
          <a:p>
            <a:r>
              <a:rPr lang="en-GB" sz="1200" i="1" dirty="0"/>
              <a:t>VIU:    Vehicle interface unit</a:t>
            </a:r>
          </a:p>
          <a:p>
            <a:r>
              <a:rPr lang="en-GB" sz="1200" i="1" dirty="0"/>
              <a:t>HMI:   Human Machine Interface</a:t>
            </a:r>
            <a:endParaRPr lang="en-GB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87970F-32DF-4A32-BF73-4A6D10D12430}"/>
              </a:ext>
            </a:extLst>
          </p:cNvPr>
          <p:cNvGrpSpPr/>
          <p:nvPr/>
        </p:nvGrpSpPr>
        <p:grpSpPr>
          <a:xfrm>
            <a:off x="4549149" y="2305456"/>
            <a:ext cx="4489467" cy="3873658"/>
            <a:chOff x="4578333" y="2404646"/>
            <a:chExt cx="4489467" cy="3873658"/>
          </a:xfrm>
        </p:grpSpPr>
        <p:pic>
          <p:nvPicPr>
            <p:cNvPr id="15" name="Picture 14" descr="GA&#10;&#10;Description automatically generated">
              <a:extLst>
                <a:ext uri="{FF2B5EF4-FFF2-40B4-BE49-F238E27FC236}">
                  <a16:creationId xmlns:a16="http://schemas.microsoft.com/office/drawing/2014/main" id="{11B6C148-6B5D-45EA-86D8-44061517E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333" y="2783223"/>
              <a:ext cx="2486734" cy="1864977"/>
            </a:xfrm>
            <a:prstGeom prst="rect">
              <a:avLst/>
            </a:prstGeom>
          </p:spPr>
        </p:pic>
        <p:pic>
          <p:nvPicPr>
            <p:cNvPr id="11" name="Picture 10" descr="Test Vehicle positioned over GA&#10;&#10;Description automatically generated">
              <a:extLst>
                <a:ext uri="{FF2B5EF4-FFF2-40B4-BE49-F238E27FC236}">
                  <a16:creationId xmlns:a16="http://schemas.microsoft.com/office/drawing/2014/main" id="{E1EF984C-1E30-4CB6-BD5B-7624ACD65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171"/>
            <a:stretch/>
          </p:blipFill>
          <p:spPr>
            <a:xfrm>
              <a:off x="7055339" y="3189796"/>
              <a:ext cx="1707662" cy="308401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F3598F-F32F-4664-AD03-7BB5B3C7838B}"/>
                </a:ext>
              </a:extLst>
            </p:cNvPr>
            <p:cNvSpPr txBox="1"/>
            <p:nvPr/>
          </p:nvSpPr>
          <p:spPr>
            <a:xfrm>
              <a:off x="4629580" y="2404646"/>
              <a:ext cx="24354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/>
                <a:t>Ground assembly for WPT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16202D-3813-44A2-9856-5D6FAF5D078D}"/>
                </a:ext>
              </a:extLst>
            </p:cNvPr>
            <p:cNvSpPr txBox="1"/>
            <p:nvPr/>
          </p:nvSpPr>
          <p:spPr>
            <a:xfrm>
              <a:off x="7010400" y="2590800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/>
                <a:t>EV retrofitted with VA, VIU and HMI for WPT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39A58C-EED9-4D93-844B-B1DE09576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283" y="4648200"/>
              <a:ext cx="2478134" cy="1630104"/>
            </a:xfrm>
            <a:prstGeom prst="rect">
              <a:avLst/>
            </a:prstGeom>
          </p:spPr>
        </p:pic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0FC2719-B4A6-4820-9912-FD0F93D0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</p:spTree>
    <p:extLst>
      <p:ext uri="{BB962C8B-B14F-4D97-AF65-F5344CB8AC3E}">
        <p14:creationId xmlns:p14="http://schemas.microsoft.com/office/powerpoint/2010/main" val="42198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sz="3200" dirty="0"/>
              <a:t>Background and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305800" cy="4664845"/>
          </a:xfrm>
        </p:spPr>
        <p:txBody>
          <a:bodyPr>
            <a:normAutofit/>
          </a:bodyPr>
          <a:lstStyle/>
          <a:p>
            <a:r>
              <a:rPr lang="en-GB" sz="2400" b="1" dirty="0"/>
              <a:t>Purpose:  </a:t>
            </a:r>
            <a:r>
              <a:rPr lang="en-GB" sz="2400" i="1" strike="sngStrike" dirty="0"/>
              <a:t>introduce</a:t>
            </a:r>
            <a:r>
              <a:rPr lang="en-GB" sz="2400" i="1" dirty="0"/>
              <a:t> discuss plans to evolve the UML profile for the modelling and simulation framework called ROSETTA*.</a:t>
            </a:r>
          </a:p>
          <a:p>
            <a:endParaRPr lang="en-GB" sz="2400" i="1" dirty="0"/>
          </a:p>
          <a:p>
            <a:r>
              <a:rPr lang="en-GB" sz="2400" dirty="0"/>
              <a:t>OMG discovered ROSETTA on MARS.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UPR 1.0 is concerned with structuring information in support of model-based analysis for architecture optimization and </a:t>
            </a:r>
            <a:r>
              <a:rPr lang="en-GB" sz="2400" i="1" dirty="0"/>
              <a:t>constraint driven system design.</a:t>
            </a:r>
            <a:endParaRPr lang="en-GB" sz="2400" i="1" baseline="30000" dirty="0"/>
          </a:p>
          <a:p>
            <a:endParaRPr lang="en-GB" sz="2400" dirty="0"/>
          </a:p>
          <a:p>
            <a:r>
              <a:rPr lang="en-GB" sz="2400" dirty="0"/>
              <a:t>In the development of the UML profile for ROSETTA [1] the question was asked at MARS: </a:t>
            </a:r>
            <a:r>
              <a:rPr lang="en-GB" sz="2400" i="1" dirty="0"/>
              <a:t>can constraints also be logical?</a:t>
            </a:r>
            <a:endParaRPr lang="en-GB" sz="2400" i="1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906869"/>
            <a:ext cx="862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* ROSETTA: the Relational Oriented Systems Engineering Technology Trade-off and Analysis Framework [2, 3, 4, 5]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4015C72-3DE0-40A6-97DB-E9164CEBA4F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pic>
        <p:nvPicPr>
          <p:cNvPr id="8" name="Picture 7" descr="A close-up of a planet&#10;&#10;Description automatically generated with low confidence">
            <a:extLst>
              <a:ext uri="{FF2B5EF4-FFF2-40B4-BE49-F238E27FC236}">
                <a16:creationId xmlns:a16="http://schemas.microsoft.com/office/drawing/2014/main" id="{39D91F88-B68A-4D01-82A4-575ED002A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25318"/>
            <a:ext cx="1143000" cy="114300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105029A-439C-4471-BB11-8AA2405B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</p:spTree>
    <p:extLst>
      <p:ext uri="{BB962C8B-B14F-4D97-AF65-F5344CB8AC3E}">
        <p14:creationId xmlns:p14="http://schemas.microsoft.com/office/powerpoint/2010/main" val="118780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6B587-1367-43B2-8F69-7C39BECE50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3"/>
                <a:ext cx="8229600" cy="341126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sz="1800" dirty="0"/>
                  <a:t>Similar physics compared with transformers</a:t>
                </a:r>
              </a:p>
              <a:p>
                <a:pPr lvl="1"/>
                <a:r>
                  <a:rPr lang="en-GB" sz="1500" dirty="0"/>
                  <a:t>Primary coils generate magnetic field which then induces current in the secondary coil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500" dirty="0"/>
                      <m:t>Magnetic</m:t>
                    </m:r>
                    <m:r>
                      <m:rPr>
                        <m:nor/>
                      </m:rPr>
                      <a:rPr lang="en-GB" sz="1500" dirty="0"/>
                      <m:t> </m:t>
                    </m:r>
                    <m:r>
                      <m:rPr>
                        <m:nor/>
                      </m:rPr>
                      <a:rPr lang="en-GB" sz="1500" dirty="0"/>
                      <m:t>Flux</m:t>
                    </m:r>
                    <m:r>
                      <m:rPr>
                        <m:nor/>
                      </m:rPr>
                      <a:rPr lang="en-GB" sz="1500" dirty="0"/>
                      <m:t> </m:t>
                    </m:r>
                    <m:r>
                      <m:rPr>
                        <m:nor/>
                      </m:rPr>
                      <a:rPr lang="en-GB" sz="1500" dirty="0"/>
                      <m:t>Densit</m:t>
                    </m:r>
                  </m:oMath>
                </a14:m>
                <a:r>
                  <a:rPr lang="en-GB" sz="1500" dirty="0"/>
                  <a:t>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GB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GB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5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GB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</m:oMath>
                </a14:m>
                <a:endParaRPr lang="en-GB" sz="1500" dirty="0"/>
              </a:p>
              <a:p>
                <a:r>
                  <a:rPr lang="en-GB" sz="1800" dirty="0"/>
                  <a:t>Design Objectives:</a:t>
                </a:r>
              </a:p>
              <a:p>
                <a:pPr lvl="1"/>
                <a:r>
                  <a:rPr lang="en-GB" sz="1500" dirty="0"/>
                  <a:t>Magnetic Flux Density emitted by the primary coil </a:t>
                </a:r>
              </a:p>
              <a:p>
                <a:pPr lvl="1"/>
                <a:r>
                  <a:rPr lang="en-GB" sz="1500" dirty="0"/>
                  <a:t>Power Transferred to secondary coil </a:t>
                </a:r>
              </a:p>
              <a:p>
                <a:r>
                  <a:rPr lang="en-GB" sz="1800" dirty="0"/>
                  <a:t>Design Variables</a:t>
                </a:r>
              </a:p>
              <a:p>
                <a:pPr lvl="1"/>
                <a:r>
                  <a:rPr lang="en-GB" sz="1500" dirty="0"/>
                  <a:t>Current in the primary coils</a:t>
                </a:r>
              </a:p>
              <a:p>
                <a:pPr lvl="1"/>
                <a:r>
                  <a:rPr lang="en-GB" sz="1500" dirty="0"/>
                  <a:t>Separation of the coils</a:t>
                </a:r>
              </a:p>
              <a:p>
                <a:pPr lvl="1"/>
                <a:r>
                  <a:rPr lang="en-GB" sz="1500" dirty="0"/>
                  <a:t>Radius of the coils (fixed)</a:t>
                </a:r>
              </a:p>
              <a:p>
                <a:pPr lvl="1"/>
                <a:r>
                  <a:rPr lang="en-GB" sz="1500" dirty="0"/>
                  <a:t>Number of turns in the primary coil (fixed)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6B587-1367-43B2-8F69-7C39BECE50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3"/>
                <a:ext cx="8229600" cy="3411261"/>
              </a:xfrm>
              <a:blipFill>
                <a:blip r:embed="rId3"/>
                <a:stretch>
                  <a:fillRect l="-444" t="-1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3CA422-3886-4A1A-9401-A1C3B8759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80" y="2674350"/>
            <a:ext cx="3755185" cy="23548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9663EF0-C69A-4FB4-AF9E-143BB6B12147}"/>
              </a:ext>
            </a:extLst>
          </p:cNvPr>
          <p:cNvGrpSpPr/>
          <p:nvPr/>
        </p:nvGrpSpPr>
        <p:grpSpPr>
          <a:xfrm>
            <a:off x="6798366" y="3149886"/>
            <a:ext cx="753926" cy="408813"/>
            <a:chOff x="7860206" y="3360797"/>
            <a:chExt cx="1005235" cy="54508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0841CF-FA6F-4BE1-A6AC-D1069688F184}"/>
                </a:ext>
              </a:extLst>
            </p:cNvPr>
            <p:cNvCxnSpPr>
              <a:cxnSpLocks/>
            </p:cNvCxnSpPr>
            <p:nvPr/>
          </p:nvCxnSpPr>
          <p:spPr>
            <a:xfrm>
              <a:off x="7860206" y="3739043"/>
              <a:ext cx="1005235" cy="16683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C9F78A8-8086-4074-9EAA-10C2F1BB01DA}"/>
                    </a:ext>
                  </a:extLst>
                </p:cNvPr>
                <p:cNvSpPr txBox="1"/>
                <p:nvPr/>
              </p:nvSpPr>
              <p:spPr>
                <a:xfrm>
                  <a:off x="8302267" y="3360797"/>
                  <a:ext cx="471668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C9F78A8-8086-4074-9EAA-10C2F1BB01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267" y="3360797"/>
                  <a:ext cx="471668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62EBB984-7CCE-408C-A417-17F47C697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Experimental Setup for Wireless Power Transfer (WPT)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DE1F05F4-E513-45A1-91B1-BBD1C003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8165" y="63458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A24215C-B4F2-4EAA-8195-5E2C59AB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A8A1874-5B29-4B14-8CF0-D822257D91C2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32645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5DBE-057A-4BFB-A1D1-42E230B8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Wireless Charing for Electric Vehicle (EV)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19301D0D-E918-417F-980E-FEF85CA12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31" y="2197424"/>
            <a:ext cx="4330082" cy="291558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E5D436-C360-4A77-9718-DCC693EF149A}"/>
              </a:ext>
            </a:extLst>
          </p:cNvPr>
          <p:cNvCxnSpPr>
            <a:cxnSpLocks/>
          </p:cNvCxnSpPr>
          <p:nvPr/>
        </p:nvCxnSpPr>
        <p:spPr>
          <a:xfrm flipV="1">
            <a:off x="4952343" y="3973489"/>
            <a:ext cx="1600858" cy="5587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AA16DF-4BB5-4D04-8A93-2021A05ECE2A}"/>
              </a:ext>
            </a:extLst>
          </p:cNvPr>
          <p:cNvCxnSpPr>
            <a:cxnSpLocks/>
          </p:cNvCxnSpPr>
          <p:nvPr/>
        </p:nvCxnSpPr>
        <p:spPr>
          <a:xfrm>
            <a:off x="5070190" y="2604479"/>
            <a:ext cx="1483010" cy="91657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D52640F-F68E-489A-8081-CFEEAD5E1BA6}"/>
              </a:ext>
            </a:extLst>
          </p:cNvPr>
          <p:cNvSpPr txBox="1"/>
          <p:nvPr/>
        </p:nvSpPr>
        <p:spPr>
          <a:xfrm>
            <a:off x="3784796" y="4477549"/>
            <a:ext cx="172680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i="1" dirty="0"/>
              <a:t>GA: Ground Assembly</a:t>
            </a:r>
            <a:endParaRPr lang="en-GB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6079D3-C94A-49AB-9DC7-7E335657CC4A}"/>
              </a:ext>
            </a:extLst>
          </p:cNvPr>
          <p:cNvSpPr txBox="1"/>
          <p:nvPr/>
        </p:nvSpPr>
        <p:spPr>
          <a:xfrm>
            <a:off x="4088938" y="2300704"/>
            <a:ext cx="172680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i="1" dirty="0"/>
              <a:t>VA: Vehicle Assembly</a:t>
            </a:r>
            <a:endParaRPr lang="en-GB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C90EA1-97BE-4E92-B3FF-5E425F12B40C}"/>
                  </a:ext>
                </a:extLst>
              </p:cNvPr>
              <p:cNvSpPr txBox="1"/>
              <p:nvPr/>
            </p:nvSpPr>
            <p:spPr>
              <a:xfrm>
                <a:off x="214210" y="2279430"/>
                <a:ext cx="3922021" cy="2798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350" dirty="0"/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350" dirty="0">
                    <a:latin typeface="Cambria Math" panose="02040503050406030204" pitchFamily="18" charset="0"/>
                  </a:rPr>
                  <a:t>: Power Transferred, now with EVs</a:t>
                </a:r>
              </a:p>
              <a:p>
                <a:endParaRPr lang="en-GB" sz="135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𝜔</m:t>
                    </m:r>
                    <m:sSubSup>
                      <m:sSubSupPr>
                        <m:ctrlPr>
                          <a:rPr lang="en-GB" sz="13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𝐺𝐴</m:t>
                        </m:r>
                      </m:sub>
                      <m:sup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GB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350" i="1">
                        <a:latin typeface="Cambria Math" panose="02040503050406030204" pitchFamily="18" charset="0"/>
                      </a:rPr>
                      <m:t>𝐿𝑄</m:t>
                    </m:r>
                    <m:r>
                      <a:rPr lang="en-GB" sz="135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GB" sz="13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𝐺𝐴</m:t>
                        </m:r>
                      </m:sub>
                      <m:sup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GB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350" dirty="0"/>
                  <a:t>, where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1350" dirty="0"/>
                  <a:t>: Operating Frequency (fixed)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1350" dirty="0"/>
                  <a:t>: GA Current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350" dirty="0"/>
                  <a:t>: </a:t>
                </a:r>
                <a:r>
                  <a:rPr lang="en-GB" sz="1350" b="1" dirty="0"/>
                  <a:t>Coupling Coefficient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1350" dirty="0"/>
                  <a:t>: GA Inductance (fixed)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350" dirty="0"/>
                  <a:t>: Quality Factor (fixed)</a:t>
                </a:r>
              </a:p>
              <a:p>
                <a:endParaRPr lang="en-GB" sz="1350" dirty="0"/>
              </a:p>
              <a:p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350" dirty="0"/>
                  <a:t> depends on structural properties which are a mix of 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GB" sz="1350" dirty="0"/>
                  <a:t>discrete variables, e.g. logical circuit topology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GB" sz="1350" dirty="0"/>
                  <a:t>continuous variables, e.g. lateral misalignment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C90EA1-97BE-4E92-B3FF-5E425F12B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10" y="2279430"/>
                <a:ext cx="3922021" cy="2798587"/>
              </a:xfrm>
              <a:prstGeom prst="rect">
                <a:avLst/>
              </a:prstGeom>
              <a:blipFill>
                <a:blip r:embed="rId4"/>
                <a:stretch>
                  <a:fillRect l="-311" t="-654" b="-1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DEF33F8-553A-4BFF-BBD8-A96721AC8450}"/>
              </a:ext>
            </a:extLst>
          </p:cNvPr>
          <p:cNvSpPr/>
          <p:nvPr/>
        </p:nvSpPr>
        <p:spPr>
          <a:xfrm>
            <a:off x="4688431" y="4718039"/>
            <a:ext cx="4330082" cy="4195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Wireless Charging for EV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23EBCD1-86A7-4A5E-8F32-E6AC2408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8165" y="63458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CD6390C-D15D-4060-B7FA-F8C4211B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FFD7B09-ED03-4355-993A-9613B6F84EC9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575528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5CDC9-9771-41F2-B266-48FA6D206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138" y="2112957"/>
                <a:ext cx="7886700" cy="3263504"/>
              </a:xfrm>
            </p:spPr>
            <p:txBody>
              <a:bodyPr>
                <a:normAutofit/>
              </a:bodyPr>
              <a:lstStyle/>
              <a:p>
                <a:r>
                  <a:rPr lang="en-GB" sz="1800" dirty="0"/>
                  <a:t>Parts of the problem that can be ‘understood’ by conventional CDD:</a:t>
                </a:r>
              </a:p>
              <a:p>
                <a:pPr marL="342900" lvl="1" indent="0">
                  <a:buNone/>
                </a:pPr>
                <a:r>
                  <a:rPr lang="en-GB" sz="1500" dirty="0">
                    <a:sym typeface="Wingdings" panose="05000000000000000000" pitchFamily="2" charset="2"/>
                  </a:rPr>
                  <a:t> </a:t>
                </a:r>
                <a:r>
                  <a:rPr lang="en-GB" sz="1500" dirty="0"/>
                  <a:t>Design of continuous nature e.g.,</a:t>
                </a:r>
              </a:p>
              <a:p>
                <a:pPr marL="342900" lvl="1" indent="0">
                  <a:buNone/>
                </a:pPr>
                <a14:m>
                  <m:oMath xmlns:m="http://schemas.openxmlformats.org/officeDocument/2006/math">
                    <m:r>
                      <a:rPr lang="en-GB" sz="15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500" dirty="0"/>
                  <a:t> as function of GA &amp; VA </a:t>
                </a:r>
                <a:r>
                  <a:rPr lang="en-GB" sz="1500" i="1" dirty="0"/>
                  <a:t>separation</a:t>
                </a:r>
              </a:p>
              <a:p>
                <a:pPr marL="342900" lvl="1" indent="0">
                  <a:buNone/>
                </a:pPr>
                <a14:m>
                  <m:oMath xmlns:m="http://schemas.openxmlformats.org/officeDocument/2006/math">
                    <m:r>
                      <a:rPr lang="en-GB" sz="15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500" dirty="0"/>
                  <a:t> as function of GA &amp; VA </a:t>
                </a:r>
                <a:r>
                  <a:rPr lang="en-GB" sz="1500" i="1" dirty="0"/>
                  <a:t>alignment</a:t>
                </a:r>
              </a:p>
              <a:p>
                <a:pPr marL="342900" lvl="1" indent="0">
                  <a:buNone/>
                </a:pPr>
                <a:endParaRPr lang="en-GB" sz="1500" dirty="0"/>
              </a:p>
              <a:p>
                <a:pPr lvl="1"/>
                <a:endParaRPr lang="en-GB" sz="1500" dirty="0"/>
              </a:p>
              <a:p>
                <a:pPr lvl="1"/>
                <a:endParaRPr lang="en-GB" sz="1500" dirty="0"/>
              </a:p>
              <a:p>
                <a:r>
                  <a:rPr lang="en-GB" sz="1800" dirty="0"/>
                  <a:t>Parts of the problem that requires further ‘development’ in CDD capability:</a:t>
                </a:r>
              </a:p>
              <a:p>
                <a:pPr marL="342900" lvl="1" indent="0">
                  <a:buNone/>
                </a:pPr>
                <a:r>
                  <a:rPr lang="en-GB" sz="1500" dirty="0">
                    <a:sym typeface="Wingdings" panose="05000000000000000000" pitchFamily="2" charset="2"/>
                  </a:rPr>
                  <a:t> </a:t>
                </a:r>
                <a:r>
                  <a:rPr lang="en-GB" sz="1500" dirty="0"/>
                  <a:t>Design of a discrete nature</a:t>
                </a:r>
              </a:p>
              <a:p>
                <a:pPr marL="342900" lvl="1" indent="0">
                  <a:buNone/>
                </a:pPr>
                <a14:m>
                  <m:oMath xmlns:m="http://schemas.openxmlformats.org/officeDocument/2006/math">
                    <m:r>
                      <a:rPr lang="en-GB" sz="15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500" dirty="0"/>
                  <a:t>as function of coupling factor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5CDC9-9771-41F2-B266-48FA6D206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138" y="2112957"/>
                <a:ext cx="7886700" cy="3263504"/>
              </a:xfrm>
              <a:blipFill>
                <a:blip r:embed="rId3"/>
                <a:stretch>
                  <a:fillRect l="-541" t="-1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3D03B4-2CA7-4544-A775-D855EFB04C2C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7900" t="18468" r="15255" b="21076"/>
          <a:stretch/>
        </p:blipFill>
        <p:spPr bwMode="auto">
          <a:xfrm>
            <a:off x="4458488" y="4652746"/>
            <a:ext cx="3490379" cy="162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4C5635-E0E6-4497-9274-B0FD6138EE52}"/>
              </a:ext>
            </a:extLst>
          </p:cNvPr>
          <p:cNvSpPr txBox="1"/>
          <p:nvPr/>
        </p:nvSpPr>
        <p:spPr>
          <a:xfrm>
            <a:off x="870664" y="5592904"/>
            <a:ext cx="32932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900" baseline="30000" dirty="0">
                <a:latin typeface="Times" panose="02020603050405020304" pitchFamily="18" charset="0"/>
              </a:rPr>
              <a:t>1</a:t>
            </a:r>
            <a:r>
              <a:rPr lang="en-GB" altLang="en-US" sz="900" dirty="0">
                <a:latin typeface="Times" panose="02020603050405020304" pitchFamily="18" charset="0"/>
              </a:rPr>
              <a:t>Campi T, </a:t>
            </a:r>
            <a:r>
              <a:rPr lang="en-GB" altLang="en-US" sz="900" dirty="0" err="1">
                <a:latin typeface="Times" panose="02020603050405020304" pitchFamily="18" charset="0"/>
              </a:rPr>
              <a:t>Cruicani</a:t>
            </a:r>
            <a:r>
              <a:rPr lang="en-GB" altLang="en-US" sz="900" dirty="0">
                <a:latin typeface="Times" panose="02020603050405020304" pitchFamily="18" charset="0"/>
              </a:rPr>
              <a:t> S, </a:t>
            </a:r>
            <a:r>
              <a:rPr lang="en-GB" altLang="en-US" sz="900" dirty="0" err="1">
                <a:latin typeface="Times" panose="02020603050405020304" pitchFamily="18" charset="0"/>
              </a:rPr>
              <a:t>Maradei</a:t>
            </a:r>
            <a:r>
              <a:rPr lang="en-GB" altLang="en-US" sz="900" dirty="0">
                <a:latin typeface="Times" panose="02020603050405020304" pitchFamily="18" charset="0"/>
              </a:rPr>
              <a:t> F, </a:t>
            </a:r>
            <a:r>
              <a:rPr lang="en-GB" altLang="en-US" sz="900" dirty="0" err="1">
                <a:latin typeface="Times" panose="02020603050405020304" pitchFamily="18" charset="0"/>
              </a:rPr>
              <a:t>Feliziani</a:t>
            </a:r>
            <a:r>
              <a:rPr lang="en-GB" altLang="en-US" sz="900" dirty="0">
                <a:latin typeface="Times" panose="02020603050405020304" pitchFamily="18" charset="0"/>
              </a:rPr>
              <a:t> M. Magnetic Field during Wireless Charging in an Electric Vehicle According to Standard SAE J2954. Energies. 2019;12:1795 [7]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467C4F-30C1-4D7E-AB5A-491DD4DD155C}"/>
              </a:ext>
            </a:extLst>
          </p:cNvPr>
          <p:cNvPicPr/>
          <p:nvPr/>
        </p:nvPicPr>
        <p:blipFill rotWithShape="1">
          <a:blip r:embed="rId5"/>
          <a:srcRect l="8451" t="27525" r="11860" b="15472"/>
          <a:stretch/>
        </p:blipFill>
        <p:spPr bwMode="auto">
          <a:xfrm>
            <a:off x="4495800" y="2514600"/>
            <a:ext cx="3685036" cy="162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474A365-F67F-41FE-926A-08B761CB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 System Design Solutions</a:t>
            </a:r>
            <a:br>
              <a:rPr lang="en-GB" dirty="0"/>
            </a:br>
            <a:r>
              <a:rPr lang="en-GB" sz="1950" i="1" dirty="0"/>
              <a:t>Example of Electromagnetic Field Emissions</a:t>
            </a:r>
            <a:r>
              <a:rPr lang="en-GB" sz="1950" i="1" baseline="30000" dirty="0"/>
              <a:t>1</a:t>
            </a:r>
            <a:endParaRPr lang="en-GB" sz="1950" i="1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32DF02F-204A-4E27-9EB6-204EF613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8165" y="63458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4D6973D-D989-4773-B7AB-C12CEF07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81E6B02-944D-4F96-B42E-6528BF1421F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4288242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2650"/>
          </a:xfrm>
        </p:spPr>
        <p:txBody>
          <a:bodyPr>
            <a:normAutofit/>
          </a:bodyPr>
          <a:lstStyle/>
          <a:p>
            <a:r>
              <a:rPr lang="en-GB" sz="3200" dirty="0"/>
              <a:t>Agenda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/>
          </a:bodyPr>
          <a:lstStyle/>
          <a:p>
            <a:r>
              <a:rPr lang="en-GB" sz="2800" dirty="0"/>
              <a:t>UPR 1.0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Constraint Driven Design (CDD)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Relational Transformation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Application to commercialisation of EV wireless charging</a:t>
            </a:r>
          </a:p>
          <a:p>
            <a:endParaRPr lang="en-GB" sz="2000" dirty="0"/>
          </a:p>
          <a:p>
            <a:r>
              <a:rPr lang="en-GB" sz="2800" i="1" dirty="0">
                <a:solidFill>
                  <a:srgbClr val="FF0000"/>
                </a:solidFill>
              </a:rPr>
              <a:t>Relation to Kernel Modeling Language and Predicates</a:t>
            </a:r>
          </a:p>
          <a:p>
            <a:pPr lvl="0"/>
            <a:endParaRPr lang="en-GB" sz="2000" i="1" dirty="0">
              <a:solidFill>
                <a:srgbClr val="FF0000"/>
              </a:solidFill>
            </a:endParaRP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Discussion of Pathway for UPR 1.0 Evolution</a:t>
            </a:r>
            <a:endParaRPr lang="en-GB" sz="24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4BA5C1-D5FD-44F0-A772-1F10E8C9EAB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107211A-3C7B-446B-AC27-DFECD3F0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</p:spTree>
    <p:extLst>
      <p:ext uri="{BB962C8B-B14F-4D97-AF65-F5344CB8AC3E}">
        <p14:creationId xmlns:p14="http://schemas.microsoft.com/office/powerpoint/2010/main" val="1470843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CFF8-1F91-4C74-9C54-CEE35A57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KerML [8]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47005-7E76-474D-AE60-532EFD815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1658561"/>
          </a:xfrm>
        </p:spPr>
        <p:txBody>
          <a:bodyPr>
            <a:normAutofit/>
          </a:bodyPr>
          <a:lstStyle/>
          <a:p>
            <a:r>
              <a:rPr lang="en-GB" sz="2400" dirty="0"/>
              <a:t>[6.2 Document Conventions] Core mathematical semantics are generally expressed in terms of notations from first order logic.</a:t>
            </a:r>
          </a:p>
          <a:p>
            <a:r>
              <a:rPr lang="en-GB" sz="2400" dirty="0"/>
              <a:t>UPR 1.0 is mathematically based; and conforms to first order model theory in logic.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4400D-EBDD-4B9B-AAE2-D852CEB2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DC7CA7C-C1C1-49DE-913C-9E174806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1C2CBD-1192-4A85-B4B5-135E32DBDAFD}"/>
              </a:ext>
            </a:extLst>
          </p:cNvPr>
          <p:cNvGrpSpPr/>
          <p:nvPr/>
        </p:nvGrpSpPr>
        <p:grpSpPr>
          <a:xfrm>
            <a:off x="2667000" y="2958675"/>
            <a:ext cx="6400800" cy="3417902"/>
            <a:chOff x="2667000" y="2958675"/>
            <a:chExt cx="6400800" cy="3417902"/>
          </a:xfrm>
        </p:grpSpPr>
        <p:pic>
          <p:nvPicPr>
            <p:cNvPr id="8" name="Picture 7" descr="Diagram, timeline&#10;&#10;Description automatically generated">
              <a:extLst>
                <a:ext uri="{FF2B5EF4-FFF2-40B4-BE49-F238E27FC236}">
                  <a16:creationId xmlns:a16="http://schemas.microsoft.com/office/drawing/2014/main" id="{E371BC81-E729-47F6-AAD0-5109AB21B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2958675"/>
              <a:ext cx="6400800" cy="3417902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D13A126-3D6C-44C9-93C4-CAAB8D7286E7}"/>
                </a:ext>
              </a:extLst>
            </p:cNvPr>
            <p:cNvSpPr/>
            <p:nvPr/>
          </p:nvSpPr>
          <p:spPr>
            <a:xfrm>
              <a:off x="4724400" y="5582056"/>
              <a:ext cx="914400" cy="381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167C1C-03F9-45CF-BB56-BFDAADA291DB}"/>
              </a:ext>
            </a:extLst>
          </p:cNvPr>
          <p:cNvSpPr txBox="1">
            <a:spLocks/>
          </p:cNvSpPr>
          <p:nvPr/>
        </p:nvSpPr>
        <p:spPr>
          <a:xfrm>
            <a:off x="397932" y="5403816"/>
            <a:ext cx="4021668" cy="692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/>
              <a:t>Predicates are central to formalising object-oriented models.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4C7B0B-5A17-491A-9558-F1949F2787B1}"/>
              </a:ext>
            </a:extLst>
          </p:cNvPr>
          <p:cNvSpPr txBox="1">
            <a:spLocks/>
          </p:cNvSpPr>
          <p:nvPr/>
        </p:nvSpPr>
        <p:spPr>
          <a:xfrm>
            <a:off x="364065" y="3689801"/>
            <a:ext cx="2980268" cy="969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KerML Element Hierarchy [8, Figure 3]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07AC0B-8284-4818-BCE9-A0EAFB8EA860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2595478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B47AD348-64E1-4A39-8387-52151AD1E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dirty="0"/>
              <a:t>What is a Predicate? [9, 10]</a:t>
            </a:r>
            <a:br>
              <a:rPr lang="en-GB" altLang="en-US" dirty="0"/>
            </a:br>
            <a:r>
              <a:rPr lang="en-GB" altLang="en-US" sz="2700" i="1" dirty="0"/>
              <a:t>Example of use cases for a radar system</a:t>
            </a:r>
            <a:endParaRPr lang="en-GB" altLang="en-US" sz="2700" i="1" dirty="0">
              <a:solidFill>
                <a:srgbClr val="C00000"/>
              </a:solidFill>
            </a:endParaRPr>
          </a:p>
        </p:txBody>
      </p:sp>
      <p:grpSp>
        <p:nvGrpSpPr>
          <p:cNvPr id="23556" name="Group 6">
            <a:extLst>
              <a:ext uri="{FF2B5EF4-FFF2-40B4-BE49-F238E27FC236}">
                <a16:creationId xmlns:a16="http://schemas.microsoft.com/office/drawing/2014/main" id="{8AF341BD-5A12-42DA-BF64-74B28467224C}"/>
              </a:ext>
            </a:extLst>
          </p:cNvPr>
          <p:cNvGrpSpPr>
            <a:grpSpLocks/>
          </p:cNvGrpSpPr>
          <p:nvPr/>
        </p:nvGrpSpPr>
        <p:grpSpPr bwMode="auto">
          <a:xfrm>
            <a:off x="1566863" y="2770188"/>
            <a:ext cx="736600" cy="1582737"/>
            <a:chOff x="1152" y="2112"/>
            <a:chExt cx="576" cy="1104"/>
          </a:xfrm>
        </p:grpSpPr>
        <p:sp>
          <p:nvSpPr>
            <p:cNvPr id="23577" name="Oval 7">
              <a:extLst>
                <a:ext uri="{FF2B5EF4-FFF2-40B4-BE49-F238E27FC236}">
                  <a16:creationId xmlns:a16="http://schemas.microsoft.com/office/drawing/2014/main" id="{8365DB9F-9F69-4579-9A15-110F15C77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211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rgbClr val="33046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600">
                  <a:solidFill>
                    <a:srgbClr val="33046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400">
                  <a:solidFill>
                    <a:srgbClr val="33046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33046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2400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3578" name="Line 8">
              <a:extLst>
                <a:ext uri="{FF2B5EF4-FFF2-40B4-BE49-F238E27FC236}">
                  <a16:creationId xmlns:a16="http://schemas.microsoft.com/office/drawing/2014/main" id="{85C308B9-25EE-44D0-B54E-CB7D64A62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4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9" name="Line 9">
              <a:extLst>
                <a:ext uri="{FF2B5EF4-FFF2-40B4-BE49-F238E27FC236}">
                  <a16:creationId xmlns:a16="http://schemas.microsoft.com/office/drawing/2014/main" id="{EDC60631-4132-4D1F-B008-F826379654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0" name="Line 10">
              <a:extLst>
                <a:ext uri="{FF2B5EF4-FFF2-40B4-BE49-F238E27FC236}">
                  <a16:creationId xmlns:a16="http://schemas.microsoft.com/office/drawing/2014/main" id="{5FD4B9A7-4E0C-4306-AE02-5D3DBF1B2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1" name="Line 11">
              <a:extLst>
                <a:ext uri="{FF2B5EF4-FFF2-40B4-BE49-F238E27FC236}">
                  <a16:creationId xmlns:a16="http://schemas.microsoft.com/office/drawing/2014/main" id="{30061CFB-E88E-4137-8FE2-205D7F9FF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9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557" name="Line 12">
            <a:extLst>
              <a:ext uri="{FF2B5EF4-FFF2-40B4-BE49-F238E27FC236}">
                <a16:creationId xmlns:a16="http://schemas.microsoft.com/office/drawing/2014/main" id="{4DFED2EA-9EC1-436C-9824-0B9FF180E5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5701" y="3087688"/>
            <a:ext cx="1131006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8" name="Text Box 13">
            <a:extLst>
              <a:ext uri="{FF2B5EF4-FFF2-40B4-BE49-F238E27FC236}">
                <a16:creationId xmlns:a16="http://schemas.microsoft.com/office/drawing/2014/main" id="{B82D0C68-BFC3-4033-9EC1-5B2674E22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12" y="4559300"/>
            <a:ext cx="31607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0" dirty="0">
                <a:solidFill>
                  <a:schemeClr val="tx1"/>
                </a:solidFill>
              </a:rPr>
              <a:t>Actor 1 (ATC)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b="0" dirty="0">
                <a:solidFill>
                  <a:schemeClr val="tx1"/>
                </a:solidFill>
              </a:rPr>
              <a:t>(e.g., subject of verb) </a:t>
            </a:r>
            <a:endParaRPr lang="en-GB" altLang="en-US" sz="1800" b="0" dirty="0">
              <a:solidFill>
                <a:schemeClr val="tx1"/>
              </a:solidFill>
            </a:endParaRPr>
          </a:p>
        </p:txBody>
      </p:sp>
      <p:grpSp>
        <p:nvGrpSpPr>
          <p:cNvPr id="23572" name="Group 15">
            <a:extLst>
              <a:ext uri="{FF2B5EF4-FFF2-40B4-BE49-F238E27FC236}">
                <a16:creationId xmlns:a16="http://schemas.microsoft.com/office/drawing/2014/main" id="{79B3DEE8-7F2B-4223-86A6-AF9F7575C00F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2590800"/>
            <a:ext cx="1841500" cy="1030829"/>
            <a:chOff x="1536" y="1392"/>
            <a:chExt cx="1440" cy="720"/>
          </a:xfrm>
        </p:grpSpPr>
        <p:sp>
          <p:nvSpPr>
            <p:cNvPr id="23575" name="Oval 16">
              <a:extLst>
                <a:ext uri="{FF2B5EF4-FFF2-40B4-BE49-F238E27FC236}">
                  <a16:creationId xmlns:a16="http://schemas.microsoft.com/office/drawing/2014/main" id="{6B14397B-69BB-449B-8471-CBB13B98C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392"/>
              <a:ext cx="1440" cy="720"/>
            </a:xfrm>
            <a:prstGeom prst="ellipse">
              <a:avLst/>
            </a:prstGeom>
            <a:solidFill>
              <a:srgbClr val="B9CDE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rgbClr val="33046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600">
                  <a:solidFill>
                    <a:srgbClr val="33046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400">
                  <a:solidFill>
                    <a:srgbClr val="33046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33046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2400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3576" name="Text Box 17">
              <a:extLst>
                <a:ext uri="{FF2B5EF4-FFF2-40B4-BE49-F238E27FC236}">
                  <a16:creationId xmlns:a16="http://schemas.microsoft.com/office/drawing/2014/main" id="{95BF5B91-B34B-463C-8413-1C13A55B0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" y="1554"/>
              <a:ext cx="1268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rgbClr val="33046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600">
                  <a:solidFill>
                    <a:srgbClr val="33046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400">
                  <a:solidFill>
                    <a:srgbClr val="33046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33046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 b="0" dirty="0">
                  <a:solidFill>
                    <a:schemeClr val="tx1"/>
                  </a:solidFill>
                </a:rPr>
                <a:t>&lt;Verb – Noun&gt; Phrase 1</a:t>
              </a:r>
            </a:p>
          </p:txBody>
        </p:sp>
      </p:grp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D62B59D0-BCF9-4486-B6C6-B0400F84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363" y="1946275"/>
            <a:ext cx="2209800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3574" name="Text Box 19">
            <a:extLst>
              <a:ext uri="{FF2B5EF4-FFF2-40B4-BE49-F238E27FC236}">
                <a16:creationId xmlns:a16="http://schemas.microsoft.com/office/drawing/2014/main" id="{5BE20537-B28A-471C-B83E-E794F573D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2014573"/>
            <a:ext cx="1473200" cy="46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System</a:t>
            </a:r>
            <a:endParaRPr lang="en-GB" altLang="en-US" sz="1400">
              <a:solidFill>
                <a:schemeClr val="tx1"/>
              </a:solidFill>
            </a:endParaRPr>
          </a:p>
        </p:txBody>
      </p:sp>
      <p:grpSp>
        <p:nvGrpSpPr>
          <p:cNvPr id="23560" name="Group 20">
            <a:extLst>
              <a:ext uri="{FF2B5EF4-FFF2-40B4-BE49-F238E27FC236}">
                <a16:creationId xmlns:a16="http://schemas.microsoft.com/office/drawing/2014/main" id="{268A213B-DC4F-413F-920F-96F4F7E9EDBA}"/>
              </a:ext>
            </a:extLst>
          </p:cNvPr>
          <p:cNvGrpSpPr>
            <a:grpSpLocks/>
          </p:cNvGrpSpPr>
          <p:nvPr/>
        </p:nvGrpSpPr>
        <p:grpSpPr bwMode="auto">
          <a:xfrm>
            <a:off x="6900863" y="2784475"/>
            <a:ext cx="736600" cy="1582738"/>
            <a:chOff x="1152" y="2112"/>
            <a:chExt cx="576" cy="1104"/>
          </a:xfrm>
        </p:grpSpPr>
        <p:sp>
          <p:nvSpPr>
            <p:cNvPr id="23567" name="Oval 7">
              <a:extLst>
                <a:ext uri="{FF2B5EF4-FFF2-40B4-BE49-F238E27FC236}">
                  <a16:creationId xmlns:a16="http://schemas.microsoft.com/office/drawing/2014/main" id="{2E52FE4F-E93C-41D7-90E9-36F64605E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211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rgbClr val="33046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600">
                  <a:solidFill>
                    <a:srgbClr val="33046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400">
                  <a:solidFill>
                    <a:srgbClr val="33046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33046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2400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3568" name="Line 8">
              <a:extLst>
                <a:ext uri="{FF2B5EF4-FFF2-40B4-BE49-F238E27FC236}">
                  <a16:creationId xmlns:a16="http://schemas.microsoft.com/office/drawing/2014/main" id="{2458E090-3164-40C4-8A75-084160B53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4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9" name="Line 9">
              <a:extLst>
                <a:ext uri="{FF2B5EF4-FFF2-40B4-BE49-F238E27FC236}">
                  <a16:creationId xmlns:a16="http://schemas.microsoft.com/office/drawing/2014/main" id="{D86EC1D3-77C9-43AC-A428-0E2647A442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0" name="Line 10">
              <a:extLst>
                <a:ext uri="{FF2B5EF4-FFF2-40B4-BE49-F238E27FC236}">
                  <a16:creationId xmlns:a16="http://schemas.microsoft.com/office/drawing/2014/main" id="{40197A5F-C7A4-42EF-BDE8-D5AC8A63B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1" name="Line 11">
              <a:extLst>
                <a:ext uri="{FF2B5EF4-FFF2-40B4-BE49-F238E27FC236}">
                  <a16:creationId xmlns:a16="http://schemas.microsoft.com/office/drawing/2014/main" id="{CF12C94B-7483-4F02-98CD-826BF771A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9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561" name="Line 12">
            <a:extLst>
              <a:ext uri="{FF2B5EF4-FFF2-40B4-BE49-F238E27FC236}">
                <a16:creationId xmlns:a16="http://schemas.microsoft.com/office/drawing/2014/main" id="{27F1C1F8-F5FA-4F32-9A59-0EE9F1172A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9819" y="3473448"/>
            <a:ext cx="1315155" cy="7794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2" name="Text Box 13">
            <a:extLst>
              <a:ext uri="{FF2B5EF4-FFF2-40B4-BE49-F238E27FC236}">
                <a16:creationId xmlns:a16="http://schemas.microsoft.com/office/drawing/2014/main" id="{82922F0E-89E3-4644-9E79-5CB3D68B8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3588"/>
            <a:ext cx="2819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0" dirty="0">
                <a:solidFill>
                  <a:schemeClr val="tx1"/>
                </a:solidFill>
              </a:rPr>
              <a:t>Actor 2 (Aircraft)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b="0" dirty="0">
                <a:solidFill>
                  <a:schemeClr val="tx1"/>
                </a:solidFill>
              </a:rPr>
              <a:t>(e.g., object </a:t>
            </a:r>
            <a:r>
              <a:rPr lang="en-GB" altLang="en-US" sz="2000" dirty="0">
                <a:solidFill>
                  <a:schemeClr val="tx1"/>
                </a:solidFill>
              </a:rPr>
              <a:t>of verb</a:t>
            </a:r>
            <a:r>
              <a:rPr lang="en-GB" altLang="en-US" sz="2000" b="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23563" name="TextBox 28">
            <a:extLst>
              <a:ext uri="{FF2B5EF4-FFF2-40B4-BE49-F238E27FC236}">
                <a16:creationId xmlns:a16="http://schemas.microsoft.com/office/drawing/2014/main" id="{D784E219-2B6F-4CA7-AA81-1F5C34361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0863"/>
            <a:ext cx="7772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i="1">
                <a:solidFill>
                  <a:schemeClr val="tx2"/>
                </a:solidFill>
                <a:latin typeface="Times" panose="02020603050405020304" pitchFamily="18" charset="0"/>
              </a:rPr>
              <a:t>A predicate is that part of a sentence containing a verb and stating something about the subject.</a:t>
            </a:r>
            <a:endParaRPr lang="en-US" altLang="en-US" sz="2200" i="1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sp>
        <p:nvSpPr>
          <p:cNvPr id="23564" name="TextBox 21">
            <a:extLst>
              <a:ext uri="{FF2B5EF4-FFF2-40B4-BE49-F238E27FC236}">
                <a16:creationId xmlns:a16="http://schemas.microsoft.com/office/drawing/2014/main" id="{274C7AAC-EA66-462C-A4AF-F699990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944688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0" i="1" dirty="0">
                <a:solidFill>
                  <a:srgbClr val="4F81BD"/>
                </a:solidFill>
                <a:latin typeface="Calibri" panose="020F0502020204030204" pitchFamily="34" charset="0"/>
              </a:rPr>
              <a:t>ATC &lt;request </a:t>
            </a:r>
            <a:r>
              <a:rPr lang="en-GB" altLang="en-US" sz="1800" i="1" dirty="0">
                <a:solidFill>
                  <a:srgbClr val="4F81BD"/>
                </a:solidFill>
                <a:latin typeface="Calibri" panose="020F0502020204030204" pitchFamily="34" charset="0"/>
              </a:rPr>
              <a:t>detection</a:t>
            </a:r>
            <a:r>
              <a:rPr lang="en-GB" altLang="en-US" sz="1800" b="0" i="1" dirty="0">
                <a:solidFill>
                  <a:srgbClr val="4F81BD"/>
                </a:solidFill>
                <a:latin typeface="Calibri" panose="020F0502020204030204" pitchFamily="34" charset="0"/>
              </a:rPr>
              <a:t>&gt; from </a:t>
            </a:r>
            <a:r>
              <a:rPr lang="en-GB" altLang="en-US" sz="1800" i="1" dirty="0">
                <a:solidFill>
                  <a:srgbClr val="4F81BD"/>
                </a:solidFill>
                <a:latin typeface="Calibri" panose="020F0502020204030204" pitchFamily="34" charset="0"/>
              </a:rPr>
              <a:t>system</a:t>
            </a:r>
            <a:r>
              <a:rPr lang="en-GB" altLang="en-US" sz="1800" b="0" i="1" dirty="0">
                <a:solidFill>
                  <a:srgbClr val="4F81BD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3565" name="TextBox 21">
            <a:extLst>
              <a:ext uri="{FF2B5EF4-FFF2-40B4-BE49-F238E27FC236}">
                <a16:creationId xmlns:a16="http://schemas.microsoft.com/office/drawing/2014/main" id="{71E4CCD7-8787-4103-BBE7-C67E0F2C4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944688"/>
            <a:ext cx="2670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 dirty="0">
                <a:solidFill>
                  <a:srgbClr val="4F81BD"/>
                </a:solidFill>
                <a:latin typeface="Calibri" panose="020F0502020204030204" pitchFamily="34" charset="0"/>
              </a:rPr>
              <a:t>System</a:t>
            </a:r>
            <a:r>
              <a:rPr lang="en-GB" altLang="en-US" sz="1800" b="0" i="1" dirty="0">
                <a:solidFill>
                  <a:srgbClr val="4F81BD"/>
                </a:solidFill>
                <a:latin typeface="Calibri" panose="020F0502020204030204" pitchFamily="34" charset="0"/>
              </a:rPr>
              <a:t> &lt;</a:t>
            </a:r>
            <a:r>
              <a:rPr lang="en-GB" altLang="en-US" sz="1800" i="1" dirty="0">
                <a:solidFill>
                  <a:srgbClr val="4F81BD"/>
                </a:solidFill>
                <a:latin typeface="Calibri" panose="020F0502020204030204" pitchFamily="34" charset="0"/>
              </a:rPr>
              <a:t>detect aircraft</a:t>
            </a:r>
            <a:r>
              <a:rPr lang="en-GB" altLang="en-US" sz="1800" b="0" i="1" dirty="0">
                <a:solidFill>
                  <a:srgbClr val="4F81BD"/>
                </a:solidFill>
                <a:latin typeface="Calibri" panose="020F0502020204030204" pitchFamily="34" charset="0"/>
              </a:rPr>
              <a:t>&gt;.</a:t>
            </a:r>
          </a:p>
        </p:txBody>
      </p:sp>
      <p:sp>
        <p:nvSpPr>
          <p:cNvPr id="23566" name="TextBox 21">
            <a:extLst>
              <a:ext uri="{FF2B5EF4-FFF2-40B4-BE49-F238E27FC236}">
                <a16:creationId xmlns:a16="http://schemas.microsoft.com/office/drawing/2014/main" id="{20D453CF-2756-4A82-B297-EE6F65A2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1458913"/>
            <a:ext cx="7735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>
                <a:solidFill>
                  <a:srgbClr val="4F81BD"/>
                </a:solidFill>
                <a:latin typeface="Calibri" panose="020F0502020204030204" pitchFamily="34" charset="0"/>
              </a:rPr>
              <a:t>Note that the System and &lt;verb - noun&gt; phrase always form a sentence.</a:t>
            </a:r>
          </a:p>
        </p:txBody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id="{8705B657-7AAE-4DC0-9693-5D5327ECFE4F}"/>
              </a:ext>
            </a:extLst>
          </p:cNvPr>
          <p:cNvGrpSpPr>
            <a:grpSpLocks/>
          </p:cNvGrpSpPr>
          <p:nvPr/>
        </p:nvGrpSpPr>
        <p:grpSpPr bwMode="auto">
          <a:xfrm>
            <a:off x="3600856" y="3810000"/>
            <a:ext cx="1841500" cy="1030829"/>
            <a:chOff x="1536" y="1392"/>
            <a:chExt cx="1440" cy="720"/>
          </a:xfrm>
        </p:grpSpPr>
        <p:sp>
          <p:nvSpPr>
            <p:cNvPr id="31" name="Oval 16">
              <a:extLst>
                <a:ext uri="{FF2B5EF4-FFF2-40B4-BE49-F238E27FC236}">
                  <a16:creationId xmlns:a16="http://schemas.microsoft.com/office/drawing/2014/main" id="{2F73371C-21AF-4575-B12F-73D90CFBF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392"/>
              <a:ext cx="1440" cy="720"/>
            </a:xfrm>
            <a:prstGeom prst="ellipse">
              <a:avLst/>
            </a:prstGeom>
            <a:solidFill>
              <a:srgbClr val="B9CDE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rgbClr val="33046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600">
                  <a:solidFill>
                    <a:srgbClr val="33046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400">
                  <a:solidFill>
                    <a:srgbClr val="33046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33046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2400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2" name="Text Box 17">
              <a:extLst>
                <a:ext uri="{FF2B5EF4-FFF2-40B4-BE49-F238E27FC236}">
                  <a16:creationId xmlns:a16="http://schemas.microsoft.com/office/drawing/2014/main" id="{83BBACEB-1481-453A-B77E-F9218B4F1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" y="1554"/>
              <a:ext cx="1268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rgbClr val="33046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600">
                  <a:solidFill>
                    <a:srgbClr val="33046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400">
                  <a:solidFill>
                    <a:srgbClr val="33046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33046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 b="0" dirty="0">
                  <a:solidFill>
                    <a:schemeClr val="tx1"/>
                  </a:solidFill>
                </a:rPr>
                <a:t>&lt;Verb – Noun&gt; Phrase 2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70D8CCC-935F-4DD0-84F8-AD026A0DD626}"/>
              </a:ext>
            </a:extLst>
          </p:cNvPr>
          <p:cNvSpPr txBox="1"/>
          <p:nvPr/>
        </p:nvSpPr>
        <p:spPr>
          <a:xfrm>
            <a:off x="95656" y="638781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ATC:  Air Traffic Control</a:t>
            </a:r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966EE452-BB02-4264-BAB5-B3623E53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A2E2830D-ECBB-4E6C-94D4-649F3A1B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C992F983-8C3C-4A3A-ACED-B1203AAE53FB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587271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2FFC6-3EC6-45FC-8DC2-ABC37640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Architecture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AA843-1C76-4515-8FC7-85E9CC4E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87E15C-1E8C-4FE1-A33F-1F34F84A5FF8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83820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Semantic Structure</a:t>
            </a:r>
          </a:p>
          <a:p>
            <a:pPr lvl="1"/>
            <a:r>
              <a:rPr lang="en-GB" sz="2000" dirty="0"/>
              <a:t>A ‘clean’ structure that one would find in any model developed using standardised language such as UML/</a:t>
            </a:r>
            <a:r>
              <a:rPr lang="en-GB" sz="2000" dirty="0" err="1"/>
              <a:t>SysML</a:t>
            </a:r>
            <a:r>
              <a:rPr lang="en-GB" sz="2000" dirty="0"/>
              <a:t>:</a:t>
            </a:r>
          </a:p>
          <a:p>
            <a:r>
              <a:rPr lang="en-GB" sz="2400" dirty="0"/>
              <a:t>Semantic Transformation</a:t>
            </a:r>
          </a:p>
          <a:p>
            <a:pPr lvl="1"/>
            <a:r>
              <a:rPr lang="en-GB" sz="2000" dirty="0"/>
              <a:t>provides a way to preserve semantic structures from one view to another</a:t>
            </a:r>
          </a:p>
          <a:p>
            <a:r>
              <a:rPr lang="en-GB" sz="2400" dirty="0"/>
              <a:t>Domain Structure</a:t>
            </a:r>
          </a:p>
          <a:p>
            <a:pPr lvl="1"/>
            <a:r>
              <a:rPr lang="en-GB" sz="2000" dirty="0"/>
              <a:t>Semantic structure filled with domain knowledge</a:t>
            </a:r>
          </a:p>
          <a:p>
            <a:r>
              <a:rPr lang="en-GB" sz="2400" dirty="0"/>
              <a:t>Interpretation </a:t>
            </a:r>
          </a:p>
          <a:p>
            <a:pPr lvl="1"/>
            <a:r>
              <a:rPr lang="en-GB" sz="2000" dirty="0"/>
              <a:t>Interpret domain knowledge into a semantic structure</a:t>
            </a:r>
          </a:p>
          <a:p>
            <a:endParaRPr lang="en-GB" sz="2400" dirty="0"/>
          </a:p>
          <a:p>
            <a:r>
              <a:rPr lang="en-GB" sz="2400" dirty="0"/>
              <a:t>A dedicated presentation to Ontology PSIG (Thursday)</a:t>
            </a:r>
          </a:p>
          <a:p>
            <a:pPr lvl="1"/>
            <a:endParaRPr lang="en-GB" sz="20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3101CC-A289-4077-8623-BD682C975A15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2388915-A25C-46AF-8A2A-602CF43D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</p:spTree>
    <p:extLst>
      <p:ext uri="{BB962C8B-B14F-4D97-AF65-F5344CB8AC3E}">
        <p14:creationId xmlns:p14="http://schemas.microsoft.com/office/powerpoint/2010/main" val="3610863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2650"/>
          </a:xfrm>
        </p:spPr>
        <p:txBody>
          <a:bodyPr>
            <a:normAutofit/>
          </a:bodyPr>
          <a:lstStyle/>
          <a:p>
            <a:r>
              <a:rPr lang="en-GB" sz="3200" dirty="0"/>
              <a:t>Agenda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/>
          </a:bodyPr>
          <a:lstStyle/>
          <a:p>
            <a:r>
              <a:rPr lang="en-GB" sz="2800" dirty="0"/>
              <a:t>UPR 1.0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Constraint Driven Design (CDD)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Relational Transformation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Application to commercialisation of EV wireless charging</a:t>
            </a:r>
          </a:p>
          <a:p>
            <a:endParaRPr lang="en-GB" sz="2000" dirty="0"/>
          </a:p>
          <a:p>
            <a:r>
              <a:rPr lang="en-GB" sz="2800" dirty="0"/>
              <a:t>Relation to Kernel Modeling Language and Predicates</a:t>
            </a:r>
            <a:endParaRPr lang="en-GB" sz="2800" dirty="0">
              <a:solidFill>
                <a:prstClr val="black"/>
              </a:solidFill>
            </a:endParaRPr>
          </a:p>
          <a:p>
            <a:pPr lvl="0"/>
            <a:endParaRPr lang="en-GB" sz="2000" dirty="0">
              <a:solidFill>
                <a:prstClr val="black"/>
              </a:solidFill>
            </a:endParaRPr>
          </a:p>
          <a:p>
            <a:pPr lvl="0"/>
            <a:r>
              <a:rPr lang="en-GB" sz="2800" i="1" dirty="0">
                <a:solidFill>
                  <a:srgbClr val="FF0000"/>
                </a:solidFill>
              </a:rPr>
              <a:t>Discussion of Pathway for UPR 1.0 Evolution</a:t>
            </a:r>
            <a:endParaRPr lang="en-GB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4BA5C1-D5FD-44F0-A772-1F10E8C9EAB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107211A-3C7B-446B-AC27-DFECD3F0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</p:spTree>
    <p:extLst>
      <p:ext uri="{BB962C8B-B14F-4D97-AF65-F5344CB8AC3E}">
        <p14:creationId xmlns:p14="http://schemas.microsoft.com/office/powerpoint/2010/main" val="2675928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B09F-339F-4ABA-81E1-1E761E9A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Pathway for UPR 1.0 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62D0F-74C4-42D7-A7B7-D775013EB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Scope of evolution is beyond UPR 1.0 RTF due to</a:t>
            </a:r>
          </a:p>
          <a:p>
            <a:pPr lvl="1"/>
            <a:r>
              <a:rPr lang="en-GB" sz="2400" dirty="0"/>
              <a:t>Inclusion of logical constraints</a:t>
            </a:r>
          </a:p>
          <a:p>
            <a:pPr lvl="1"/>
            <a:r>
              <a:rPr lang="en-GB" sz="2400" dirty="0"/>
              <a:t>Alignment of formal semantics with KerML/Predicates</a:t>
            </a:r>
          </a:p>
          <a:p>
            <a:pPr lvl="1"/>
            <a:r>
              <a:rPr lang="en-GB" sz="2400" dirty="0"/>
              <a:t>Utilising </a:t>
            </a:r>
            <a:r>
              <a:rPr lang="en-GB" sz="2400" dirty="0" err="1"/>
              <a:t>SysML</a:t>
            </a:r>
            <a:r>
              <a:rPr lang="en-GB" sz="2400" dirty="0"/>
              <a:t> 2 for design analysis</a:t>
            </a:r>
          </a:p>
          <a:p>
            <a:pPr lvl="1"/>
            <a:r>
              <a:rPr lang="en-GB" sz="2400" dirty="0"/>
              <a:t>Supporting CDD automation </a:t>
            </a:r>
          </a:p>
          <a:p>
            <a:pPr lvl="1"/>
            <a:endParaRPr lang="en-GB" sz="2400" dirty="0"/>
          </a:p>
          <a:p>
            <a:r>
              <a:rPr lang="en-GB" sz="2800" dirty="0"/>
              <a:t>Pathways</a:t>
            </a:r>
          </a:p>
          <a:p>
            <a:pPr lvl="1"/>
            <a:r>
              <a:rPr lang="en-GB" sz="2400" dirty="0"/>
              <a:t>UPR 2.0?</a:t>
            </a:r>
          </a:p>
          <a:p>
            <a:pPr lvl="1"/>
            <a:r>
              <a:rPr lang="en-GB" sz="2400" dirty="0"/>
              <a:t>Collaboration with </a:t>
            </a:r>
            <a:r>
              <a:rPr lang="en-GB" sz="2400" dirty="0" err="1"/>
              <a:t>SysML</a:t>
            </a:r>
            <a:r>
              <a:rPr lang="en-GB" sz="2400" dirty="0"/>
              <a:t> 2 Working Group? </a:t>
            </a:r>
          </a:p>
          <a:p>
            <a:pPr lvl="1"/>
            <a:r>
              <a:rPr lang="en-GB" sz="2400" dirty="0"/>
              <a:t>Collaboration with Ontology PSIG?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AC25225-03B7-469B-A293-96675543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E5BCFF7-AAC7-412C-B985-22FAB760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1CC6D1D-56E9-4D48-A52B-437E336791D9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2242133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096962"/>
          </a:xfrm>
        </p:spPr>
        <p:txBody>
          <a:bodyPr>
            <a:normAutofit/>
          </a:bodyPr>
          <a:lstStyle/>
          <a:p>
            <a:r>
              <a:rPr lang="en-GB" sz="3200" dirty="0"/>
              <a:t>References (1 of 2)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39899"/>
              </p:ext>
            </p:extLst>
          </p:nvPr>
        </p:nvGraphicFramePr>
        <p:xfrm>
          <a:off x="647564" y="1600201"/>
          <a:ext cx="7848874" cy="5165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[1] Dickerson, C.E. and S. Ji, Mathsig/2015-09-01, Profiling a Software Architecture for the Relational Oriented Systems Engineering Technology Trade-off and Analysis Framework (ROSETTA)  v4.3.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[2] Dickerson, C.E. and D. Mavris, “Relational Oriented Systems Engineering (ROSE): Preliminary report,” in Proc. IEEE SoSE '11, Albuquerque, 2011.  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[3] Dickerson, C.E., “A relational oriented approach to system of systems assessment of alternatives for data link interoperability,” </a:t>
                      </a:r>
                      <a:r>
                        <a:rPr lang="en-GB" sz="1600" i="1" dirty="0">
                          <a:effectLst/>
                        </a:rPr>
                        <a:t>IEEE Systems Jo</a:t>
                      </a:r>
                      <a:r>
                        <a:rPr lang="en-GB" sz="1600" dirty="0">
                          <a:effectLst/>
                        </a:rPr>
                        <a:t>urnal, 16 May 2013. 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[4] Mavris, D., K. Griendling and C. Dickerson, “Relational-Oriented Systems Engineering and Technology Trade-off Analysis Framework,” </a:t>
                      </a:r>
                      <a:r>
                        <a:rPr lang="en-GB" sz="1600" i="1" dirty="0">
                          <a:effectLst/>
                        </a:rPr>
                        <a:t>AIAA Journal of Aircraft</a:t>
                      </a:r>
                      <a:r>
                        <a:rPr lang="en-GB" sz="1600" dirty="0">
                          <a:effectLst/>
                        </a:rPr>
                        <a:t>, 28 August 2013. 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[5] Dickerson, C.E., and D. Mavris, “A Brief History of Models and Model Based Systems Engineering and the Case for Relational Orientation,” </a:t>
                      </a:r>
                      <a:r>
                        <a:rPr lang="en-GB" sz="1600" i="1" dirty="0">
                          <a:effectLst/>
                        </a:rPr>
                        <a:t>IEEE Systems Journal</a:t>
                      </a:r>
                      <a:r>
                        <a:rPr lang="en-GB" sz="1600" dirty="0">
                          <a:effectLst/>
                        </a:rPr>
                        <a:t>, vol. 7, no. 4, 2013. 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[6] (OMG) Object Management Group 2019, </a:t>
                      </a:r>
                      <a:r>
                        <a:rPr lang="en-GB" sz="1600" i="1" dirty="0">
                          <a:effectLst/>
                        </a:rPr>
                        <a:t>UML Profile for ROSETTA (UPR) Version 1.0</a:t>
                      </a:r>
                      <a:endParaRPr lang="en-GB" sz="1600" i="1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[7] </a:t>
                      </a:r>
                      <a:r>
                        <a:rPr lang="en-GB" altLang="en-US" sz="1600" dirty="0" err="1">
                          <a:latin typeface="Times" panose="02020603050405020304" pitchFamily="18" charset="0"/>
                        </a:rPr>
                        <a:t>Campi</a:t>
                      </a:r>
                      <a:r>
                        <a:rPr lang="en-GB" altLang="en-US" sz="1600" dirty="0">
                          <a:latin typeface="Times" panose="02020603050405020304" pitchFamily="18" charset="0"/>
                        </a:rPr>
                        <a:t> T, </a:t>
                      </a:r>
                      <a:r>
                        <a:rPr lang="en-GB" altLang="en-US" sz="1600" dirty="0" err="1">
                          <a:latin typeface="Times" panose="02020603050405020304" pitchFamily="18" charset="0"/>
                        </a:rPr>
                        <a:t>Cruicani</a:t>
                      </a:r>
                      <a:r>
                        <a:rPr lang="en-GB" altLang="en-US" sz="1600" dirty="0">
                          <a:latin typeface="Times" panose="02020603050405020304" pitchFamily="18" charset="0"/>
                        </a:rPr>
                        <a:t> S, </a:t>
                      </a:r>
                      <a:r>
                        <a:rPr lang="en-GB" altLang="en-US" sz="1600" dirty="0" err="1">
                          <a:latin typeface="Times" panose="02020603050405020304" pitchFamily="18" charset="0"/>
                        </a:rPr>
                        <a:t>Maradei</a:t>
                      </a:r>
                      <a:r>
                        <a:rPr lang="en-GB" altLang="en-US" sz="1600" dirty="0">
                          <a:latin typeface="Times" panose="02020603050405020304" pitchFamily="18" charset="0"/>
                        </a:rPr>
                        <a:t> F, </a:t>
                      </a:r>
                      <a:r>
                        <a:rPr lang="en-GB" altLang="en-US" sz="1600" dirty="0" err="1">
                          <a:latin typeface="Times" panose="02020603050405020304" pitchFamily="18" charset="0"/>
                        </a:rPr>
                        <a:t>Feliziani</a:t>
                      </a:r>
                      <a:r>
                        <a:rPr lang="en-GB" altLang="en-US" sz="1600" dirty="0">
                          <a:latin typeface="Times" panose="02020603050405020304" pitchFamily="18" charset="0"/>
                        </a:rPr>
                        <a:t> M. Magnetic Field during Wireless Charging in an Electric Vehicle According to Standard SAE J2954. Energies. 2019;12:1795 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[8] (OMG) Object Management Group 2021, </a:t>
                      </a:r>
                      <a:r>
                        <a:rPr lang="en-GB" sz="1600" i="1" dirty="0">
                          <a:effectLst/>
                        </a:rPr>
                        <a:t>Kernel Modeling Language (KerML) Version 1.0 Release 2021-05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A50C887-95AE-42AF-B217-24F439B5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8D53DF7-2722-4577-89CA-1F6A1F07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4F168C-47ED-4FD0-898A-293DDCF4AECC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304378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2650"/>
          </a:xfrm>
        </p:spPr>
        <p:txBody>
          <a:bodyPr>
            <a:normAutofit/>
          </a:bodyPr>
          <a:lstStyle/>
          <a:p>
            <a:r>
              <a:rPr lang="en-GB" sz="3200" dirty="0"/>
              <a:t>Agenda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/>
          </a:bodyPr>
          <a:lstStyle/>
          <a:p>
            <a:r>
              <a:rPr lang="en-GB" sz="2800" dirty="0"/>
              <a:t>UPR 1.0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Constraint Driven Design (CDD)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Relational Transformation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Application to commercialisation of EV wireless charging</a:t>
            </a:r>
          </a:p>
          <a:p>
            <a:endParaRPr lang="en-GB" sz="2000" dirty="0"/>
          </a:p>
          <a:p>
            <a:r>
              <a:rPr lang="en-GB" sz="2800" dirty="0"/>
              <a:t>Relation to Kernel Modeling Language and Predicates</a:t>
            </a:r>
            <a:endParaRPr lang="en-GB" sz="2800" dirty="0">
              <a:solidFill>
                <a:prstClr val="black"/>
              </a:solidFill>
            </a:endParaRPr>
          </a:p>
          <a:p>
            <a:pPr lvl="0"/>
            <a:endParaRPr lang="en-GB" sz="2000" dirty="0">
              <a:solidFill>
                <a:prstClr val="black"/>
              </a:solidFill>
            </a:endParaRP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Discussion of Pathway for UPR 1.0 Evolution</a:t>
            </a:r>
            <a:endParaRPr lang="en-GB" sz="24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4BA5C1-D5FD-44F0-A772-1F10E8C9EAB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41B69-57C6-4F9A-8E7C-55CF17822161}"/>
              </a:ext>
            </a:extLst>
          </p:cNvPr>
          <p:cNvSpPr txBox="1"/>
          <p:nvPr/>
        </p:nvSpPr>
        <p:spPr>
          <a:xfrm>
            <a:off x="130342" y="6410265"/>
            <a:ext cx="2079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EV: Electric Vehicle </a:t>
            </a:r>
            <a:r>
              <a:rPr lang="en-GB" sz="1600" dirty="0"/>
              <a:t> 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107211A-3C7B-446B-AC27-DFECD3F0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</p:spTree>
    <p:extLst>
      <p:ext uri="{BB962C8B-B14F-4D97-AF65-F5344CB8AC3E}">
        <p14:creationId xmlns:p14="http://schemas.microsoft.com/office/powerpoint/2010/main" val="4126359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944562"/>
          </a:xfrm>
        </p:spPr>
        <p:txBody>
          <a:bodyPr>
            <a:noAutofit/>
          </a:bodyPr>
          <a:lstStyle/>
          <a:p>
            <a:r>
              <a:rPr lang="en-GB" sz="3200" dirty="0"/>
              <a:t>References (2 of 2)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28601"/>
              </p:ext>
            </p:extLst>
          </p:nvPr>
        </p:nvGraphicFramePr>
        <p:xfrm>
          <a:off x="590482" y="1447800"/>
          <a:ext cx="8039236" cy="1120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9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[9] Dickerson, Charles E. et al, 2021.  “Architecture definition in complex system design using model theory.” </a:t>
                      </a:r>
                      <a:r>
                        <a:rPr lang="en-GB" sz="1600" i="1" dirty="0">
                          <a:effectLst/>
                        </a:rPr>
                        <a:t>IEEE Systems Journal </a:t>
                      </a:r>
                      <a:r>
                        <a:rPr lang="en-GB" sz="1600" dirty="0">
                          <a:effectLst/>
                        </a:rPr>
                        <a:t>15, no. 2: 1847 – 1860.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[10] Dickerson, C.E. and Siyuan Ji, </a:t>
                      </a:r>
                      <a:r>
                        <a:rPr lang="en-GB" sz="1600" i="1" dirty="0">
                          <a:effectLst/>
                        </a:rPr>
                        <a:t>Essential Architecture and Principles of Systems  Engineering.</a:t>
                      </a:r>
                      <a:r>
                        <a:rPr lang="en-GB" sz="1600" dirty="0">
                          <a:effectLst/>
                        </a:rPr>
                        <a:t> Boca Raton Florida: CRC Press Auerbach Publication, September 2021. 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013BF64-04C8-44C0-801A-39570578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46D47B9-755C-4629-9D01-495B8FBB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91C31-AE81-4EBC-A525-B71C072B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23656"/>
            <a:ext cx="5399110" cy="3606905"/>
          </a:xfrm>
          <a:prstGeom prst="rect">
            <a:avLst/>
          </a:prstGeom>
        </p:spPr>
      </p:pic>
      <p:sp>
        <p:nvSpPr>
          <p:cNvPr id="72" name="Footer Placeholder 3">
            <a:extLst>
              <a:ext uri="{FF2B5EF4-FFF2-40B4-BE49-F238E27FC236}">
                <a16:creationId xmlns:a16="http://schemas.microsoft.com/office/drawing/2014/main" id="{82004EB5-9F4B-42E2-BF46-23B378B3140D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347351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5368-89C7-43AF-A051-3AAA4C28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UPR 1.0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68279-0B92-4B8E-B81F-1D06EEE26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UPR aims to </a:t>
            </a:r>
          </a:p>
          <a:p>
            <a:pPr lvl="1"/>
            <a:r>
              <a:rPr lang="en-GB" sz="2400" dirty="0"/>
              <a:t>Fill the gaps by </a:t>
            </a:r>
            <a:r>
              <a:rPr lang="en-GB" sz="2400" i="1" dirty="0"/>
              <a:t>accessing, structuring and integrating </a:t>
            </a:r>
            <a:r>
              <a:rPr lang="en-GB" sz="2400" dirty="0"/>
              <a:t>information across multiple system models for support of CDD</a:t>
            </a:r>
            <a:endParaRPr lang="en-US" sz="2400" dirty="0"/>
          </a:p>
          <a:p>
            <a:pPr lvl="1"/>
            <a:r>
              <a:rPr lang="en-GB" sz="2400" dirty="0"/>
              <a:t>Identify conflicting and harmonious requirements</a:t>
            </a:r>
          </a:p>
          <a:p>
            <a:pPr lvl="1"/>
            <a:r>
              <a:rPr lang="en-GB" sz="2400" dirty="0"/>
              <a:t>Support optimization and transformation of System Architecture into Detailed Design</a:t>
            </a:r>
          </a:p>
          <a:p>
            <a:r>
              <a:rPr lang="en-GB" sz="2600" dirty="0"/>
              <a:t>UPR 1.0 proposed</a:t>
            </a:r>
          </a:p>
          <a:p>
            <a:pPr lvl="1"/>
            <a:r>
              <a:rPr lang="en-GB" sz="2400" dirty="0"/>
              <a:t>10 stereotypes, and 1 library</a:t>
            </a:r>
          </a:p>
          <a:p>
            <a:pPr lvl="1"/>
            <a:r>
              <a:rPr lang="en-GB" sz="2400" dirty="0"/>
              <a:t>Facilitating annotation of models to identify information</a:t>
            </a:r>
          </a:p>
          <a:p>
            <a:pPr lvl="1"/>
            <a:r>
              <a:rPr lang="en-GB" sz="2400" dirty="0"/>
              <a:t>But the </a:t>
            </a:r>
            <a:r>
              <a:rPr lang="en-GB" sz="2400" i="1" dirty="0"/>
              <a:t>intent is Not </a:t>
            </a:r>
            <a:r>
              <a:rPr lang="en-GB" sz="2400" dirty="0"/>
              <a:t>to define new analysis techniques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F273D-A11D-46C5-9297-916E396F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OMG Document Number MathSig/2022-03-01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4EEED-98ED-4BD0-A57F-BBB4070D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UPR 1.0 facilitates the modelling of metric constraints for CDD [6]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A </a:t>
            </a:r>
            <a:r>
              <a:rPr lang="en-GB" sz="2200" i="1" dirty="0"/>
              <a:t>Variable</a:t>
            </a:r>
            <a:r>
              <a:rPr lang="en-GB" sz="2200" dirty="0"/>
              <a:t> is a measurable attribute that represents an element being constrained and can take on a range of real values.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A </a:t>
            </a:r>
            <a:r>
              <a:rPr lang="en-GB" sz="2200" i="1" dirty="0"/>
              <a:t>Constraint</a:t>
            </a:r>
            <a:r>
              <a:rPr lang="en-GB" sz="2200" dirty="0"/>
              <a:t> is a constant that limits the values of a variable.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A </a:t>
            </a:r>
            <a:r>
              <a:rPr lang="en-GB" sz="2200" i="1" dirty="0"/>
              <a:t>Comparison Operator</a:t>
            </a:r>
            <a:r>
              <a:rPr lang="en-GB" sz="2200" dirty="0"/>
              <a:t>, such as ‘&lt;‘, is used to model constraints.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400" dirty="0"/>
              <a:t>A </a:t>
            </a:r>
            <a:r>
              <a:rPr lang="en-GB" sz="2400" i="1" dirty="0"/>
              <a:t>Design Objective </a:t>
            </a:r>
            <a:r>
              <a:rPr lang="en-GB" sz="2400" dirty="0"/>
              <a:t>is a measurable attribute of a system that the system is intended to have or achieve e.g., a requirement.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400" dirty="0"/>
              <a:t>A </a:t>
            </a:r>
            <a:r>
              <a:rPr lang="en-GB" sz="2400" i="1" dirty="0"/>
              <a:t>Design Variable </a:t>
            </a:r>
            <a:r>
              <a:rPr lang="en-GB" sz="2400" dirty="0"/>
              <a:t>is a variable under the design authority of the engineer. It imparts system properties that achieve objectives e.g., a vehicle speed of &gt; 100 mph can be achieved by reduced weight.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639096F-DD74-4443-8F35-06D47BFC0D95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7A360C-57E7-4A16-914C-6A893073D817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8229600" cy="882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Constraint Driven Design (CDD) in UPR 1.0</a:t>
            </a:r>
            <a:endParaRPr lang="en-GB" sz="280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20CE1AF-0690-4CE6-9440-3CE6BB31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</p:spTree>
    <p:extLst>
      <p:ext uri="{BB962C8B-B14F-4D97-AF65-F5344CB8AC3E}">
        <p14:creationId xmlns:p14="http://schemas.microsoft.com/office/powerpoint/2010/main" val="63174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H="1">
            <a:off x="179512" y="1556793"/>
            <a:ext cx="8784976" cy="5057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 descr="C:\Users\elsj2\Desktop\ROSETTA for December\Final Models and Graphics\UPR Models\Annex B Vehicle Design\2. Vehicle behavior in a drive cyc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49" y="4426440"/>
            <a:ext cx="3303797" cy="2088231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</p:pic>
      <p:pic>
        <p:nvPicPr>
          <p:cNvPr id="30" name="Picture 29" descr="C:\Users\elsj2\Desktop\ROSETTA for December\Final Models and Graphics\UPR Models\Annex B Vehicle Design\3. Vehicle Design Constraint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10260"/>
            <a:ext cx="2509391" cy="2104335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</p:pic>
      <p:pic>
        <p:nvPicPr>
          <p:cNvPr id="31" name="Picture 30" descr="C:\Users\elsj2\Desktop\ROSETTA for December\Final Models and Graphics\UPR Models\Annex B Vehicle Design\1. Vehicle subsystems and properties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74" y="2365274"/>
            <a:ext cx="2995761" cy="2162896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UPR for CDD Modeling</a:t>
            </a:r>
            <a:br>
              <a:rPr lang="en-GB" sz="3200" dirty="0"/>
            </a:br>
            <a:r>
              <a:rPr lang="en-GB" sz="2800" i="1" dirty="0"/>
              <a:t>Model annotation for information extraction</a:t>
            </a:r>
            <a:endParaRPr lang="en-GB" sz="3200" i="1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788024" y="3055195"/>
            <a:ext cx="0" cy="731033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22849" y="4293096"/>
            <a:ext cx="0" cy="71110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139952" y="4896931"/>
            <a:ext cx="0" cy="76431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32040" y="6152527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Existing System Model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65176" y="447776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Annotation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73820" y="2251682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UPR Stereotypes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3323188" y="3181618"/>
            <a:ext cx="576064" cy="3666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187556" y="4005064"/>
            <a:ext cx="488143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37623" y="2903275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Design</a:t>
            </a:r>
          </a:p>
          <a:p>
            <a:pPr algn="ctr"/>
            <a:r>
              <a:rPr lang="en-GB" dirty="0"/>
              <a:t>Objective Constraints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172961" y="2535287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rgbClr val="FF0000"/>
                </a:solidFill>
              </a:rPr>
              <a:t>DOtoDV</a:t>
            </a:r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>
                <a:solidFill>
                  <a:srgbClr val="FF0000"/>
                </a:solidFill>
              </a:rPr>
              <a:t>Sensitivities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64522" y="152390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Design</a:t>
            </a:r>
          </a:p>
          <a:p>
            <a:pPr algn="ctr"/>
            <a:r>
              <a:rPr lang="en-GB" dirty="0"/>
              <a:t>Variable</a:t>
            </a:r>
          </a:p>
          <a:p>
            <a:pPr algn="ctr"/>
            <a:r>
              <a:rPr lang="en-GB" dirty="0"/>
              <a:t>Constraints</a:t>
            </a:r>
          </a:p>
        </p:txBody>
      </p:sp>
      <p:pic>
        <p:nvPicPr>
          <p:cNvPr id="1026" name="Picture 2" descr="C:\Users\elsj2\Desktop\NO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52" y="3031398"/>
            <a:ext cx="1787674" cy="1509661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</p:pic>
      <p:pic>
        <p:nvPicPr>
          <p:cNvPr id="1027" name="Picture 3" descr="C:\Users\elsj2\Desktop\DV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06" y="2073621"/>
            <a:ext cx="1908903" cy="1279453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</p:pic>
      <p:pic>
        <p:nvPicPr>
          <p:cNvPr id="1028" name="Picture 4" descr="C:\Users\elsj2\Desktop\DV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02" y="3955851"/>
            <a:ext cx="1199144" cy="1144637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</p:pic>
      <p:sp>
        <p:nvSpPr>
          <p:cNvPr id="45" name="TextBox 44"/>
          <p:cNvSpPr txBox="1"/>
          <p:nvPr/>
        </p:nvSpPr>
        <p:spPr>
          <a:xfrm>
            <a:off x="4173386" y="441806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Design</a:t>
            </a:r>
          </a:p>
          <a:p>
            <a:pPr algn="ctr"/>
            <a:r>
              <a:rPr lang="en-GB"/>
              <a:t>Variable</a:t>
            </a:r>
          </a:p>
          <a:p>
            <a:pPr algn="ctr"/>
            <a:r>
              <a:rPr lang="en-GB"/>
              <a:t>Constraints</a:t>
            </a:r>
            <a:endParaRPr lang="en-GB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A1FE1E38-17D2-4C0C-AD34-87F116FF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5AAB90AC-C424-4FF5-8596-3358D72F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25607E40-FB1F-47E5-AF52-68AAA4236AAB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6801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/>
      <p:bldP spid="54" grpId="0"/>
      <p:bldP spid="72" grpId="0"/>
      <p:bldP spid="81" grpId="0"/>
      <p:bldP spid="32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78288" y="1484784"/>
            <a:ext cx="3886200" cy="5074373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i="1" baseline="-30000" dirty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2000" b="1" dirty="0">
                <a:latin typeface="Arial" pitchFamily="34" charset="0"/>
              </a:rPr>
              <a:t>Design Variables</a:t>
            </a:r>
            <a:r>
              <a:rPr lang="en-US" altLang="en-US" sz="2000" dirty="0">
                <a:latin typeface="Arial" pitchFamily="34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	x</a:t>
            </a:r>
            <a:r>
              <a:rPr lang="en-US" altLang="en-US" sz="2000" i="1" baseline="-25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2000" dirty="0">
                <a:latin typeface="Arial" pitchFamily="34" charset="0"/>
                <a:cs typeface="Times New Roman" pitchFamily="18" charset="0"/>
              </a:rPr>
              <a:t>: Radar Power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	x</a:t>
            </a:r>
            <a:r>
              <a:rPr lang="en-US" altLang="en-US" sz="2000" i="1" baseline="-25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2000" dirty="0">
                <a:latin typeface="Arial" pitchFamily="34" charset="0"/>
                <a:cs typeface="Times New Roman" pitchFamily="18" charset="0"/>
              </a:rPr>
              <a:t>: Radar Aperture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dirty="0">
                <a:latin typeface="Arial" pitchFamily="34" charset="0"/>
                <a:cs typeface="Times New Roman" pitchFamily="18" charset="0"/>
              </a:rPr>
              <a:t>Design Ranges: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	S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: 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2000" i="1" u="sng" dirty="0">
                <a:latin typeface="Arial" pitchFamily="34" charset="0"/>
                <a:cs typeface="Times New Roman" pitchFamily="18" charset="0"/>
              </a:rPr>
              <a:t>&gt;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0</a:t>
            </a:r>
            <a:r>
              <a:rPr lang="en-US" altLang="en-US" sz="2000" i="1" dirty="0">
                <a:latin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>
                <a:latin typeface="Arial" pitchFamily="34" charset="0"/>
              </a:rPr>
              <a:t>	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S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: 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1 </a:t>
            </a:r>
            <a:r>
              <a:rPr lang="en-US" altLang="en-US" sz="2000" i="1" u="sng" dirty="0">
                <a:latin typeface="Arial" pitchFamily="34" charset="0"/>
                <a:cs typeface="Times New Roman" pitchFamily="18" charset="0"/>
              </a:rPr>
              <a:t>&lt;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40 dBw</a:t>
            </a:r>
            <a:r>
              <a:rPr lang="en-US" altLang="en-US" sz="2000" dirty="0">
                <a:latin typeface="Arial" pitchFamily="34" charset="0"/>
              </a:rPr>
              <a:t>	(10 Kw)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	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S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3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: 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2000" i="1" u="sng" dirty="0">
                <a:latin typeface="Arial" pitchFamily="34" charset="0"/>
                <a:cs typeface="Times New Roman" pitchFamily="18" charset="0"/>
              </a:rPr>
              <a:t>&gt;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0</a:t>
            </a:r>
            <a:endParaRPr lang="en-US" altLang="en-US" sz="2000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	S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4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: 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2 </a:t>
            </a:r>
            <a:r>
              <a:rPr lang="en-US" altLang="en-US" sz="2000" i="1" u="sng" dirty="0">
                <a:latin typeface="Arial" pitchFamily="34" charset="0"/>
                <a:cs typeface="Times New Roman" pitchFamily="18" charset="0"/>
              </a:rPr>
              <a:t>&lt;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10 dBsm	</a:t>
            </a:r>
            <a:r>
              <a:rPr lang="en-US" altLang="en-US" sz="2000" dirty="0">
                <a:latin typeface="Arial" pitchFamily="34" charset="0"/>
                <a:cs typeface="Times New Roman" pitchFamily="18" charset="0"/>
              </a:rPr>
              <a:t>(10 m</a:t>
            </a:r>
            <a:r>
              <a:rPr lang="en-US" altLang="en-US" sz="2000" baseline="30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sz="2000" dirty="0">
                <a:latin typeface="Arial" pitchFamily="34" charset="0"/>
                <a:cs typeface="Times New Roman" pitchFamily="18" charset="0"/>
              </a:rPr>
              <a:t>)</a:t>
            </a:r>
            <a:endParaRPr lang="en-US" altLang="en-US" sz="2000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>
              <a:latin typeface="Arial" pitchFamily="34" charset="0"/>
            </a:endParaRPr>
          </a:p>
          <a:p>
            <a:pPr mar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>
                <a:latin typeface="Arial" pitchFamily="34" charset="0"/>
              </a:rPr>
              <a:t>Design Space is bounded by   	Design Ranges</a:t>
            </a:r>
          </a:p>
          <a:p>
            <a:pPr marL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>
              <a:latin typeface="Arial" pitchFamily="34" charset="0"/>
            </a:endParaRPr>
          </a:p>
        </p:txBody>
      </p:sp>
      <p:cxnSp>
        <p:nvCxnSpPr>
          <p:cNvPr id="9219" name="Straight Connector 3"/>
          <p:cNvCxnSpPr>
            <a:cxnSpLocks noChangeShapeType="1"/>
          </p:cNvCxnSpPr>
          <p:nvPr/>
        </p:nvCxnSpPr>
        <p:spPr bwMode="auto">
          <a:xfrm rot="5400000">
            <a:off x="126568" y="4861549"/>
            <a:ext cx="2447925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0" name="Straight Connector 4"/>
          <p:cNvCxnSpPr>
            <a:cxnSpLocks noChangeShapeType="1"/>
          </p:cNvCxnSpPr>
          <p:nvPr/>
        </p:nvCxnSpPr>
        <p:spPr bwMode="auto">
          <a:xfrm rot="10800000">
            <a:off x="1190194" y="5904536"/>
            <a:ext cx="3240087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971600" y="3469311"/>
            <a:ext cx="3838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000" i="1" dirty="0">
                <a:latin typeface="Calibri" pitchFamily="34" charset="0"/>
              </a:rPr>
              <a:t>x</a:t>
            </a:r>
            <a:r>
              <a:rPr lang="en-GB" altLang="en-US" sz="2000" i="1" baseline="-25000" dirty="0">
                <a:latin typeface="Calibri" pitchFamily="34" charset="0"/>
              </a:rPr>
              <a:t>2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4427984" y="5661248"/>
            <a:ext cx="3942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i="1" dirty="0">
                <a:latin typeface="Calibri" pitchFamily="34" charset="0"/>
              </a:rPr>
              <a:t>x</a:t>
            </a:r>
            <a:r>
              <a:rPr lang="en-GB" altLang="en-US" sz="2000" i="1" baseline="-25000" dirty="0">
                <a:latin typeface="Calibri" pitchFamily="34" charset="0"/>
              </a:rPr>
              <a:t>1</a:t>
            </a:r>
          </a:p>
        </p:txBody>
      </p:sp>
      <p:cxnSp>
        <p:nvCxnSpPr>
          <p:cNvPr id="9223" name="Straight Connector 8"/>
          <p:cNvCxnSpPr>
            <a:cxnSpLocks noChangeShapeType="1"/>
          </p:cNvCxnSpPr>
          <p:nvPr/>
        </p:nvCxnSpPr>
        <p:spPr bwMode="auto">
          <a:xfrm>
            <a:off x="4198506" y="4655224"/>
            <a:ext cx="0" cy="1430288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Straight Connector 9"/>
          <p:cNvCxnSpPr>
            <a:cxnSpLocks noChangeShapeType="1"/>
          </p:cNvCxnSpPr>
          <p:nvPr/>
        </p:nvCxnSpPr>
        <p:spPr bwMode="auto">
          <a:xfrm rot="10800000">
            <a:off x="1190194" y="5248899"/>
            <a:ext cx="3240087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9" name="TextBox 28"/>
          <p:cNvSpPr txBox="1">
            <a:spLocks noChangeArrowheads="1"/>
          </p:cNvSpPr>
          <p:nvPr/>
        </p:nvSpPr>
        <p:spPr bwMode="auto">
          <a:xfrm>
            <a:off x="463208" y="1484784"/>
            <a:ext cx="37544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itchFamily="18" charset="0"/>
              </a:rPr>
              <a:t>Power Aperture</a:t>
            </a:r>
            <a:r>
              <a:rPr lang="en-US" altLang="en-US" baseline="30000" dirty="0">
                <a:cs typeface="Times New Roman" pitchFamily="18" charset="0"/>
              </a:rPr>
              <a:t>2</a:t>
            </a:r>
            <a:r>
              <a:rPr lang="en-US" altLang="en-US" sz="2000" dirty="0">
                <a:cs typeface="Times New Roman" pitchFamily="18" charset="0"/>
              </a:rPr>
              <a:t> = PA</a:t>
            </a:r>
            <a:r>
              <a:rPr lang="en-US" altLang="en-US" sz="2000" baseline="30000" dirty="0">
                <a:cs typeface="Times New Roman" pitchFamily="18" charset="0"/>
              </a:rPr>
              <a:t>2 </a:t>
            </a:r>
            <a:r>
              <a:rPr lang="en-US" altLang="en-US" sz="2000" dirty="0">
                <a:cs typeface="Times New Roman" pitchFamily="18" charset="0"/>
              </a:rPr>
              <a:t>in linear units for bistatic detection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aseline="300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itchFamily="18" charset="0"/>
              </a:rPr>
              <a:t>Power Aperture = PA</a:t>
            </a:r>
            <a:r>
              <a:rPr lang="en-US" altLang="en-US" sz="2000" baseline="30000" dirty="0">
                <a:cs typeface="Times New Roman" pitchFamily="18" charset="0"/>
              </a:rPr>
              <a:t> </a:t>
            </a:r>
            <a:r>
              <a:rPr lang="en-US" altLang="en-US" sz="2000" dirty="0">
                <a:cs typeface="Times New Roman" pitchFamily="18" charset="0"/>
              </a:rPr>
              <a:t>in linear units for radiation safety.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baseline="30000" dirty="0"/>
          </a:p>
        </p:txBody>
      </p:sp>
      <p:sp>
        <p:nvSpPr>
          <p:cNvPr id="9241" name="TextBox 7"/>
          <p:cNvSpPr txBox="1">
            <a:spLocks noChangeArrowheads="1"/>
          </p:cNvSpPr>
          <p:nvPr/>
        </p:nvSpPr>
        <p:spPr bwMode="auto">
          <a:xfrm>
            <a:off x="1850866" y="4387006"/>
            <a:ext cx="1592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/>
              <a:t>Design Space</a:t>
            </a:r>
            <a:endParaRPr lang="en-US" altLang="en-US" sz="1600" dirty="0"/>
          </a:p>
        </p:txBody>
      </p:sp>
      <p:cxnSp>
        <p:nvCxnSpPr>
          <p:cNvPr id="9242" name="Straight Arrow Connector 9"/>
          <p:cNvCxnSpPr>
            <a:cxnSpLocks noChangeShapeType="1"/>
          </p:cNvCxnSpPr>
          <p:nvPr/>
        </p:nvCxnSpPr>
        <p:spPr bwMode="auto">
          <a:xfrm>
            <a:off x="2644344" y="4829799"/>
            <a:ext cx="0" cy="739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Constraint Driven Design</a:t>
            </a:r>
          </a:p>
          <a:p>
            <a:r>
              <a:rPr lang="en-GB" altLang="en-US" sz="2800" i="1" dirty="0"/>
              <a:t>Radar system design with design 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0741" y="608880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5087886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10dBsm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3977933" y="6081692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40 dBw</a:t>
            </a:r>
            <a:endParaRPr lang="en-GB" dirty="0"/>
          </a:p>
        </p:txBody>
      </p:sp>
      <p:sp>
        <p:nvSpPr>
          <p:cNvPr id="33" name="Right Arrow 32"/>
          <p:cNvSpPr/>
          <p:nvPr/>
        </p:nvSpPr>
        <p:spPr>
          <a:xfrm>
            <a:off x="4256435" y="2130177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21"/>
          <p:cNvCxnSpPr>
            <a:cxnSpLocks noChangeAspect="1" noChangeShapeType="1"/>
          </p:cNvCxnSpPr>
          <p:nvPr/>
        </p:nvCxnSpPr>
        <p:spPr bwMode="auto">
          <a:xfrm flipV="1">
            <a:off x="1523036" y="5301286"/>
            <a:ext cx="304177" cy="304177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21"/>
          <p:cNvCxnSpPr>
            <a:cxnSpLocks noChangeAspect="1" noChangeShapeType="1"/>
          </p:cNvCxnSpPr>
          <p:nvPr/>
        </p:nvCxnSpPr>
        <p:spPr bwMode="auto">
          <a:xfrm flipV="1">
            <a:off x="1528764" y="5301286"/>
            <a:ext cx="603249" cy="603250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21"/>
          <p:cNvCxnSpPr>
            <a:cxnSpLocks noChangeAspect="1" noChangeShapeType="1"/>
          </p:cNvCxnSpPr>
          <p:nvPr/>
        </p:nvCxnSpPr>
        <p:spPr bwMode="auto">
          <a:xfrm flipV="1">
            <a:off x="1952573" y="5265323"/>
            <a:ext cx="539942" cy="539941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21"/>
          <p:cNvCxnSpPr>
            <a:cxnSpLocks noChangeAspect="1" noChangeShapeType="1"/>
          </p:cNvCxnSpPr>
          <p:nvPr/>
        </p:nvCxnSpPr>
        <p:spPr bwMode="auto">
          <a:xfrm flipV="1">
            <a:off x="2222544" y="5218411"/>
            <a:ext cx="587693" cy="587692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21"/>
          <p:cNvCxnSpPr>
            <a:cxnSpLocks noChangeAspect="1" noChangeShapeType="1"/>
          </p:cNvCxnSpPr>
          <p:nvPr/>
        </p:nvCxnSpPr>
        <p:spPr bwMode="auto">
          <a:xfrm flipV="1">
            <a:off x="2548000" y="5231117"/>
            <a:ext cx="574987" cy="574986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21"/>
          <p:cNvCxnSpPr>
            <a:cxnSpLocks noChangeAspect="1" noChangeShapeType="1"/>
          </p:cNvCxnSpPr>
          <p:nvPr/>
        </p:nvCxnSpPr>
        <p:spPr bwMode="auto">
          <a:xfrm flipV="1">
            <a:off x="2873220" y="5236195"/>
            <a:ext cx="569909" cy="569908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21"/>
          <p:cNvCxnSpPr>
            <a:cxnSpLocks noChangeAspect="1" noChangeShapeType="1"/>
          </p:cNvCxnSpPr>
          <p:nvPr/>
        </p:nvCxnSpPr>
        <p:spPr bwMode="auto">
          <a:xfrm flipV="1">
            <a:off x="3158174" y="5306856"/>
            <a:ext cx="549730" cy="549729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21"/>
          <p:cNvCxnSpPr>
            <a:cxnSpLocks noChangeAspect="1" noChangeShapeType="1"/>
          </p:cNvCxnSpPr>
          <p:nvPr/>
        </p:nvCxnSpPr>
        <p:spPr bwMode="auto">
          <a:xfrm flipV="1">
            <a:off x="3563888" y="5262777"/>
            <a:ext cx="546968" cy="546967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21"/>
          <p:cNvCxnSpPr>
            <a:cxnSpLocks noChangeAspect="1" noChangeShapeType="1"/>
          </p:cNvCxnSpPr>
          <p:nvPr/>
        </p:nvCxnSpPr>
        <p:spPr bwMode="auto">
          <a:xfrm flipV="1">
            <a:off x="3896881" y="5539702"/>
            <a:ext cx="304177" cy="304177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861AAC45-1AB5-41D1-A778-06922B31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BE87F3E0-6B79-4C59-B4B0-0CC9E022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B3C7849C-6741-4A64-8785-7FA3583AEE0C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313688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78288" y="1340768"/>
            <a:ext cx="3886200" cy="521838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dirty="0">
                <a:latin typeface="Arial" pitchFamily="34" charset="0"/>
              </a:rPr>
              <a:t>Analytic Equations</a:t>
            </a:r>
            <a:r>
              <a:rPr lang="en-US" altLang="en-US" sz="2000" dirty="0">
                <a:latin typeface="Arial" pitchFamily="34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	y</a:t>
            </a:r>
            <a:r>
              <a:rPr lang="en-US" altLang="en-US" sz="2000" i="1" baseline="-25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= </a:t>
            </a:r>
            <a:r>
              <a:rPr lang="en-US" altLang="en-US" sz="2000" dirty="0">
                <a:latin typeface="Arial" pitchFamily="34" charset="0"/>
                <a:cs typeface="Times New Roman" pitchFamily="18" charset="0"/>
              </a:rPr>
              <a:t>W</a:t>
            </a:r>
            <a:r>
              <a:rPr lang="en-US" altLang="en-US" sz="2000" baseline="-25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(x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, 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) = 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+ 2x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2</a:t>
            </a:r>
            <a:endParaRPr lang="en-US" altLang="en-US" sz="2000" i="1" dirty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	y</a:t>
            </a:r>
            <a:r>
              <a:rPr lang="en-US" altLang="en-US" sz="2000" i="1" baseline="-25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= </a:t>
            </a:r>
            <a:r>
              <a:rPr lang="en-US" altLang="en-US" sz="2000" dirty="0">
                <a:latin typeface="Arial" pitchFamily="34" charset="0"/>
                <a:cs typeface="Times New Roman" pitchFamily="18" charset="0"/>
              </a:rPr>
              <a:t>W</a:t>
            </a:r>
            <a:r>
              <a:rPr lang="en-US" altLang="en-US" sz="2000" baseline="-25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(x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, 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) = 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+   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000" dirty="0">
              <a:latin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2000" b="1" dirty="0">
                <a:latin typeface="Arial" pitchFamily="34" charset="0"/>
              </a:rPr>
              <a:t>Design Constraints</a:t>
            </a:r>
            <a:r>
              <a:rPr lang="en-US" altLang="en-US" sz="2000" dirty="0">
                <a:latin typeface="Arial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latin typeface="Arial" pitchFamily="34" charset="0"/>
              </a:rPr>
              <a:t>A design solution for </a:t>
            </a:r>
            <a:r>
              <a:rPr lang="en-US" altLang="en-US" sz="2000" i="1" dirty="0">
                <a:latin typeface="Arial" pitchFamily="34" charset="0"/>
              </a:rPr>
              <a:t>(x</a:t>
            </a:r>
            <a:r>
              <a:rPr lang="en-US" altLang="en-US" sz="2000" i="1" baseline="-25000" dirty="0">
                <a:latin typeface="Arial" pitchFamily="34" charset="0"/>
              </a:rPr>
              <a:t>1</a:t>
            </a:r>
            <a:r>
              <a:rPr lang="en-US" altLang="en-US" sz="2000" i="1" dirty="0">
                <a:latin typeface="Arial" pitchFamily="34" charset="0"/>
              </a:rPr>
              <a:t>, x</a:t>
            </a:r>
            <a:r>
              <a:rPr lang="en-US" altLang="en-US" sz="2000" i="1" baseline="-25000" dirty="0">
                <a:latin typeface="Arial" pitchFamily="34" charset="0"/>
              </a:rPr>
              <a:t>2</a:t>
            </a:r>
            <a:r>
              <a:rPr lang="en-US" altLang="en-US" sz="2000" i="1" dirty="0">
                <a:latin typeface="Arial" pitchFamily="34" charset="0"/>
              </a:rPr>
              <a:t>) </a:t>
            </a:r>
            <a:r>
              <a:rPr lang="en-US" altLang="en-US" sz="2000" dirty="0">
                <a:latin typeface="Arial" pitchFamily="34" charset="0"/>
              </a:rPr>
              <a:t>must simultaneously satisfy the Design Constraints: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i="1" dirty="0">
                <a:latin typeface="+mj-lt"/>
                <a:cs typeface="Times New Roman" pitchFamily="18" charset="0"/>
              </a:rPr>
              <a:t>y</a:t>
            </a:r>
            <a:r>
              <a:rPr lang="en-US" altLang="en-US" sz="2000" i="1" baseline="-30000" dirty="0">
                <a:latin typeface="+mj-lt"/>
                <a:cs typeface="Times New Roman" pitchFamily="18" charset="0"/>
              </a:rPr>
              <a:t>1 </a:t>
            </a:r>
            <a:r>
              <a:rPr lang="en-GB" altLang="en-US" sz="2000" dirty="0">
                <a:latin typeface="+mj-lt"/>
              </a:rPr>
              <a:t>&gt; 20</a:t>
            </a:r>
            <a:r>
              <a:rPr lang="en-US" altLang="en-US" sz="2000" i="1" dirty="0">
                <a:latin typeface="+mj-lt"/>
              </a:rPr>
              <a:t>	(e.g. for detection)</a:t>
            </a:r>
            <a:endParaRPr lang="en-US" altLang="en-US" sz="2000" dirty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i="1" dirty="0">
                <a:latin typeface="+mj-lt"/>
                <a:cs typeface="Times New Roman" pitchFamily="18" charset="0"/>
              </a:rPr>
              <a:t>y</a:t>
            </a:r>
            <a:r>
              <a:rPr lang="en-US" altLang="en-US" sz="2000" i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altLang="en-US" sz="2000" i="1" dirty="0">
                <a:latin typeface="+mj-lt"/>
                <a:cs typeface="Times New Roman" pitchFamily="18" charset="0"/>
              </a:rPr>
              <a:t> </a:t>
            </a:r>
            <a:r>
              <a:rPr lang="en-GB" altLang="en-US" sz="2000" i="1" dirty="0">
                <a:latin typeface="+mj-lt"/>
              </a:rPr>
              <a:t>&lt; 30 	(e.g. for safety)</a:t>
            </a:r>
            <a:endParaRPr lang="en-US" altLang="en-US" sz="2000" i="1" dirty="0">
              <a:latin typeface="+mj-lt"/>
            </a:endParaRPr>
          </a:p>
        </p:txBody>
      </p:sp>
      <p:cxnSp>
        <p:nvCxnSpPr>
          <p:cNvPr id="9219" name="Straight Connector 3"/>
          <p:cNvCxnSpPr>
            <a:cxnSpLocks noChangeShapeType="1"/>
          </p:cNvCxnSpPr>
          <p:nvPr/>
        </p:nvCxnSpPr>
        <p:spPr bwMode="auto">
          <a:xfrm rot="5400000">
            <a:off x="-112713" y="4861549"/>
            <a:ext cx="2447925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0" name="Straight Connector 4"/>
          <p:cNvCxnSpPr>
            <a:cxnSpLocks noChangeShapeType="1"/>
          </p:cNvCxnSpPr>
          <p:nvPr/>
        </p:nvCxnSpPr>
        <p:spPr bwMode="auto">
          <a:xfrm rot="10800000">
            <a:off x="950913" y="5904536"/>
            <a:ext cx="3240087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Straight Connector 8"/>
          <p:cNvCxnSpPr>
            <a:cxnSpLocks noChangeShapeType="1"/>
          </p:cNvCxnSpPr>
          <p:nvPr/>
        </p:nvCxnSpPr>
        <p:spPr bwMode="auto">
          <a:xfrm>
            <a:off x="3976886" y="4635355"/>
            <a:ext cx="0" cy="1459682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Straight Connector 9"/>
          <p:cNvCxnSpPr>
            <a:cxnSpLocks noChangeShapeType="1"/>
          </p:cNvCxnSpPr>
          <p:nvPr/>
        </p:nvCxnSpPr>
        <p:spPr bwMode="auto">
          <a:xfrm rot="10800000">
            <a:off x="950913" y="5248899"/>
            <a:ext cx="3240087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Straight Connector 21"/>
          <p:cNvCxnSpPr>
            <a:cxnSpLocks noChangeAspect="1" noChangeShapeType="1"/>
          </p:cNvCxnSpPr>
          <p:nvPr/>
        </p:nvCxnSpPr>
        <p:spPr bwMode="auto">
          <a:xfrm flipV="1">
            <a:off x="1308100" y="5247311"/>
            <a:ext cx="103188" cy="103188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6" name="Straight Connector 32"/>
          <p:cNvCxnSpPr>
            <a:cxnSpLocks noChangeShapeType="1"/>
          </p:cNvCxnSpPr>
          <p:nvPr/>
        </p:nvCxnSpPr>
        <p:spPr bwMode="auto">
          <a:xfrm flipH="1" flipV="1">
            <a:off x="457200" y="4944099"/>
            <a:ext cx="2406650" cy="113665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Straight Connector 21"/>
          <p:cNvCxnSpPr>
            <a:cxnSpLocks noChangeAspect="1" noChangeShapeType="1"/>
          </p:cNvCxnSpPr>
          <p:nvPr/>
        </p:nvCxnSpPr>
        <p:spPr bwMode="auto">
          <a:xfrm flipV="1">
            <a:off x="1660525" y="5301286"/>
            <a:ext cx="166688" cy="166688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Straight Connector 21"/>
          <p:cNvCxnSpPr>
            <a:cxnSpLocks noChangeAspect="1" noChangeShapeType="1"/>
          </p:cNvCxnSpPr>
          <p:nvPr/>
        </p:nvCxnSpPr>
        <p:spPr bwMode="auto">
          <a:xfrm flipV="1">
            <a:off x="1868488" y="5325099"/>
            <a:ext cx="265112" cy="265112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Straight Connector 21"/>
          <p:cNvCxnSpPr>
            <a:cxnSpLocks noChangeAspect="1" noChangeShapeType="1"/>
          </p:cNvCxnSpPr>
          <p:nvPr/>
        </p:nvCxnSpPr>
        <p:spPr bwMode="auto">
          <a:xfrm flipV="1">
            <a:off x="2133600" y="5325099"/>
            <a:ext cx="342900" cy="341312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Straight Connector 21"/>
          <p:cNvCxnSpPr>
            <a:cxnSpLocks noChangeAspect="1" noChangeShapeType="1"/>
          </p:cNvCxnSpPr>
          <p:nvPr/>
        </p:nvCxnSpPr>
        <p:spPr bwMode="auto">
          <a:xfrm flipV="1">
            <a:off x="2274888" y="5385424"/>
            <a:ext cx="431800" cy="430212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Straight Connector 21"/>
          <p:cNvCxnSpPr>
            <a:cxnSpLocks noChangeAspect="1" noChangeShapeType="1"/>
          </p:cNvCxnSpPr>
          <p:nvPr/>
        </p:nvCxnSpPr>
        <p:spPr bwMode="auto">
          <a:xfrm flipV="1">
            <a:off x="2590800" y="5560049"/>
            <a:ext cx="296863" cy="295275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Straight Connector 21"/>
          <p:cNvCxnSpPr>
            <a:cxnSpLocks noChangeAspect="1" noChangeShapeType="1"/>
          </p:cNvCxnSpPr>
          <p:nvPr/>
        </p:nvCxnSpPr>
        <p:spPr bwMode="auto">
          <a:xfrm flipV="1">
            <a:off x="2897188" y="5758486"/>
            <a:ext cx="112712" cy="112713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TextBox 35"/>
          <p:cNvSpPr txBox="1">
            <a:spLocks noChangeArrowheads="1"/>
          </p:cNvSpPr>
          <p:nvPr/>
        </p:nvSpPr>
        <p:spPr bwMode="auto">
          <a:xfrm>
            <a:off x="950912" y="6095037"/>
            <a:ext cx="3189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1800" i="1" dirty="0"/>
              <a:t>Design Objective Constraint (</a:t>
            </a:r>
            <a:r>
              <a:rPr lang="en-US" altLang="en-US" sz="1800" i="1" dirty="0">
                <a:cs typeface="Times New Roman" pitchFamily="18" charset="0"/>
              </a:rPr>
              <a:t>y</a:t>
            </a:r>
            <a:r>
              <a:rPr lang="en-US" altLang="en-US" sz="1800" i="1" baseline="-25000" dirty="0">
                <a:cs typeface="Times New Roman" pitchFamily="18" charset="0"/>
              </a:rPr>
              <a:t>1</a:t>
            </a:r>
            <a:r>
              <a:rPr lang="en-GB" altLang="en-US" sz="1800" i="1" dirty="0"/>
              <a:t>):</a:t>
            </a:r>
            <a:r>
              <a:rPr lang="en-US" altLang="en-US" sz="1800" i="1" dirty="0">
                <a:cs typeface="Times New Roman" pitchFamily="18" charset="0"/>
              </a:rPr>
              <a:t> </a:t>
            </a:r>
            <a:r>
              <a:rPr lang="en-US" altLang="en-US" sz="1800" i="1" dirty="0">
                <a:latin typeface="+mj-lt"/>
                <a:cs typeface="Times New Roman" pitchFamily="18" charset="0"/>
              </a:rPr>
              <a:t>y</a:t>
            </a:r>
            <a:r>
              <a:rPr lang="en-US" altLang="en-US" sz="1800" i="1" baseline="-30000" dirty="0">
                <a:latin typeface="+mj-lt"/>
                <a:cs typeface="Times New Roman" pitchFamily="18" charset="0"/>
              </a:rPr>
              <a:t>1 </a:t>
            </a:r>
            <a:r>
              <a:rPr lang="en-GB" altLang="en-US" sz="1800" dirty="0">
                <a:latin typeface="+mj-lt"/>
              </a:rPr>
              <a:t>&gt; 20</a:t>
            </a:r>
            <a:endParaRPr lang="en-GB" altLang="en-US" sz="1800" baseline="-25000" dirty="0">
              <a:latin typeface="+mj-lt"/>
            </a:endParaRPr>
          </a:p>
        </p:txBody>
      </p:sp>
      <p:sp>
        <p:nvSpPr>
          <p:cNvPr id="9237" name="TextBox 9"/>
          <p:cNvSpPr txBox="1">
            <a:spLocks noChangeArrowheads="1"/>
          </p:cNvSpPr>
          <p:nvPr/>
        </p:nvSpPr>
        <p:spPr bwMode="auto">
          <a:xfrm>
            <a:off x="1364807" y="3358438"/>
            <a:ext cx="3075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i="1" dirty="0"/>
              <a:t>Design Objective Constraint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i="1" dirty="0"/>
              <a:t>(</a:t>
            </a:r>
            <a:r>
              <a:rPr lang="en-US" altLang="en-US" sz="1800" i="1" dirty="0">
                <a:cs typeface="Times New Roman" pitchFamily="18" charset="0"/>
              </a:rPr>
              <a:t>y</a:t>
            </a:r>
            <a:r>
              <a:rPr lang="en-US" altLang="en-US" sz="1800" i="1" baseline="-25000" dirty="0">
                <a:cs typeface="Times New Roman" pitchFamily="18" charset="0"/>
              </a:rPr>
              <a:t>2</a:t>
            </a:r>
            <a:r>
              <a:rPr lang="en-GB" altLang="en-US" sz="1800" i="1" dirty="0"/>
              <a:t>):</a:t>
            </a:r>
            <a:r>
              <a:rPr lang="en-GB" altLang="en-US" sz="1200" i="1" dirty="0"/>
              <a:t> </a:t>
            </a:r>
            <a:r>
              <a:rPr lang="en-US" altLang="en-US" sz="1800" i="1" dirty="0">
                <a:cs typeface="Times New Roman" pitchFamily="18" charset="0"/>
              </a:rPr>
              <a:t>y</a:t>
            </a:r>
            <a:r>
              <a:rPr lang="en-US" altLang="en-US" sz="1800" i="1" baseline="-25000" dirty="0">
                <a:cs typeface="Times New Roman" pitchFamily="18" charset="0"/>
              </a:rPr>
              <a:t>2</a:t>
            </a:r>
            <a:r>
              <a:rPr lang="en-US" altLang="en-US" sz="1800" i="1" dirty="0">
                <a:cs typeface="Times New Roman" pitchFamily="18" charset="0"/>
              </a:rPr>
              <a:t> </a:t>
            </a:r>
            <a:r>
              <a:rPr lang="en-GB" altLang="en-US" sz="1800" i="1" dirty="0"/>
              <a:t>&lt; 30</a:t>
            </a:r>
            <a:endParaRPr lang="en-US" altLang="en-US" sz="1800" i="1" dirty="0"/>
          </a:p>
        </p:txBody>
      </p:sp>
      <p:sp>
        <p:nvSpPr>
          <p:cNvPr id="9239" name="TextBox 28"/>
          <p:cNvSpPr txBox="1">
            <a:spLocks noChangeArrowheads="1"/>
          </p:cNvSpPr>
          <p:nvPr/>
        </p:nvSpPr>
        <p:spPr bwMode="auto">
          <a:xfrm>
            <a:off x="467544" y="1479426"/>
            <a:ext cx="37544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itchFamily="18" charset="0"/>
              </a:rPr>
              <a:t>Power Aperture</a:t>
            </a:r>
            <a:r>
              <a:rPr lang="en-US" altLang="en-US" baseline="30000" dirty="0">
                <a:cs typeface="Times New Roman" pitchFamily="18" charset="0"/>
              </a:rPr>
              <a:t>2</a:t>
            </a:r>
            <a:r>
              <a:rPr lang="en-US" altLang="en-US" sz="2000" dirty="0">
                <a:cs typeface="Times New Roman" pitchFamily="18" charset="0"/>
              </a:rPr>
              <a:t> = PA</a:t>
            </a:r>
            <a:r>
              <a:rPr lang="en-US" altLang="en-US" sz="2000" baseline="30000" dirty="0">
                <a:cs typeface="Times New Roman" pitchFamily="18" charset="0"/>
              </a:rPr>
              <a:t>2 </a:t>
            </a:r>
            <a:r>
              <a:rPr lang="en-US" altLang="en-US" sz="2000" dirty="0">
                <a:cs typeface="Times New Roman" pitchFamily="18" charset="0"/>
              </a:rPr>
              <a:t>in linear units for bistatic detection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aseline="300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itchFamily="18" charset="0"/>
              </a:rPr>
              <a:t>Power Aperture = PA</a:t>
            </a:r>
            <a:r>
              <a:rPr lang="en-US" altLang="en-US" sz="2000" baseline="30000" dirty="0">
                <a:cs typeface="Times New Roman" pitchFamily="18" charset="0"/>
              </a:rPr>
              <a:t> </a:t>
            </a:r>
            <a:r>
              <a:rPr lang="en-US" altLang="en-US" sz="2000" dirty="0">
                <a:cs typeface="Times New Roman" pitchFamily="18" charset="0"/>
              </a:rPr>
              <a:t>in linear units for radiation safety.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baseline="30000" dirty="0"/>
          </a:p>
        </p:txBody>
      </p:sp>
      <p:cxnSp>
        <p:nvCxnSpPr>
          <p:cNvPr id="9240" name="Straight Connector 32"/>
          <p:cNvCxnSpPr>
            <a:cxnSpLocks noChangeAspect="1" noChangeShapeType="1"/>
          </p:cNvCxnSpPr>
          <p:nvPr/>
        </p:nvCxnSpPr>
        <p:spPr bwMode="auto">
          <a:xfrm flipH="1" flipV="1">
            <a:off x="990600" y="3713786"/>
            <a:ext cx="2347913" cy="226853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1" name="TextBox 7"/>
          <p:cNvSpPr txBox="1">
            <a:spLocks noChangeArrowheads="1"/>
          </p:cNvSpPr>
          <p:nvPr/>
        </p:nvSpPr>
        <p:spPr bwMode="auto">
          <a:xfrm>
            <a:off x="1827213" y="4167736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/>
              <a:t>Feasible Design Space</a:t>
            </a:r>
            <a:endParaRPr lang="en-US" altLang="en-US" sz="1600" dirty="0"/>
          </a:p>
        </p:txBody>
      </p:sp>
      <p:cxnSp>
        <p:nvCxnSpPr>
          <p:cNvPr id="9242" name="Straight Arrow Connector 9"/>
          <p:cNvCxnSpPr>
            <a:cxnSpLocks noChangeShapeType="1"/>
            <a:stCxn id="9241" idx="2"/>
          </p:cNvCxnSpPr>
          <p:nvPr/>
        </p:nvCxnSpPr>
        <p:spPr bwMode="auto">
          <a:xfrm flipH="1">
            <a:off x="2405063" y="4505874"/>
            <a:ext cx="603250" cy="10636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Constraint Driven Design</a:t>
            </a:r>
          </a:p>
          <a:p>
            <a:r>
              <a:rPr lang="en-GB" altLang="en-US" sz="2800" b="1" i="1" dirty="0"/>
              <a:t>Feasible</a:t>
            </a:r>
            <a:r>
              <a:rPr lang="en-GB" altLang="en-US" sz="2800" i="1" dirty="0"/>
              <a:t> Design Space for radar system design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256435" y="2130177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611560" y="3212976"/>
            <a:ext cx="3838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000" i="1" dirty="0">
                <a:latin typeface="Calibri" pitchFamily="34" charset="0"/>
              </a:rPr>
              <a:t>x</a:t>
            </a:r>
            <a:r>
              <a:rPr lang="en-GB" altLang="en-US" sz="2000" i="1" baseline="-25000" dirty="0">
                <a:latin typeface="Calibri" pitchFamily="34" charset="0"/>
              </a:rPr>
              <a:t>2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4139952" y="5661248"/>
            <a:ext cx="3942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i="1" dirty="0">
                <a:latin typeface="Calibri" pitchFamily="34" charset="0"/>
              </a:rPr>
              <a:t>x</a:t>
            </a:r>
            <a:r>
              <a:rPr lang="en-GB" altLang="en-US" sz="2000" i="1" baseline="-25000" dirty="0">
                <a:latin typeface="Calibri" pitchFamily="34" charset="0"/>
              </a:rPr>
              <a:t>1</a:t>
            </a:r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F2BEB794-9348-42D5-82C0-CF42526B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2B78F9A-1D00-46FB-B9A3-69693E2E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A37F1468-9DC3-4410-9076-F3B44BBB2D0C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86923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18063" y="1348362"/>
            <a:ext cx="3886200" cy="5370513"/>
          </a:xfrm>
        </p:spPr>
        <p:txBody>
          <a:bodyPr anchor="ctr"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b="1" i="1" dirty="0">
                <a:latin typeface="Arial" pitchFamily="34" charset="0"/>
              </a:rPr>
              <a:t>	Information Required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000" b="1" i="1" dirty="0">
              <a:latin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2000" b="1" i="1" dirty="0">
                <a:latin typeface="Arial" pitchFamily="34" charset="0"/>
              </a:rPr>
              <a:t>Design Objective Constraints</a:t>
            </a:r>
            <a:r>
              <a:rPr lang="en-US" altLang="en-US" sz="1800" dirty="0">
                <a:latin typeface="Arial" pitchFamily="34" charset="0"/>
              </a:rPr>
              <a:t>: 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y</a:t>
            </a:r>
            <a:r>
              <a:rPr lang="en-US" altLang="en-US" sz="18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, …, </a:t>
            </a:r>
            <a:r>
              <a:rPr lang="en-US" altLang="en-US" sz="1800" i="1" dirty="0" err="1">
                <a:latin typeface="Arial" pitchFamily="34" charset="0"/>
                <a:cs typeface="Times New Roman" pitchFamily="18" charset="0"/>
              </a:rPr>
              <a:t>y</a:t>
            </a:r>
            <a:r>
              <a:rPr lang="en-US" altLang="en-US" sz="1800" i="1" baseline="-30000" dirty="0" err="1">
                <a:latin typeface="Arial" pitchFamily="34" charset="0"/>
                <a:cs typeface="Times New Roman" pitchFamily="18" charset="0"/>
              </a:rPr>
              <a:t>m</a:t>
            </a:r>
            <a:endParaRPr lang="en-GB" altLang="en-US" sz="1800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000" b="1" i="1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b="1" i="1" dirty="0">
                <a:latin typeface="Arial" pitchFamily="34" charset="0"/>
              </a:rPr>
              <a:t>Design Variables:</a:t>
            </a:r>
            <a:r>
              <a:rPr lang="en-GB" altLang="en-US" sz="2000" dirty="0">
                <a:latin typeface="Arial" pitchFamily="34" charset="0"/>
              </a:rPr>
              <a:t> 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, …, 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n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	with </a:t>
            </a:r>
            <a:r>
              <a:rPr lang="en-US" altLang="en-US" sz="2000" b="1" i="1" dirty="0">
                <a:latin typeface="Arial" pitchFamily="34" charset="0"/>
                <a:cs typeface="Times New Roman" pitchFamily="18" charset="0"/>
              </a:rPr>
              <a:t>Design Ranges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	S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2000" i="1" dirty="0">
                <a:latin typeface="Arial" pitchFamily="34" charset="0"/>
              </a:rPr>
              <a:t> </a:t>
            </a:r>
            <a:r>
              <a:rPr lang="en-US" altLang="en-US" sz="1800" dirty="0">
                <a:latin typeface="Arial" pitchFamily="34" charset="0"/>
              </a:rPr>
              <a:t>, 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S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sz="2000" i="1" dirty="0">
                <a:latin typeface="Arial" pitchFamily="34" charset="0"/>
              </a:rPr>
              <a:t> </a:t>
            </a:r>
            <a:r>
              <a:rPr lang="en-US" altLang="en-US" sz="1800" dirty="0">
                <a:latin typeface="Arial" pitchFamily="34" charset="0"/>
              </a:rPr>
              <a:t>, 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… </a:t>
            </a:r>
            <a:endParaRPr lang="en-US" altLang="en-US" sz="2000" i="1" baseline="-30000" dirty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GB" altLang="en-US" sz="2000" dirty="0">
              <a:latin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en-US" sz="2000" b="1" i="1" dirty="0">
                <a:latin typeface="Arial" pitchFamily="34" charset="0"/>
              </a:rPr>
              <a:t>Analytic Equations</a:t>
            </a:r>
            <a:r>
              <a:rPr lang="en-GB" altLang="en-US" sz="2000" dirty="0">
                <a:latin typeface="Arial" pitchFamily="34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2000" dirty="0">
                <a:solidFill>
                  <a:srgbClr val="FF0000"/>
                </a:solidFill>
                <a:latin typeface="Arial" pitchFamily="34" charset="0"/>
              </a:rPr>
              <a:t>	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 y</a:t>
            </a:r>
            <a:r>
              <a:rPr lang="en-US" altLang="en-US" sz="1800" i="1" baseline="-25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 = </a:t>
            </a:r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W</a:t>
            </a:r>
            <a:r>
              <a:rPr lang="en-US" altLang="en-US" sz="1800" baseline="-25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(x</a:t>
            </a:r>
            <a:r>
              <a:rPr lang="en-US" altLang="en-US" sz="18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, …, x</a:t>
            </a:r>
            <a:r>
              <a:rPr lang="en-US" altLang="en-US" sz="1800" i="1" baseline="-30000" dirty="0">
                <a:latin typeface="Arial" pitchFamily="34" charset="0"/>
                <a:cs typeface="Times New Roman" pitchFamily="18" charset="0"/>
              </a:rPr>
              <a:t>n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1800" i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	 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y</a:t>
            </a:r>
            <a:r>
              <a:rPr lang="en-US" altLang="en-US" sz="1800" i="1" baseline="-25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 = </a:t>
            </a:r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W</a:t>
            </a:r>
            <a:r>
              <a:rPr lang="en-US" altLang="en-US" sz="1800" baseline="-25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(x</a:t>
            </a:r>
            <a:r>
              <a:rPr lang="en-US" altLang="en-US" sz="18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, …, x</a:t>
            </a:r>
            <a:r>
              <a:rPr lang="en-US" altLang="en-US" sz="1800" i="1" baseline="-30000" dirty="0">
                <a:latin typeface="Arial" pitchFamily="34" charset="0"/>
                <a:cs typeface="Times New Roman" pitchFamily="18" charset="0"/>
              </a:rPr>
              <a:t>n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)</a:t>
            </a:r>
            <a:r>
              <a:rPr lang="en-GB" altLang="en-US" sz="1800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itchFamily="34" charset="0"/>
              </a:rPr>
              <a:t> 		</a:t>
            </a:r>
            <a:r>
              <a:rPr lang="en-GB" altLang="en-US" sz="1800" dirty="0">
                <a:latin typeface="Arial" pitchFamily="34" charset="0"/>
              </a:rPr>
              <a:t>…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1800" dirty="0">
                <a:latin typeface="Arial" pitchFamily="34" charset="0"/>
              </a:rPr>
              <a:t>	 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y</a:t>
            </a:r>
            <a:r>
              <a:rPr lang="en-US" altLang="en-US" sz="1800" i="1" baseline="-25000" dirty="0">
                <a:latin typeface="Arial" pitchFamily="34" charset="0"/>
                <a:cs typeface="Times New Roman" pitchFamily="18" charset="0"/>
              </a:rPr>
              <a:t>m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 = </a:t>
            </a:r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W</a:t>
            </a:r>
            <a:r>
              <a:rPr lang="en-US" altLang="en-US" sz="1800" baseline="-25000" dirty="0">
                <a:latin typeface="Arial" pitchFamily="34" charset="0"/>
                <a:cs typeface="Times New Roman" pitchFamily="18" charset="0"/>
              </a:rPr>
              <a:t>m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(x</a:t>
            </a:r>
            <a:r>
              <a:rPr lang="en-US" altLang="en-US" sz="18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, …, x</a:t>
            </a:r>
            <a:r>
              <a:rPr lang="en-US" altLang="en-US" sz="1800" i="1" baseline="-30000" dirty="0">
                <a:latin typeface="Arial" pitchFamily="34" charset="0"/>
                <a:cs typeface="Times New Roman" pitchFamily="18" charset="0"/>
              </a:rPr>
              <a:t>n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)</a:t>
            </a:r>
            <a:endParaRPr lang="en-GB" altLang="en-US" sz="1800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1800" dirty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dirty="0">
                <a:latin typeface="Arial" pitchFamily="34" charset="0"/>
              </a:rPr>
              <a:t>Feasible Design Space expressed in terms of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b="1" i="1" dirty="0">
                <a:latin typeface="Arial" pitchFamily="34" charset="0"/>
              </a:rPr>
              <a:t>	Feasible Ranges</a:t>
            </a:r>
          </a:p>
        </p:txBody>
      </p:sp>
      <p:sp>
        <p:nvSpPr>
          <p:cNvPr id="10262" name="TextBox 28"/>
          <p:cNvSpPr txBox="1">
            <a:spLocks noChangeArrowheads="1"/>
          </p:cNvSpPr>
          <p:nvPr/>
        </p:nvSpPr>
        <p:spPr bwMode="auto">
          <a:xfrm>
            <a:off x="179512" y="1397272"/>
            <a:ext cx="4608512" cy="217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i="1" dirty="0">
                <a:cs typeface="Times New Roman" pitchFamily="18" charset="0"/>
              </a:rPr>
              <a:t>Mathematical Viewpoint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cs typeface="Times New Roman" pitchFamily="18" charset="0"/>
              </a:rPr>
              <a:t>ROSETTA seeks to access and annotate key information from MBSE System Model.</a:t>
            </a:r>
            <a:endParaRPr lang="en-US" altLang="en-US" sz="18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aseline="300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cs typeface="Times New Roman" pitchFamily="18" charset="0"/>
              </a:rPr>
              <a:t>Design algorithms use the information a Feasible Design Space to seek solutions. </a:t>
            </a:r>
            <a:endParaRPr lang="en-US" altLang="en-US" sz="18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baseline="30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Constraint Driven Design</a:t>
            </a:r>
          </a:p>
          <a:p>
            <a:r>
              <a:rPr lang="en-GB" altLang="en-US" sz="2800" i="1" dirty="0"/>
              <a:t>Information required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3559598"/>
            <a:ext cx="4077013" cy="3181770"/>
            <a:chOff x="457200" y="3244914"/>
            <a:chExt cx="4077013" cy="3181770"/>
          </a:xfrm>
        </p:grpSpPr>
        <p:cxnSp>
          <p:nvCxnSpPr>
            <p:cNvPr id="49" name="Straight Connector 3"/>
            <p:cNvCxnSpPr>
              <a:cxnSpLocks noChangeShapeType="1"/>
            </p:cNvCxnSpPr>
            <p:nvPr/>
          </p:nvCxnSpPr>
          <p:spPr bwMode="auto">
            <a:xfrm rot="5400000">
              <a:off x="-112713" y="4831035"/>
              <a:ext cx="2447925" cy="0"/>
            </a:xfrm>
            <a:prstGeom prst="line">
              <a:avLst/>
            </a:prstGeom>
            <a:noFill/>
            <a:ln w="28575" algn="ctr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4"/>
            <p:cNvCxnSpPr>
              <a:cxnSpLocks noChangeShapeType="1"/>
            </p:cNvCxnSpPr>
            <p:nvPr/>
          </p:nvCxnSpPr>
          <p:spPr bwMode="auto">
            <a:xfrm rot="10800000">
              <a:off x="950913" y="5874022"/>
              <a:ext cx="3240087" cy="0"/>
            </a:xfrm>
            <a:prstGeom prst="line">
              <a:avLst/>
            </a:prstGeom>
            <a:noFill/>
            <a:ln w="28575" algn="ctr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8"/>
            <p:cNvCxnSpPr>
              <a:cxnSpLocks noChangeShapeType="1"/>
            </p:cNvCxnSpPr>
            <p:nvPr/>
          </p:nvCxnSpPr>
          <p:spPr bwMode="auto">
            <a:xfrm>
              <a:off x="3959225" y="4691384"/>
              <a:ext cx="0" cy="1260426"/>
            </a:xfrm>
            <a:prstGeom prst="line">
              <a:avLst/>
            </a:prstGeom>
            <a:noFill/>
            <a:ln w="28575" algn="ctr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9"/>
            <p:cNvCxnSpPr>
              <a:cxnSpLocks noChangeShapeType="1"/>
            </p:cNvCxnSpPr>
            <p:nvPr/>
          </p:nvCxnSpPr>
          <p:spPr bwMode="auto">
            <a:xfrm rot="10800000">
              <a:off x="950913" y="5218385"/>
              <a:ext cx="3240087" cy="0"/>
            </a:xfrm>
            <a:prstGeom prst="line">
              <a:avLst/>
            </a:prstGeom>
            <a:noFill/>
            <a:ln w="28575" algn="ctr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1308100" y="5216797"/>
              <a:ext cx="103188" cy="1031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Connector 32"/>
            <p:cNvCxnSpPr>
              <a:cxnSpLocks noChangeShapeType="1"/>
            </p:cNvCxnSpPr>
            <p:nvPr/>
          </p:nvCxnSpPr>
          <p:spPr bwMode="auto">
            <a:xfrm flipH="1" flipV="1">
              <a:off x="457200" y="4913585"/>
              <a:ext cx="2406650" cy="113665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1660525" y="5270772"/>
              <a:ext cx="166688" cy="1666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1868488" y="5294585"/>
              <a:ext cx="265112" cy="265112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2133600" y="5294585"/>
              <a:ext cx="342900" cy="341312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2274888" y="5354910"/>
              <a:ext cx="431800" cy="430212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2590800" y="5529535"/>
              <a:ext cx="296863" cy="295275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2897188" y="5727972"/>
              <a:ext cx="112712" cy="112713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Box 35"/>
            <p:cNvSpPr txBox="1">
              <a:spLocks noChangeArrowheads="1"/>
            </p:cNvSpPr>
            <p:nvPr/>
          </p:nvSpPr>
          <p:spPr bwMode="auto">
            <a:xfrm>
              <a:off x="1788463" y="6057352"/>
              <a:ext cx="11993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None/>
              </a:pPr>
              <a:r>
                <a:rPr lang="en-US" altLang="en-US" sz="1800" i="1" dirty="0">
                  <a:cs typeface="Times New Roman" pitchFamily="18" charset="0"/>
                </a:rPr>
                <a:t> y</a:t>
              </a:r>
              <a:r>
                <a:rPr lang="en-US" altLang="en-US" sz="1800" i="1" baseline="-30000" dirty="0">
                  <a:cs typeface="Times New Roman" pitchFamily="18" charset="0"/>
                </a:rPr>
                <a:t>1 </a:t>
              </a:r>
              <a:r>
                <a:rPr lang="en-GB" altLang="en-US" sz="1800" dirty="0"/>
                <a:t>&gt; 20</a:t>
              </a:r>
              <a:endParaRPr lang="en-GB" altLang="en-US" sz="1800" baseline="-25000" dirty="0"/>
            </a:p>
          </p:txBody>
        </p:sp>
        <p:sp>
          <p:nvSpPr>
            <p:cNvPr id="66" name="TextBox 9"/>
            <p:cNvSpPr txBox="1">
              <a:spLocks noChangeArrowheads="1"/>
            </p:cNvSpPr>
            <p:nvPr/>
          </p:nvSpPr>
          <p:spPr bwMode="auto">
            <a:xfrm>
              <a:off x="1501774" y="3683272"/>
              <a:ext cx="1325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cs typeface="Times New Roman" pitchFamily="18" charset="0"/>
                </a:rPr>
                <a:t>y</a:t>
              </a:r>
              <a:r>
                <a:rPr lang="en-US" altLang="en-US" sz="1800" i="1" baseline="-25000" dirty="0">
                  <a:cs typeface="Times New Roman" pitchFamily="18" charset="0"/>
                </a:rPr>
                <a:t>2</a:t>
              </a:r>
              <a:r>
                <a:rPr lang="en-US" altLang="en-US" sz="1800" i="1" dirty="0">
                  <a:cs typeface="Times New Roman" pitchFamily="18" charset="0"/>
                </a:rPr>
                <a:t> </a:t>
              </a:r>
              <a:r>
                <a:rPr lang="en-GB" altLang="en-US" sz="1800" i="1" dirty="0"/>
                <a:t>&lt; 30</a:t>
              </a:r>
              <a:endParaRPr lang="en-US" altLang="en-US" sz="1800" i="1" dirty="0"/>
            </a:p>
          </p:txBody>
        </p:sp>
        <p:cxnSp>
          <p:nvCxnSpPr>
            <p:cNvPr id="68" name="Straight Connector 32"/>
            <p:cNvCxnSpPr>
              <a:cxnSpLocks noChangeAspect="1" noChangeShapeType="1"/>
            </p:cNvCxnSpPr>
            <p:nvPr/>
          </p:nvCxnSpPr>
          <p:spPr bwMode="auto">
            <a:xfrm flipH="1" flipV="1">
              <a:off x="990600" y="3683272"/>
              <a:ext cx="2347913" cy="226853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extBox 7"/>
            <p:cNvSpPr txBox="1">
              <a:spLocks noChangeArrowheads="1"/>
            </p:cNvSpPr>
            <p:nvPr/>
          </p:nvSpPr>
          <p:spPr bwMode="auto">
            <a:xfrm>
              <a:off x="1827213" y="4137222"/>
              <a:ext cx="2362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Feasible Design Space</a:t>
              </a:r>
              <a:endParaRPr lang="en-US" altLang="en-US" sz="1600" dirty="0"/>
            </a:p>
          </p:txBody>
        </p:sp>
        <p:cxnSp>
          <p:nvCxnSpPr>
            <p:cNvPr id="70" name="Straight Arrow Connector 9"/>
            <p:cNvCxnSpPr>
              <a:cxnSpLocks noChangeShapeType="1"/>
              <a:stCxn id="69" idx="2"/>
            </p:cNvCxnSpPr>
            <p:nvPr/>
          </p:nvCxnSpPr>
          <p:spPr bwMode="auto">
            <a:xfrm flipH="1">
              <a:off x="2405063" y="4475360"/>
              <a:ext cx="603250" cy="106362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6"/>
            <p:cNvSpPr txBox="1">
              <a:spLocks noChangeArrowheads="1"/>
            </p:cNvSpPr>
            <p:nvPr/>
          </p:nvSpPr>
          <p:spPr bwMode="auto">
            <a:xfrm>
              <a:off x="731794" y="3244914"/>
              <a:ext cx="3838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i="1" dirty="0">
                  <a:latin typeface="Calibri" pitchFamily="34" charset="0"/>
                </a:rPr>
                <a:t>x</a:t>
              </a:r>
              <a:r>
                <a:rPr lang="en-GB" altLang="en-US" sz="2000" i="1" baseline="-25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30" name="TextBox 7"/>
            <p:cNvSpPr txBox="1">
              <a:spLocks noChangeArrowheads="1"/>
            </p:cNvSpPr>
            <p:nvPr/>
          </p:nvSpPr>
          <p:spPr bwMode="auto">
            <a:xfrm>
              <a:off x="4139952" y="5661248"/>
              <a:ext cx="3942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i="1" dirty="0">
                  <a:latin typeface="Calibri" pitchFamily="34" charset="0"/>
                </a:rPr>
                <a:t>x</a:t>
              </a:r>
              <a:r>
                <a:rPr lang="en-GB" altLang="en-US" sz="2000" i="1" baseline="-25000" dirty="0">
                  <a:latin typeface="Calibri" pitchFamily="34" charset="0"/>
                </a:rPr>
                <a:t>1</a:t>
              </a:r>
            </a:p>
          </p:txBody>
        </p:sp>
      </p:grp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B29B4C05-AF52-472E-933D-FC19CB02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10B0DFE-4EBA-4708-B06B-8C2C85CE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4F1B8959-C2CF-497A-B794-D82BCD5BCA8A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87887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2796</Words>
  <Application>Microsoft Office PowerPoint</Application>
  <PresentationFormat>On-screen Show (4:3)</PresentationFormat>
  <Paragraphs>472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Courier New</vt:lpstr>
      <vt:lpstr>Times</vt:lpstr>
      <vt:lpstr>Times New Roman</vt:lpstr>
      <vt:lpstr>Wingdings</vt:lpstr>
      <vt:lpstr>Office Theme</vt:lpstr>
      <vt:lpstr>Review, Update and Pathway for UPR 1.0 Evolution </vt:lpstr>
      <vt:lpstr>Background and Context</vt:lpstr>
      <vt:lpstr>Agenda</vt:lpstr>
      <vt:lpstr>UPR 1.0</vt:lpstr>
      <vt:lpstr>PowerPoint Presentation</vt:lpstr>
      <vt:lpstr>UPR for CDD Modeling Model annotation for information extraction</vt:lpstr>
      <vt:lpstr>PowerPoint Presentation</vt:lpstr>
      <vt:lpstr>PowerPoint Presentation</vt:lpstr>
      <vt:lpstr>PowerPoint Presentation</vt:lpstr>
      <vt:lpstr>ROSETTA Framework* for Modelling and Analysis Radar System Example of Power Transfer</vt:lpstr>
      <vt:lpstr>Capturing CDD information using UPR Stereotypes UPR Foundation &amp; Operator Library</vt:lpstr>
      <vt:lpstr>Capturing CDD information using UPR Stereotypes Design Constraints</vt:lpstr>
      <vt:lpstr>Capturing CDD information using UPR Stereotypes Design Variables</vt:lpstr>
      <vt:lpstr>Capturing CDD information using UPR Stereotypes Analytic Equations</vt:lpstr>
      <vt:lpstr>A Facility to Support Relational Transformation Unary Transformation</vt:lpstr>
      <vt:lpstr>ROSETTA  Mathematical Analyses Capability Implementation algorithms for RT-U transformations</vt:lpstr>
      <vt:lpstr>A Facility to Support Relational Transformation Binary Transformation</vt:lpstr>
      <vt:lpstr>Agenda</vt:lpstr>
      <vt:lpstr>Application of UPR to Electric Vehicle(EV) Charging Home - AMiCC - Amicable Charging Research Project (projectamicc.com) </vt:lpstr>
      <vt:lpstr>Experimental Setup for Wireless Power Transfer (WPT)</vt:lpstr>
      <vt:lpstr>Wireless Charing for Electric Vehicle (EV)</vt:lpstr>
      <vt:lpstr>Complex System Design Solutions Example of Electromagnetic Field Emissions1</vt:lpstr>
      <vt:lpstr>Agenda</vt:lpstr>
      <vt:lpstr>KerML [8]</vt:lpstr>
      <vt:lpstr>What is a Predicate? [9, 10] Example of use cases for a radar system</vt:lpstr>
      <vt:lpstr>Architecture Specification</vt:lpstr>
      <vt:lpstr>Agenda</vt:lpstr>
      <vt:lpstr>Pathway for UPR 1.0 Evolution </vt:lpstr>
      <vt:lpstr>References (1 of 2)</vt:lpstr>
      <vt:lpstr>References (2 of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Profiling a Software Architecture for the Relational Oriented Systems Engineering Technology Trade-off and Analysis Framework (ROSETTA)</dc:title>
  <dc:creator>Charles Dickerson</dc:creator>
  <cp:lastModifiedBy>Siyuan Ji</cp:lastModifiedBy>
  <cp:revision>225</cp:revision>
  <cp:lastPrinted>2021-09-20T11:17:30Z</cp:lastPrinted>
  <dcterms:created xsi:type="dcterms:W3CDTF">2006-08-16T00:00:00Z</dcterms:created>
  <dcterms:modified xsi:type="dcterms:W3CDTF">2022-03-23T18:42:03Z</dcterms:modified>
</cp:coreProperties>
</file>