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420" r:id="rId3"/>
    <p:sldId id="419" r:id="rId4"/>
    <p:sldId id="434" r:id="rId5"/>
    <p:sldId id="433" r:id="rId6"/>
    <p:sldId id="441" r:id="rId7"/>
    <p:sldId id="442" r:id="rId8"/>
    <p:sldId id="416" r:id="rId9"/>
    <p:sldId id="418" r:id="rId10"/>
    <p:sldId id="412" r:id="rId11"/>
    <p:sldId id="413" r:id="rId12"/>
    <p:sldId id="415" r:id="rId13"/>
    <p:sldId id="436" r:id="rId14"/>
    <p:sldId id="417" r:id="rId15"/>
    <p:sldId id="437" r:id="rId16"/>
    <p:sldId id="435" r:id="rId17"/>
    <p:sldId id="438" r:id="rId18"/>
    <p:sldId id="443" r:id="rId19"/>
    <p:sldId id="439" r:id="rId20"/>
    <p:sldId id="260" r:id="rId21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4" autoAdjust="0"/>
    <p:restoredTop sz="94639" autoAdjust="0"/>
  </p:normalViewPr>
  <p:slideViewPr>
    <p:cSldViewPr>
      <p:cViewPr varScale="1">
        <p:scale>
          <a:sx n="90" d="100"/>
          <a:sy n="90" d="100"/>
        </p:scale>
        <p:origin x="777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252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80DBFB0-84C5-407A-8BAE-09EAD691B8C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3ED0B6-753C-4644-A2B8-0D35FBC0810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8943B6-32FB-4D8C-B142-79E80580C011}" type="datetimeFigureOut">
              <a:rPr lang="en-GB" smtClean="0"/>
              <a:t>26/03/2022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15F623-977B-4D67-97E5-70006AE6AAA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3E0826-E352-494D-8B4F-4B1C3E88052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057A07-AAB1-4F51-9E21-DFEFD7A6B5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6591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1EB8A2F8-609E-4FC6-9E9F-530902975662}" type="datetimeFigureOut">
              <a:rPr lang="en-GB" smtClean="0"/>
              <a:t>26/03/2022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7AE9F3E-E533-4938-AC40-7BBFBD2B0D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8504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AE9F3E-E533-4938-AC40-7BBFBD2B0D8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0805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AE9F3E-E533-4938-AC40-7BBFBD2B0D8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982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AE9F3E-E533-4938-AC40-7BBFBD2B0D83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28585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AE9F3E-E533-4938-AC40-7BBFBD2B0D83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717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24 </a:t>
            </a:r>
            <a:r>
              <a:rPr lang="en-US"/>
              <a:t>September 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19400" y="6356352"/>
            <a:ext cx="3581400" cy="365125"/>
          </a:xfrm>
        </p:spPr>
        <p:txBody>
          <a:bodyPr/>
          <a:lstStyle/>
          <a:p>
            <a:r>
              <a:rPr lang="en-US" dirty="0"/>
              <a:t>OMG Document Number:  Mathsig/2016-09-01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24 </a:t>
            </a:r>
            <a:r>
              <a:rPr lang="en-US"/>
              <a:t>September 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OMG Document Number:  Mathsig/2016-09-01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24 </a:t>
            </a:r>
            <a:r>
              <a:rPr lang="en-US"/>
              <a:t>September 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OMG Document Number:  Mathsig/2016-09-01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5600" y="6356352"/>
            <a:ext cx="3429000" cy="365125"/>
          </a:xfrm>
        </p:spPr>
        <p:txBody>
          <a:bodyPr/>
          <a:lstStyle/>
          <a:p>
            <a:r>
              <a:rPr lang="en-US" dirty="0"/>
              <a:t>OMG Document Number MathSig/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19400" y="6356352"/>
            <a:ext cx="3505200" cy="365125"/>
          </a:xfrm>
        </p:spPr>
        <p:txBody>
          <a:bodyPr/>
          <a:lstStyle/>
          <a:p>
            <a:r>
              <a:rPr lang="en-US" dirty="0"/>
              <a:t>OMG Document Number:  MathSig/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895600" y="6356352"/>
            <a:ext cx="3429000" cy="365125"/>
          </a:xfrm>
        </p:spPr>
        <p:txBody>
          <a:bodyPr/>
          <a:lstStyle/>
          <a:p>
            <a:r>
              <a:rPr lang="en-US" dirty="0"/>
              <a:t>OMG Document Number:  MathSig/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24 </a:t>
            </a:r>
            <a:r>
              <a:rPr lang="en-US"/>
              <a:t>September 2015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895600" y="6356352"/>
            <a:ext cx="3505200" cy="365125"/>
          </a:xfrm>
        </p:spPr>
        <p:txBody>
          <a:bodyPr/>
          <a:lstStyle/>
          <a:p>
            <a:r>
              <a:rPr lang="en-US" dirty="0"/>
              <a:t>OMG Document Number:  Mathsig/2016-09-01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24 </a:t>
            </a:r>
            <a:r>
              <a:rPr lang="en-US"/>
              <a:t>September 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OMG Document Number:  Mathsig/2016-09-01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24 </a:t>
            </a:r>
            <a:r>
              <a:rPr lang="en-US"/>
              <a:t>September 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OMG Document Number:  Mathsig/2016-09-01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24 </a:t>
            </a:r>
            <a:r>
              <a:rPr lang="en-US"/>
              <a:t>September 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OMG Document Number:  Mathsig/2016-09-01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24 </a:t>
            </a:r>
            <a:r>
              <a:rPr lang="en-US"/>
              <a:t>September 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OMG Document Number:  Mathsig/2016-09-01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24 </a:t>
            </a:r>
            <a:r>
              <a:rPr lang="en-US"/>
              <a:t>September 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718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OMG Document Number:  Mathsig/2016-09-01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333125"/>
            <a:ext cx="9144000" cy="838201"/>
          </a:xfrm>
        </p:spPr>
        <p:txBody>
          <a:bodyPr>
            <a:noAutofit/>
          </a:bodyPr>
          <a:lstStyle/>
          <a:p>
            <a:r>
              <a:rPr lang="en-GB" sz="4000" dirty="0"/>
              <a:t>UPR</a:t>
            </a:r>
            <a:br>
              <a:rPr lang="en-GB" sz="4000" dirty="0"/>
            </a:br>
            <a:r>
              <a:rPr lang="en-GB" sz="2800" i="1" dirty="0"/>
              <a:t>Architecture Specification with Structures and Transformations  </a:t>
            </a:r>
            <a:endParaRPr lang="en-GB" sz="32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5071812"/>
            <a:ext cx="8229600" cy="1024188"/>
          </a:xfrm>
        </p:spPr>
        <p:txBody>
          <a:bodyPr>
            <a:normAutofit/>
          </a:bodyPr>
          <a:lstStyle/>
          <a:p>
            <a:pPr algn="l"/>
            <a:r>
              <a:rPr lang="en-GB" sz="2400" dirty="0"/>
              <a:t>Charles Dickerson	   Michael Wilkinson		Siyuan Ji</a:t>
            </a:r>
          </a:p>
          <a:p>
            <a:pPr algn="l"/>
            <a:r>
              <a:rPr lang="en-GB" sz="2400" dirty="0"/>
              <a:t>			</a:t>
            </a:r>
          </a:p>
          <a:p>
            <a:pPr algn="l"/>
            <a:endParaRPr lang="en-GB" sz="2400" dirty="0"/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152400" y="6340642"/>
            <a:ext cx="2895600" cy="2061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i="1" dirty="0"/>
              <a:t>OMG Mathematical Formalisms SIG</a:t>
            </a:r>
          </a:p>
        </p:txBody>
      </p:sp>
      <p:pic>
        <p:nvPicPr>
          <p:cNvPr id="8" name="Picture 7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1E712BC-8501-4214-9070-A7B33AA3BD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" y="5427186"/>
            <a:ext cx="2635250" cy="945715"/>
          </a:xfrm>
          <a:prstGeom prst="rect">
            <a:avLst/>
          </a:prstGeom>
        </p:spPr>
      </p:pic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4941CF47-E5A5-4BBA-AD7B-2358D5FD909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0" y="5443130"/>
            <a:ext cx="1981200" cy="913828"/>
          </a:xfrm>
          <a:prstGeom prst="rect">
            <a:avLst/>
          </a:prstGeom>
        </p:spPr>
      </p:pic>
      <p:sp>
        <p:nvSpPr>
          <p:cNvPr id="13" name="Rectangle 2">
            <a:extLst>
              <a:ext uri="{FF2B5EF4-FFF2-40B4-BE49-F238E27FC236}">
                <a16:creationId xmlns:a16="http://schemas.microsoft.com/office/drawing/2014/main" id="{B165C0D2-A28E-40E1-94ED-A1A570D54C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9475" y="35893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8403E2E3-2DE9-4333-99D5-A615621C95C3}"/>
              </a:ext>
            </a:extLst>
          </p:cNvPr>
          <p:cNvSpPr txBox="1">
            <a:spLocks/>
          </p:cNvSpPr>
          <p:nvPr/>
        </p:nvSpPr>
        <p:spPr>
          <a:xfrm>
            <a:off x="2046287" y="3331663"/>
            <a:ext cx="4975226" cy="14797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i="1" dirty="0"/>
              <a:t>UPR: UML Profile for ROSETTA</a:t>
            </a:r>
          </a:p>
          <a:p>
            <a:endParaRPr lang="en-GB" sz="2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86EA1F4-D02E-4972-86A8-284F22881CE1}"/>
              </a:ext>
            </a:extLst>
          </p:cNvPr>
          <p:cNvSpPr txBox="1"/>
          <p:nvPr/>
        </p:nvSpPr>
        <p:spPr>
          <a:xfrm>
            <a:off x="2286000" y="5647602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800"/>
              <a:t>Co-Chair</a:t>
            </a:r>
            <a:endParaRPr lang="en-GB" sz="1800" dirty="0"/>
          </a:p>
          <a:p>
            <a:pPr algn="ctr"/>
            <a:r>
              <a:rPr lang="en-GB" sz="1800" dirty="0"/>
              <a:t> INCOSE UK </a:t>
            </a:r>
          </a:p>
          <a:p>
            <a:pPr algn="ctr"/>
            <a:r>
              <a:rPr lang="en-GB" sz="1800" dirty="0"/>
              <a:t>Architecture</a:t>
            </a:r>
            <a:r>
              <a:rPr lang="en-GB" dirty="0"/>
              <a:t> Working Group</a:t>
            </a:r>
          </a:p>
        </p:txBody>
      </p:sp>
    </p:spTree>
    <p:extLst>
      <p:ext uri="{BB962C8B-B14F-4D97-AF65-F5344CB8AC3E}">
        <p14:creationId xmlns:p14="http://schemas.microsoft.com/office/powerpoint/2010/main" val="27208463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9" name="Picture 358">
            <a:extLst>
              <a:ext uri="{FF2B5EF4-FFF2-40B4-BE49-F238E27FC236}">
                <a16:creationId xmlns:a16="http://schemas.microsoft.com/office/drawing/2014/main" id="{1DBB888A-E629-4214-ABD4-3F292AF234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00200"/>
            <a:ext cx="9144000" cy="4485532"/>
          </a:xfrm>
          <a:prstGeom prst="rect">
            <a:avLst/>
          </a:prstGeom>
        </p:spPr>
      </p:pic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4C4FF867-4577-483A-A086-8181ABEEB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95600" y="6356352"/>
            <a:ext cx="3429000" cy="365125"/>
          </a:xfrm>
        </p:spPr>
        <p:txBody>
          <a:bodyPr/>
          <a:lstStyle/>
          <a:p>
            <a:r>
              <a:rPr lang="en-US"/>
              <a:t>OMG Document Number MathSig/</a:t>
            </a:r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9938E4F6-88FA-4868-8950-65AE8E4DD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D2CFFC5-4218-4AF6-AF00-D817FFF29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GB" sz="3200" dirty="0"/>
              <a:t>Class + Activity -&gt; Sequence</a:t>
            </a:r>
          </a:p>
        </p:txBody>
      </p:sp>
    </p:spTree>
    <p:extLst>
      <p:ext uri="{BB962C8B-B14F-4D97-AF65-F5344CB8AC3E}">
        <p14:creationId xmlns:p14="http://schemas.microsoft.com/office/powerpoint/2010/main" val="2381635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Picture 85">
            <a:extLst>
              <a:ext uri="{FF2B5EF4-FFF2-40B4-BE49-F238E27FC236}">
                <a16:creationId xmlns:a16="http://schemas.microsoft.com/office/drawing/2014/main" id="{42FAFB71-AB99-4284-AC7D-113FAB9C05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0"/>
            <a:ext cx="889785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02000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EDA3F-2FA0-465F-8377-93A5463EB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/>
              <a:t>Domain Structure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DE30459-9DB7-4961-A456-0197C576DF3C}"/>
              </a:ext>
            </a:extLst>
          </p:cNvPr>
          <p:cNvSpPr txBox="1">
            <a:spLocks/>
          </p:cNvSpPr>
          <p:nvPr/>
        </p:nvSpPr>
        <p:spPr>
          <a:xfrm>
            <a:off x="457200" y="1371600"/>
            <a:ext cx="8382000" cy="47244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/>
              <a:t>Semantic structure filled with domain knowledge</a:t>
            </a:r>
          </a:p>
          <a:p>
            <a:endParaRPr lang="en-GB" sz="2400" dirty="0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82EAF2E5-EA78-4381-A6E2-F54F99E54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95600" y="6356352"/>
            <a:ext cx="3429000" cy="365125"/>
          </a:xfrm>
        </p:spPr>
        <p:txBody>
          <a:bodyPr/>
          <a:lstStyle/>
          <a:p>
            <a:r>
              <a:rPr lang="en-US"/>
              <a:t>OMG Document Number MathSig/</a:t>
            </a:r>
            <a:endParaRPr lang="en-US" dirty="0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729FAB6A-715F-4F90-AD9C-1DA7780CF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B110F66-E785-45D8-B2DC-310F8D89BF08}"/>
              </a:ext>
            </a:extLst>
          </p:cNvPr>
          <p:cNvGrpSpPr>
            <a:grpSpLocks/>
          </p:cNvGrpSpPr>
          <p:nvPr/>
        </p:nvGrpSpPr>
        <p:grpSpPr bwMode="auto">
          <a:xfrm>
            <a:off x="3187700" y="3719513"/>
            <a:ext cx="736600" cy="1582737"/>
            <a:chOff x="1152" y="2112"/>
            <a:chExt cx="576" cy="1104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01DC75B2-12F5-45EE-99A2-51982E4BE3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" y="2112"/>
              <a:ext cx="336" cy="33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00000"/>
                <a:buFont typeface="Wingdings" panose="05000000000000000000" pitchFamily="2" charset="2"/>
                <a:buChar char="§"/>
                <a:defRPr sz="2800">
                  <a:solidFill>
                    <a:srgbClr val="33046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100000"/>
                <a:buFont typeface="Wingdings" panose="05000000000000000000" pitchFamily="2" charset="2"/>
                <a:buChar char="§"/>
                <a:defRPr sz="2600">
                  <a:solidFill>
                    <a:srgbClr val="33046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Font typeface="Wingdings" panose="05000000000000000000" pitchFamily="2" charset="2"/>
                <a:buChar char="§"/>
                <a:defRPr sz="2400">
                  <a:solidFill>
                    <a:srgbClr val="33046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200">
                  <a:solidFill>
                    <a:srgbClr val="33046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GB" altLang="en-US" sz="2400">
                <a:solidFill>
                  <a:schemeClr val="tx1"/>
                </a:solidFill>
                <a:latin typeface="Times" panose="02020603050405020304" pitchFamily="18" charset="0"/>
              </a:endParaRPr>
            </a:p>
          </p:txBody>
        </p:sp>
        <p:sp>
          <p:nvSpPr>
            <p:cNvPr id="10" name="Line 8">
              <a:extLst>
                <a:ext uri="{FF2B5EF4-FFF2-40B4-BE49-F238E27FC236}">
                  <a16:creationId xmlns:a16="http://schemas.microsoft.com/office/drawing/2014/main" id="{5B895DD7-BEEA-473B-81AB-625D7EB7E5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2448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Line 9">
              <a:extLst>
                <a:ext uri="{FF2B5EF4-FFF2-40B4-BE49-F238E27FC236}">
                  <a16:creationId xmlns:a16="http://schemas.microsoft.com/office/drawing/2014/main" id="{AA5ADC0F-2135-40A0-919E-40385909A7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52" y="2880"/>
              <a:ext cx="288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Line 10">
              <a:extLst>
                <a:ext uri="{FF2B5EF4-FFF2-40B4-BE49-F238E27FC236}">
                  <a16:creationId xmlns:a16="http://schemas.microsoft.com/office/drawing/2014/main" id="{C7D7CFD9-A693-4331-A43D-8D117EE44B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2880"/>
              <a:ext cx="288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Line 11">
              <a:extLst>
                <a:ext uri="{FF2B5EF4-FFF2-40B4-BE49-F238E27FC236}">
                  <a16:creationId xmlns:a16="http://schemas.microsoft.com/office/drawing/2014/main" id="{39BD69A3-55F0-428C-99C0-F5843AC9DF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592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4" name="Line 12">
            <a:extLst>
              <a:ext uri="{FF2B5EF4-FFF2-40B4-BE49-F238E27FC236}">
                <a16:creationId xmlns:a16="http://schemas.microsoft.com/office/drawing/2014/main" id="{6DD4DFC9-D1E4-4FB8-B163-5F4EC3043C3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46537" y="4406895"/>
            <a:ext cx="1700913" cy="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15" name="Group 15">
            <a:extLst>
              <a:ext uri="{FF2B5EF4-FFF2-40B4-BE49-F238E27FC236}">
                <a16:creationId xmlns:a16="http://schemas.microsoft.com/office/drawing/2014/main" id="{A813B00A-2AF5-41B4-B723-602D675A5776}"/>
              </a:ext>
            </a:extLst>
          </p:cNvPr>
          <p:cNvGrpSpPr>
            <a:grpSpLocks/>
          </p:cNvGrpSpPr>
          <p:nvPr/>
        </p:nvGrpSpPr>
        <p:grpSpPr bwMode="auto">
          <a:xfrm>
            <a:off x="5726990" y="3886200"/>
            <a:ext cx="1841500" cy="1030829"/>
            <a:chOff x="1536" y="1392"/>
            <a:chExt cx="1440" cy="720"/>
          </a:xfrm>
        </p:grpSpPr>
        <p:sp>
          <p:nvSpPr>
            <p:cNvPr id="16" name="Oval 16">
              <a:extLst>
                <a:ext uri="{FF2B5EF4-FFF2-40B4-BE49-F238E27FC236}">
                  <a16:creationId xmlns:a16="http://schemas.microsoft.com/office/drawing/2014/main" id="{FCE32CFF-AC7C-4D6E-B9BB-DDCF945D59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1392"/>
              <a:ext cx="1440" cy="720"/>
            </a:xfrm>
            <a:prstGeom prst="ellipse">
              <a:avLst/>
            </a:prstGeom>
            <a:solidFill>
              <a:srgbClr val="B9CDE5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00000"/>
                <a:buFont typeface="Wingdings" panose="05000000000000000000" pitchFamily="2" charset="2"/>
                <a:buChar char="§"/>
                <a:defRPr sz="2800">
                  <a:solidFill>
                    <a:srgbClr val="33046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100000"/>
                <a:buFont typeface="Wingdings" panose="05000000000000000000" pitchFamily="2" charset="2"/>
                <a:buChar char="§"/>
                <a:defRPr sz="2600">
                  <a:solidFill>
                    <a:srgbClr val="33046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Font typeface="Wingdings" panose="05000000000000000000" pitchFamily="2" charset="2"/>
                <a:buChar char="§"/>
                <a:defRPr sz="2400">
                  <a:solidFill>
                    <a:srgbClr val="33046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200">
                  <a:solidFill>
                    <a:srgbClr val="33046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GB" altLang="en-US" sz="2400">
                <a:solidFill>
                  <a:schemeClr val="tx1"/>
                </a:solidFill>
                <a:latin typeface="Times" panose="02020603050405020304" pitchFamily="18" charset="0"/>
              </a:endParaRPr>
            </a:p>
          </p:txBody>
        </p:sp>
        <p:sp>
          <p:nvSpPr>
            <p:cNvPr id="17" name="Text Box 17">
              <a:extLst>
                <a:ext uri="{FF2B5EF4-FFF2-40B4-BE49-F238E27FC236}">
                  <a16:creationId xmlns:a16="http://schemas.microsoft.com/office/drawing/2014/main" id="{F842D86B-9FBC-42A6-AC86-83ECCDB26D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0" y="1554"/>
              <a:ext cx="12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00000"/>
                <a:buFont typeface="Wingdings" panose="05000000000000000000" pitchFamily="2" charset="2"/>
                <a:buChar char="§"/>
                <a:defRPr sz="2800">
                  <a:solidFill>
                    <a:srgbClr val="33046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100000"/>
                <a:buFont typeface="Wingdings" panose="05000000000000000000" pitchFamily="2" charset="2"/>
                <a:buChar char="§"/>
                <a:defRPr sz="2600">
                  <a:solidFill>
                    <a:srgbClr val="33046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Font typeface="Wingdings" panose="05000000000000000000" pitchFamily="2" charset="2"/>
                <a:buChar char="§"/>
                <a:defRPr sz="2400">
                  <a:solidFill>
                    <a:srgbClr val="33046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200">
                  <a:solidFill>
                    <a:srgbClr val="33046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GB" altLang="en-US" sz="1600" b="0" dirty="0">
                  <a:solidFill>
                    <a:schemeClr val="tx1"/>
                  </a:solidFill>
                </a:rPr>
                <a:t>Control Air Traffic</a:t>
              </a:r>
            </a:p>
          </p:txBody>
        </p:sp>
      </p:grpSp>
      <p:sp>
        <p:nvSpPr>
          <p:cNvPr id="18" name="Rectangle 18">
            <a:extLst>
              <a:ext uri="{FF2B5EF4-FFF2-40B4-BE49-F238E27FC236}">
                <a16:creationId xmlns:a16="http://schemas.microsoft.com/office/drawing/2014/main" id="{C7778631-06DF-440B-B19F-50040114C2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2895600"/>
            <a:ext cx="3581400" cy="30241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00000"/>
              <a:buFont typeface="Wingdings" panose="05000000000000000000" pitchFamily="2" charset="2"/>
              <a:buChar char="§"/>
              <a:defRPr sz="2800">
                <a:solidFill>
                  <a:srgbClr val="33046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0000"/>
              <a:buFont typeface="Wingdings" panose="05000000000000000000" pitchFamily="2" charset="2"/>
              <a:buChar char="§"/>
              <a:defRPr sz="2600">
                <a:solidFill>
                  <a:srgbClr val="33046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rgbClr val="33046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200">
                <a:solidFill>
                  <a:srgbClr val="33046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2400">
              <a:solidFill>
                <a:schemeClr val="tx1"/>
              </a:solidFill>
              <a:latin typeface="Times" panose="02020603050405020304" pitchFamily="18" charset="0"/>
            </a:endParaRPr>
          </a:p>
        </p:txBody>
      </p:sp>
      <p:sp>
        <p:nvSpPr>
          <p:cNvPr id="19" name="Text Box 13">
            <a:extLst>
              <a:ext uri="{FF2B5EF4-FFF2-40B4-BE49-F238E27FC236}">
                <a16:creationId xmlns:a16="http://schemas.microsoft.com/office/drawing/2014/main" id="{0C20E8F6-B353-4D62-A4B2-006A3226FE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5643" y="5379645"/>
            <a:ext cx="31607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00000"/>
              <a:buFont typeface="Wingdings" panose="05000000000000000000" pitchFamily="2" charset="2"/>
              <a:buChar char="§"/>
              <a:defRPr sz="2800">
                <a:solidFill>
                  <a:srgbClr val="33046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0000"/>
              <a:buFont typeface="Wingdings" panose="05000000000000000000" pitchFamily="2" charset="2"/>
              <a:buChar char="§"/>
              <a:defRPr sz="2600">
                <a:solidFill>
                  <a:srgbClr val="33046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rgbClr val="33046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200">
                <a:solidFill>
                  <a:srgbClr val="33046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altLang="en-US" sz="2400" b="0" dirty="0">
                <a:solidFill>
                  <a:schemeClr val="tx1"/>
                </a:solidFill>
              </a:rPr>
              <a:t>Air Traffic</a:t>
            </a:r>
            <a:endParaRPr lang="en-GB" altLang="en-US" sz="1800" b="0" dirty="0">
              <a:solidFill>
                <a:schemeClr val="tx1"/>
              </a:solidFill>
            </a:endParaRPr>
          </a:p>
        </p:txBody>
      </p:sp>
      <p:sp>
        <p:nvSpPr>
          <p:cNvPr id="20" name="Text Box 19">
            <a:extLst>
              <a:ext uri="{FF2B5EF4-FFF2-40B4-BE49-F238E27FC236}">
                <a16:creationId xmlns:a16="http://schemas.microsoft.com/office/drawing/2014/main" id="{038F5D2A-E0BC-4DF5-9114-8855EDF776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4206" y="2876054"/>
            <a:ext cx="2286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00000"/>
              <a:buFont typeface="Wingdings" panose="05000000000000000000" pitchFamily="2" charset="2"/>
              <a:buChar char="§"/>
              <a:defRPr sz="2800">
                <a:solidFill>
                  <a:srgbClr val="33046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0000"/>
              <a:buFont typeface="Wingdings" panose="05000000000000000000" pitchFamily="2" charset="2"/>
              <a:buChar char="§"/>
              <a:defRPr sz="2600">
                <a:solidFill>
                  <a:srgbClr val="33046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rgbClr val="33046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200">
                <a:solidFill>
                  <a:srgbClr val="33046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altLang="en-US" sz="2400" dirty="0">
                <a:solidFill>
                  <a:schemeClr val="tx1"/>
                </a:solidFill>
              </a:rPr>
              <a:t>ATC</a:t>
            </a:r>
            <a:endParaRPr lang="en-GB" alt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84879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EDA3F-2FA0-465F-8377-93A5463EB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/>
              <a:t>Interpretation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DE30459-9DB7-4961-A456-0197C576DF3C}"/>
              </a:ext>
            </a:extLst>
          </p:cNvPr>
          <p:cNvSpPr txBox="1">
            <a:spLocks/>
          </p:cNvSpPr>
          <p:nvPr/>
        </p:nvSpPr>
        <p:spPr>
          <a:xfrm>
            <a:off x="457200" y="1371600"/>
            <a:ext cx="8382000" cy="47244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/>
              <a:t>To create domain structures from semantic structures, we </a:t>
            </a:r>
            <a:r>
              <a:rPr lang="en-GB" sz="2400" b="1" i="1" dirty="0"/>
              <a:t>interpret domain knowledge into a semantic structure</a:t>
            </a:r>
          </a:p>
          <a:p>
            <a:pPr lvl="1"/>
            <a:r>
              <a:rPr lang="en-GB" sz="2000" dirty="0"/>
              <a:t>Rooted in the Predicate Calculus </a:t>
            </a:r>
          </a:p>
          <a:p>
            <a:pPr marL="0" indent="0">
              <a:buNone/>
            </a:pPr>
            <a:endParaRPr lang="en-GB" sz="2400" dirty="0"/>
          </a:p>
          <a:p>
            <a:r>
              <a:rPr lang="en-GB" sz="2400" dirty="0"/>
              <a:t>Domain knowledge comes from</a:t>
            </a:r>
          </a:p>
          <a:p>
            <a:pPr lvl="1"/>
            <a:r>
              <a:rPr lang="en-GB" sz="2000" dirty="0"/>
              <a:t>Requirements, tacit knowledge, legacy designs, …</a:t>
            </a:r>
          </a:p>
          <a:p>
            <a:pPr marL="457200" lvl="1" indent="0">
              <a:buNone/>
            </a:pPr>
            <a:endParaRPr lang="en-GB" sz="2000" dirty="0"/>
          </a:p>
          <a:p>
            <a:r>
              <a:rPr lang="en-GB" sz="2400" dirty="0"/>
              <a:t>Generic Examples:</a:t>
            </a:r>
          </a:p>
          <a:p>
            <a:pPr lvl="1"/>
            <a:r>
              <a:rPr lang="en-GB" sz="2000" dirty="0"/>
              <a:t>Functional requirements interpreted into use cases</a:t>
            </a:r>
          </a:p>
          <a:p>
            <a:pPr lvl="1"/>
            <a:r>
              <a:rPr lang="en-GB" sz="2000" dirty="0"/>
              <a:t>Use case scenarios interpreted into action flow</a:t>
            </a:r>
          </a:p>
          <a:p>
            <a:pPr lvl="1"/>
            <a:r>
              <a:rPr lang="en-GB" sz="2000" dirty="0"/>
              <a:t>…</a:t>
            </a:r>
          </a:p>
          <a:p>
            <a:endParaRPr lang="en-GB" sz="2400" dirty="0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82EAF2E5-EA78-4381-A6E2-F54F99E54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95600" y="6356352"/>
            <a:ext cx="3429000" cy="365125"/>
          </a:xfrm>
        </p:spPr>
        <p:txBody>
          <a:bodyPr/>
          <a:lstStyle/>
          <a:p>
            <a:r>
              <a:rPr lang="en-US"/>
              <a:t>OMG Document Number MathSig/</a:t>
            </a:r>
            <a:endParaRPr lang="en-US" dirty="0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729FAB6A-715F-4F90-AD9C-1DA7780CF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2036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6D5AB-59EC-44E5-9B6D-0C2D348A0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GB" dirty="0"/>
              <a:t>Air Traffic Control System</a:t>
            </a:r>
            <a:br>
              <a:rPr lang="en-GB" dirty="0"/>
            </a:br>
            <a:r>
              <a:rPr lang="en-GB" sz="2400" dirty="0"/>
              <a:t>Requirement Narrative[7, p65]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6033EB-95E6-4F1D-AD81-C0395C74A4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sz="2100" i="1" dirty="0">
                <a:latin typeface="Times" panose="02020603050405020304" pitchFamily="18" charset="0"/>
                <a:cs typeface="Times" panose="02020603050405020304" pitchFamily="18" charset="0"/>
              </a:rPr>
              <a:t>“</a:t>
            </a:r>
            <a:r>
              <a:rPr lang="en-GB" sz="2100" i="1" dirty="0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The purpose of the ATC service is to manage the flow of aircraft through the airport airspace and to prevent accidents (especially air-to-air collisions). The </a:t>
            </a:r>
            <a:r>
              <a:rPr lang="en-GB" sz="2100" b="1" i="1" dirty="0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operational activities</a:t>
            </a:r>
            <a:r>
              <a:rPr lang="en-GB" sz="2100" i="1" dirty="0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 of the ATCS include:</a:t>
            </a:r>
          </a:p>
          <a:p>
            <a:pPr marR="542925" lvl="1" indent="-342900">
              <a:lnSpc>
                <a:spcPct val="200000"/>
              </a:lnSpc>
              <a:buFont typeface="Symbol" panose="05050102010706020507" pitchFamily="18" charset="2"/>
              <a:buChar char=""/>
            </a:pPr>
            <a:r>
              <a:rPr lang="en-GB" sz="2100" b="1" i="1" dirty="0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Track the aircraft</a:t>
            </a:r>
            <a:r>
              <a:rPr lang="en-GB" sz="2100" i="1" dirty="0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 entering and departing the controlled airspace.</a:t>
            </a:r>
          </a:p>
          <a:p>
            <a:pPr marR="542925" lvl="1" indent="-342900">
              <a:lnSpc>
                <a:spcPct val="200000"/>
              </a:lnSpc>
              <a:buFont typeface="Symbol" panose="05050102010706020507" pitchFamily="18" charset="2"/>
              <a:buChar char=""/>
            </a:pPr>
            <a:r>
              <a:rPr lang="en-GB" sz="2100" b="1" i="1" dirty="0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Assess the flight paths</a:t>
            </a:r>
            <a:r>
              <a:rPr lang="en-GB" sz="2100" i="1" dirty="0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 against: (</a:t>
            </a:r>
            <a:r>
              <a:rPr lang="en-GB" sz="2100" i="1" dirty="0" err="1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i</a:t>
            </a:r>
            <a:r>
              <a:rPr lang="en-GB" sz="2100" i="1" dirty="0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) </a:t>
            </a:r>
            <a:r>
              <a:rPr lang="en-GB" sz="2100" b="1" i="1" dirty="0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the flight plans</a:t>
            </a:r>
            <a:r>
              <a:rPr lang="en-GB" sz="2100" i="1" dirty="0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, (ii) </a:t>
            </a:r>
            <a:r>
              <a:rPr lang="en-GB" sz="2100" b="1" i="1" dirty="0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the tempo of the airport</a:t>
            </a:r>
            <a:r>
              <a:rPr lang="en-GB" sz="2100" i="1" dirty="0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, and (iii) </a:t>
            </a:r>
            <a:r>
              <a:rPr lang="en-GB" sz="2100" b="1" i="1" dirty="0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the risk of air-to-air collisions</a:t>
            </a:r>
            <a:r>
              <a:rPr lang="en-GB" sz="2100" i="1" dirty="0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.</a:t>
            </a:r>
          </a:p>
          <a:p>
            <a:pPr marR="542925" lvl="1" indent="-342900">
              <a:lnSpc>
                <a:spcPct val="200000"/>
              </a:lnSpc>
              <a:buFont typeface="Symbol" panose="05050102010706020507" pitchFamily="18" charset="2"/>
              <a:buChar char=""/>
            </a:pPr>
            <a:r>
              <a:rPr lang="en-GB" sz="2100" i="1" dirty="0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Control the aircraft to </a:t>
            </a:r>
            <a:r>
              <a:rPr lang="en-GB" sz="2100" b="1" i="1" dirty="0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manage their relative positions and flow</a:t>
            </a:r>
            <a:r>
              <a:rPr lang="en-GB" sz="2100" i="1" dirty="0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 through the airspace.</a:t>
            </a:r>
          </a:p>
          <a:p>
            <a:pPr marL="0" marR="542925" indent="0">
              <a:lnSpc>
                <a:spcPct val="200000"/>
              </a:lnSpc>
              <a:buNone/>
            </a:pPr>
            <a:r>
              <a:rPr lang="en-GB" sz="2100" i="1" dirty="0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The </a:t>
            </a:r>
            <a:r>
              <a:rPr lang="en-GB" sz="2100" b="1" i="1" dirty="0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ATR must be suitably positioned</a:t>
            </a:r>
            <a:r>
              <a:rPr lang="en-GB" sz="2100" i="1" dirty="0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 e.g., at the airport to provide tracking of all aircraft entering and departing the controlled airspace (which is also referred to as the ATC airspace).</a:t>
            </a:r>
            <a:r>
              <a:rPr lang="en-GB" sz="2100" i="1" dirty="0">
                <a:latin typeface="Times" panose="02020603050405020304" pitchFamily="18" charset="0"/>
                <a:cs typeface="Times" panose="02020603050405020304" pitchFamily="18" charset="0"/>
              </a:rPr>
              <a:t>”</a:t>
            </a:r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B7E557-FB37-4B5D-8A5A-8C6D962B9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OMG Document Number MathSig/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1315C5-ED1D-4AB8-A80E-9493BD325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2537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6D5AB-59EC-44E5-9B6D-0C2D348A0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ATCS, Requirement Narrative</a:t>
            </a:r>
            <a:br>
              <a:rPr lang="en-GB" dirty="0"/>
            </a:br>
            <a:r>
              <a:rPr lang="en-GB" sz="2600" dirty="0"/>
              <a:t>with highlights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6033EB-95E6-4F1D-AD81-C0395C74A4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sz="2100" i="1" dirty="0">
                <a:latin typeface="Times" panose="02020603050405020304" pitchFamily="18" charset="0"/>
                <a:cs typeface="Times" panose="02020603050405020304" pitchFamily="18" charset="0"/>
              </a:rPr>
              <a:t>“</a:t>
            </a:r>
            <a:r>
              <a:rPr lang="en-GB" sz="2100" i="1" dirty="0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The purpose of the ATC service is to </a:t>
            </a:r>
            <a:r>
              <a:rPr lang="en-GB" sz="2100" i="1" dirty="0">
                <a:effectLst/>
                <a:highlight>
                  <a:srgbClr val="FFFF00"/>
                </a:highlight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manage the flow of aircraft </a:t>
            </a:r>
            <a:r>
              <a:rPr lang="en-GB" sz="2100" i="1" dirty="0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through the airport airspace and to prevent accidents (especially air-to-air collisions). The </a:t>
            </a:r>
            <a:r>
              <a:rPr lang="en-GB" sz="2100" b="1" i="1" dirty="0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operational activities</a:t>
            </a:r>
            <a:r>
              <a:rPr lang="en-GB" sz="2100" i="1" dirty="0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 of the </a:t>
            </a:r>
            <a:r>
              <a:rPr lang="en-GB" sz="2100" i="1" dirty="0">
                <a:effectLst/>
                <a:highlight>
                  <a:srgbClr val="FFFF00"/>
                </a:highlight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ATCS</a:t>
            </a:r>
            <a:r>
              <a:rPr lang="en-GB" sz="2100" i="1" dirty="0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 include:</a:t>
            </a:r>
          </a:p>
          <a:p>
            <a:pPr marR="542925" lvl="1" indent="-342900">
              <a:lnSpc>
                <a:spcPct val="200000"/>
              </a:lnSpc>
              <a:buFont typeface="Symbol" panose="05050102010706020507" pitchFamily="18" charset="2"/>
              <a:buChar char=""/>
            </a:pPr>
            <a:r>
              <a:rPr lang="en-GB" sz="2100" b="1" i="1" dirty="0">
                <a:effectLst/>
                <a:highlight>
                  <a:srgbClr val="FFFF00"/>
                </a:highlight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Track the aircraft</a:t>
            </a:r>
            <a:r>
              <a:rPr lang="en-GB" sz="2100" i="1" dirty="0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 entering and departing the controlled airspace.</a:t>
            </a:r>
          </a:p>
          <a:p>
            <a:pPr marR="542925" lvl="1" indent="-342900">
              <a:lnSpc>
                <a:spcPct val="200000"/>
              </a:lnSpc>
              <a:buFont typeface="Symbol" panose="05050102010706020507" pitchFamily="18" charset="2"/>
              <a:buChar char=""/>
            </a:pPr>
            <a:r>
              <a:rPr lang="en-GB" sz="2100" b="1" i="1" dirty="0">
                <a:effectLst/>
                <a:highlight>
                  <a:srgbClr val="FFFF00"/>
                </a:highlight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Assess the flight paths</a:t>
            </a:r>
            <a:r>
              <a:rPr lang="en-GB" sz="2100" i="1" dirty="0">
                <a:effectLst/>
                <a:highlight>
                  <a:srgbClr val="FFFF00"/>
                </a:highlight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GB" sz="2100" i="1" dirty="0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against: (</a:t>
            </a:r>
            <a:r>
              <a:rPr lang="en-GB" sz="2100" i="1" dirty="0" err="1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i</a:t>
            </a:r>
            <a:r>
              <a:rPr lang="en-GB" sz="2100" i="1" dirty="0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) </a:t>
            </a:r>
            <a:r>
              <a:rPr lang="en-GB" sz="2100" b="1" i="1" dirty="0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the flight plans</a:t>
            </a:r>
            <a:r>
              <a:rPr lang="en-GB" sz="2100" i="1" dirty="0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, (ii) </a:t>
            </a:r>
            <a:r>
              <a:rPr lang="en-GB" sz="2100" b="1" i="1" dirty="0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the tempo of the airport</a:t>
            </a:r>
            <a:r>
              <a:rPr lang="en-GB" sz="2100" i="1" dirty="0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, and (iii) </a:t>
            </a:r>
            <a:r>
              <a:rPr lang="en-GB" sz="2100" b="1" i="1" dirty="0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the risk of air-to-air collisions</a:t>
            </a:r>
            <a:r>
              <a:rPr lang="en-GB" sz="2100" i="1" dirty="0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.</a:t>
            </a:r>
          </a:p>
          <a:p>
            <a:pPr marR="542925" lvl="1" indent="-342900">
              <a:lnSpc>
                <a:spcPct val="200000"/>
              </a:lnSpc>
              <a:buFont typeface="Symbol" panose="05050102010706020507" pitchFamily="18" charset="2"/>
              <a:buChar char=""/>
            </a:pPr>
            <a:r>
              <a:rPr lang="en-GB" sz="2100" i="1" dirty="0">
                <a:effectLst/>
                <a:highlight>
                  <a:srgbClr val="FFFF00"/>
                </a:highlight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Control the aircraft to </a:t>
            </a:r>
            <a:r>
              <a:rPr lang="en-GB" sz="2100" b="1" i="1" dirty="0">
                <a:effectLst/>
                <a:highlight>
                  <a:srgbClr val="FFFF00"/>
                </a:highlight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manage</a:t>
            </a:r>
            <a:r>
              <a:rPr lang="en-GB" sz="2100" b="1" i="1" dirty="0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 their relative positions and flow</a:t>
            </a:r>
            <a:r>
              <a:rPr lang="en-GB" sz="2100" i="1" dirty="0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 through the airspace.</a:t>
            </a:r>
          </a:p>
          <a:p>
            <a:pPr marL="0" marR="542925" indent="0">
              <a:lnSpc>
                <a:spcPct val="200000"/>
              </a:lnSpc>
              <a:buNone/>
            </a:pPr>
            <a:r>
              <a:rPr lang="en-GB" sz="2100" i="1" dirty="0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The </a:t>
            </a:r>
            <a:r>
              <a:rPr lang="en-GB" sz="2100" b="1" i="1" dirty="0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ATR must be suitably positioned</a:t>
            </a:r>
            <a:r>
              <a:rPr lang="en-GB" sz="2100" i="1" dirty="0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" panose="02020603050405020304" pitchFamily="18" charset="0"/>
              </a:rPr>
              <a:t> e.g., at the airport to provide tracking of all aircraft entering and departing the controlled airspace (which is also referred to as the ATC airspace).</a:t>
            </a:r>
            <a:r>
              <a:rPr lang="en-GB" sz="2100" i="1" dirty="0">
                <a:latin typeface="Times" panose="02020603050405020304" pitchFamily="18" charset="0"/>
                <a:cs typeface="Times" panose="02020603050405020304" pitchFamily="18" charset="0"/>
              </a:rPr>
              <a:t>”</a:t>
            </a:r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B7E557-FB37-4B5D-8A5A-8C6D962B9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OMG Document Number </a:t>
            </a:r>
            <a:r>
              <a:rPr lang="en-US" dirty="0" err="1"/>
              <a:t>MathSig</a:t>
            </a:r>
            <a:r>
              <a:rPr lang="en-US" dirty="0"/>
              <a:t>/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1315C5-ED1D-4AB8-A80E-9493BD325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2701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343B4-512C-4123-864D-73FCA6DE8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Domain Structure: ATCS Use Case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4C2C00-B8CB-4046-A073-EDB90E485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D2507B8-F136-4C9A-943C-DAEF0252781B}"/>
              </a:ext>
            </a:extLst>
          </p:cNvPr>
          <p:cNvGrpSpPr/>
          <p:nvPr/>
        </p:nvGrpSpPr>
        <p:grpSpPr>
          <a:xfrm>
            <a:off x="460744" y="1654049"/>
            <a:ext cx="7868646" cy="4702303"/>
            <a:chOff x="1798917" y="1138605"/>
            <a:chExt cx="7868646" cy="470230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A333AA6-5826-47B9-9620-E255DFC84CCB}"/>
                </a:ext>
              </a:extLst>
            </p:cNvPr>
            <p:cNvSpPr/>
            <p:nvPr/>
          </p:nvSpPr>
          <p:spPr>
            <a:xfrm>
              <a:off x="5428952" y="1138606"/>
              <a:ext cx="4238611" cy="470230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Times" panose="02020603050405020304" pitchFamily="18" charset="0"/>
                <a:cs typeface="Times" panose="02020603050405020304" pitchFamily="18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80A36972-DB9B-465E-802D-FB37C8591687}"/>
                </a:ext>
              </a:extLst>
            </p:cNvPr>
            <p:cNvSpPr txBox="1"/>
            <p:nvPr/>
          </p:nvSpPr>
          <p:spPr>
            <a:xfrm>
              <a:off x="5428952" y="1138605"/>
              <a:ext cx="1541319" cy="7078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rtlCol="0">
              <a:spAutoFit/>
            </a:bodyPr>
            <a:lstStyle/>
            <a:p>
              <a:r>
                <a:rPr lang="en-GB" sz="2000" dirty="0">
                  <a:latin typeface="Times" panose="02020603050405020304" pitchFamily="18" charset="0"/>
                  <a:ea typeface="Tahoma" panose="020B0604030504040204" pitchFamily="34" charset="0"/>
                  <a:cs typeface="Times" panose="02020603050405020304" pitchFamily="18" charset="0"/>
                </a:rPr>
                <a:t>«subsystem»</a:t>
              </a:r>
            </a:p>
            <a:p>
              <a:r>
                <a:rPr lang="en-GB" sz="2000" dirty="0">
                  <a:latin typeface="Times" panose="02020603050405020304" pitchFamily="18" charset="0"/>
                  <a:ea typeface="Tahoma" panose="020B0604030504040204" pitchFamily="34" charset="0"/>
                  <a:cs typeface="Times" panose="02020603050405020304" pitchFamily="18" charset="0"/>
                </a:rPr>
                <a:t>ATCS</a:t>
              </a:r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7BBA9858-C93A-4813-A0F9-927A32A27B09}"/>
                </a:ext>
              </a:extLst>
            </p:cNvPr>
            <p:cNvGrpSpPr/>
            <p:nvPr/>
          </p:nvGrpSpPr>
          <p:grpSpPr>
            <a:xfrm>
              <a:off x="6844840" y="1543867"/>
              <a:ext cx="1453780" cy="847705"/>
              <a:chOff x="3469469" y="1233996"/>
              <a:chExt cx="1358286" cy="807867"/>
            </a:xfrm>
          </p:grpSpPr>
          <p:sp>
            <p:nvSpPr>
              <p:cNvPr id="57" name="Oval 56">
                <a:extLst>
                  <a:ext uri="{FF2B5EF4-FFF2-40B4-BE49-F238E27FC236}">
                    <a16:creationId xmlns:a16="http://schemas.microsoft.com/office/drawing/2014/main" id="{6455412B-5890-430F-A61A-E431C3EAA1C6}"/>
                  </a:ext>
                </a:extLst>
              </p:cNvPr>
              <p:cNvSpPr/>
              <p:nvPr/>
            </p:nvSpPr>
            <p:spPr>
              <a:xfrm>
                <a:off x="3469471" y="1233996"/>
                <a:ext cx="1358284" cy="807867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ysClr val="windowText" lastClr="000000"/>
                  </a:solidFill>
                  <a:latin typeface="Times" panose="02020603050405020304" pitchFamily="18" charset="0"/>
                  <a:cs typeface="Times" panose="02020603050405020304" pitchFamily="18" charset="0"/>
                </a:endParaRPr>
              </a:p>
            </p:txBody>
          </p:sp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C0213D25-4BE1-4A06-A21A-96F17D7B00E2}"/>
                  </a:ext>
                </a:extLst>
              </p:cNvPr>
              <p:cNvSpPr txBox="1"/>
              <p:nvPr/>
            </p:nvSpPr>
            <p:spPr>
              <a:xfrm>
                <a:off x="3469469" y="1314763"/>
                <a:ext cx="1358284" cy="61595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>
                    <a:latin typeface="Times" panose="02020603050405020304" pitchFamily="18" charset="0"/>
                    <a:cs typeface="Times" panose="02020603050405020304" pitchFamily="18" charset="0"/>
                  </a:rPr>
                  <a:t>Track</a:t>
                </a:r>
              </a:p>
              <a:p>
                <a:pPr algn="ctr"/>
                <a:r>
                  <a:rPr lang="en-GB" dirty="0">
                    <a:latin typeface="Times" panose="02020603050405020304" pitchFamily="18" charset="0"/>
                    <a:cs typeface="Times" panose="02020603050405020304" pitchFamily="18" charset="0"/>
                  </a:rPr>
                  <a:t>Aircraft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006CD6F9-21F0-4B94-83DA-7AC2A17B9C0F}"/>
                </a:ext>
              </a:extLst>
            </p:cNvPr>
            <p:cNvGrpSpPr/>
            <p:nvPr/>
          </p:nvGrpSpPr>
          <p:grpSpPr>
            <a:xfrm>
              <a:off x="3501053" y="2083060"/>
              <a:ext cx="1582484" cy="1609412"/>
              <a:chOff x="459071" y="4317730"/>
              <a:chExt cx="1582484" cy="1609412"/>
            </a:xfrm>
          </p:grpSpPr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A68A7185-FC7B-4961-BFA8-A3F54289FF6A}"/>
                  </a:ext>
                </a:extLst>
              </p:cNvPr>
              <p:cNvGrpSpPr/>
              <p:nvPr/>
            </p:nvGrpSpPr>
            <p:grpSpPr>
              <a:xfrm>
                <a:off x="1021167" y="4317730"/>
                <a:ext cx="458292" cy="963081"/>
                <a:chOff x="1021167" y="4317730"/>
                <a:chExt cx="458292" cy="963081"/>
              </a:xfrm>
            </p:grpSpPr>
            <p:sp>
              <p:nvSpPr>
                <p:cNvPr id="52" name="Oval 7">
                  <a:extLst>
                    <a:ext uri="{FF2B5EF4-FFF2-40B4-BE49-F238E27FC236}">
                      <a16:creationId xmlns:a16="http://schemas.microsoft.com/office/drawing/2014/main" id="{34E5A62C-BBFB-4D12-B319-35BEC4AED0E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16645" y="4317730"/>
                  <a:ext cx="267337" cy="321027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Font typeface="Wingdings" panose="05000000000000000000" pitchFamily="2" charset="2"/>
                    <a:buChar char="§"/>
                    <a:defRPr sz="2800">
                      <a:solidFill>
                        <a:srgbClr val="33046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Font typeface="Wingdings" panose="05000000000000000000" pitchFamily="2" charset="2"/>
                    <a:buChar char="§"/>
                    <a:defRPr sz="2600">
                      <a:solidFill>
                        <a:srgbClr val="33046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Font typeface="Wingdings" panose="05000000000000000000" pitchFamily="2" charset="2"/>
                    <a:buChar char="§"/>
                    <a:defRPr sz="2400">
                      <a:solidFill>
                        <a:srgbClr val="33046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Char char="§"/>
                    <a:defRPr sz="2200">
                      <a:solidFill>
                        <a:srgbClr val="33046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GB" altLang="en-US" sz="2400">
                    <a:solidFill>
                      <a:schemeClr val="tx1"/>
                    </a:solidFill>
                    <a:latin typeface="Times" panose="02020603050405020304" pitchFamily="18" charset="0"/>
                    <a:cs typeface="Times" panose="02020603050405020304" pitchFamily="18" charset="0"/>
                  </a:endParaRPr>
                </a:p>
              </p:txBody>
            </p:sp>
            <p:sp>
              <p:nvSpPr>
                <p:cNvPr id="53" name="Line 8">
                  <a:extLst>
                    <a:ext uri="{FF2B5EF4-FFF2-40B4-BE49-F238E27FC236}">
                      <a16:creationId xmlns:a16="http://schemas.microsoft.com/office/drawing/2014/main" id="{74ACABA6-3581-44CD-B66C-7723A55EF6F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50313" y="4638757"/>
                  <a:ext cx="0" cy="321027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>
                    <a:latin typeface="Times" panose="02020603050405020304" pitchFamily="18" charset="0"/>
                    <a:cs typeface="Times" panose="02020603050405020304" pitchFamily="18" charset="0"/>
                  </a:endParaRPr>
                </a:p>
              </p:txBody>
            </p:sp>
            <p:sp>
              <p:nvSpPr>
                <p:cNvPr id="54" name="Line 9">
                  <a:extLst>
                    <a:ext uri="{FF2B5EF4-FFF2-40B4-BE49-F238E27FC236}">
                      <a16:creationId xmlns:a16="http://schemas.microsoft.com/office/drawing/2014/main" id="{57E3712D-C23F-40DA-958E-8D810D2CE4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1021167" y="4959784"/>
                  <a:ext cx="229146" cy="321027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>
                    <a:latin typeface="Times" panose="02020603050405020304" pitchFamily="18" charset="0"/>
                    <a:cs typeface="Times" panose="02020603050405020304" pitchFamily="18" charset="0"/>
                  </a:endParaRPr>
                </a:p>
              </p:txBody>
            </p:sp>
            <p:sp>
              <p:nvSpPr>
                <p:cNvPr id="55" name="Line 10">
                  <a:extLst>
                    <a:ext uri="{FF2B5EF4-FFF2-40B4-BE49-F238E27FC236}">
                      <a16:creationId xmlns:a16="http://schemas.microsoft.com/office/drawing/2014/main" id="{8562383D-00DB-47DB-861D-DF9CE160CA4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50313" y="4959784"/>
                  <a:ext cx="229146" cy="321027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>
                    <a:latin typeface="Times" panose="02020603050405020304" pitchFamily="18" charset="0"/>
                    <a:cs typeface="Times" panose="02020603050405020304" pitchFamily="18" charset="0"/>
                  </a:endParaRPr>
                </a:p>
              </p:txBody>
            </p:sp>
            <p:sp>
              <p:nvSpPr>
                <p:cNvPr id="56" name="Line 11">
                  <a:extLst>
                    <a:ext uri="{FF2B5EF4-FFF2-40B4-BE49-F238E27FC236}">
                      <a16:creationId xmlns:a16="http://schemas.microsoft.com/office/drawing/2014/main" id="{EA52CCDF-8C55-49E7-8F7C-53242737452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21167" y="4776340"/>
                  <a:ext cx="458292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>
                    <a:latin typeface="Times" panose="02020603050405020304" pitchFamily="18" charset="0"/>
                    <a:cs typeface="Times" panose="02020603050405020304" pitchFamily="18" charset="0"/>
                  </a:endParaRPr>
                </a:p>
              </p:txBody>
            </p:sp>
          </p:grp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2170DF60-8204-4FBD-8C51-C9ACE7A0DE8E}"/>
                  </a:ext>
                </a:extLst>
              </p:cNvPr>
              <p:cNvSpPr/>
              <p:nvPr/>
            </p:nvSpPr>
            <p:spPr>
              <a:xfrm>
                <a:off x="459071" y="5280811"/>
                <a:ext cx="1582484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GB" dirty="0">
                    <a:latin typeface="Times" panose="02020603050405020304" pitchFamily="18" charset="0"/>
                    <a:cs typeface="Times" panose="02020603050405020304" pitchFamily="18" charset="0"/>
                  </a:rPr>
                  <a:t>Non-compliant</a:t>
                </a:r>
              </a:p>
              <a:p>
                <a:pPr algn="ctr"/>
                <a:r>
                  <a:rPr lang="en-GB" dirty="0">
                    <a:latin typeface="Times" panose="02020603050405020304" pitchFamily="18" charset="0"/>
                    <a:cs typeface="Times" panose="02020603050405020304" pitchFamily="18" charset="0"/>
                  </a:rPr>
                  <a:t>Aircraft</a:t>
                </a:r>
              </a:p>
            </p:txBody>
          </p:sp>
        </p:grpSp>
        <p:sp>
          <p:nvSpPr>
            <p:cNvPr id="10" name="Line 12">
              <a:extLst>
                <a:ext uri="{FF2B5EF4-FFF2-40B4-BE49-F238E27FC236}">
                  <a16:creationId xmlns:a16="http://schemas.microsoft.com/office/drawing/2014/main" id="{6768BE43-D738-4406-A4BF-D1E5936CF3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34509" y="1963859"/>
              <a:ext cx="2210330" cy="60190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>
                <a:latin typeface="Times" panose="02020603050405020304" pitchFamily="18" charset="0"/>
                <a:cs typeface="Times" panose="02020603050405020304" pitchFamily="18" charset="0"/>
              </a:endParaRPr>
            </a:p>
          </p:txBody>
        </p:sp>
        <p:sp>
          <p:nvSpPr>
            <p:cNvPr id="11" name="Line 12">
              <a:extLst>
                <a:ext uri="{FF2B5EF4-FFF2-40B4-BE49-F238E27FC236}">
                  <a16:creationId xmlns:a16="http://schemas.microsoft.com/office/drawing/2014/main" id="{435BC8C2-12D7-46DC-A816-674FC9C5BF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34508" y="4128896"/>
              <a:ext cx="1220655" cy="5229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>
                <a:latin typeface="Times" panose="02020603050405020304" pitchFamily="18" charset="0"/>
                <a:cs typeface="Times" panose="02020603050405020304" pitchFamily="18" charset="0"/>
              </a:endParaRP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C39F1B7C-4EFC-42E3-AFF8-32C384722ABB}"/>
                </a:ext>
              </a:extLst>
            </p:cNvPr>
            <p:cNvGrpSpPr/>
            <p:nvPr/>
          </p:nvGrpSpPr>
          <p:grpSpPr>
            <a:xfrm>
              <a:off x="5701827" y="3426046"/>
              <a:ext cx="1453781" cy="847705"/>
              <a:chOff x="3469470" y="1233996"/>
              <a:chExt cx="1358285" cy="807867"/>
            </a:xfrm>
          </p:grpSpPr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53E9AF49-2CC1-4760-9455-2D6283F885F4}"/>
                  </a:ext>
                </a:extLst>
              </p:cNvPr>
              <p:cNvSpPr/>
              <p:nvPr/>
            </p:nvSpPr>
            <p:spPr>
              <a:xfrm>
                <a:off x="3469471" y="1233996"/>
                <a:ext cx="1358284" cy="807867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ysClr val="windowText" lastClr="000000"/>
                  </a:solidFill>
                  <a:latin typeface="Times" panose="02020603050405020304" pitchFamily="18" charset="0"/>
                  <a:cs typeface="Times" panose="02020603050405020304" pitchFamily="18" charset="0"/>
                </a:endParaRPr>
              </a:p>
            </p:txBody>
          </p: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83BEA406-EB41-4D17-84AA-2B8D9E8E36EC}"/>
                  </a:ext>
                </a:extLst>
              </p:cNvPr>
              <p:cNvSpPr txBox="1"/>
              <p:nvPr/>
            </p:nvSpPr>
            <p:spPr>
              <a:xfrm>
                <a:off x="3469470" y="1314763"/>
                <a:ext cx="1358284" cy="61595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>
                    <a:latin typeface="Times" panose="02020603050405020304" pitchFamily="18" charset="0"/>
                    <a:cs typeface="Times" panose="02020603050405020304" pitchFamily="18" charset="0"/>
                  </a:rPr>
                  <a:t>Manage</a:t>
                </a:r>
              </a:p>
              <a:p>
                <a:pPr algn="ctr"/>
                <a:r>
                  <a:rPr lang="en-GB" dirty="0">
                    <a:latin typeface="Times" panose="02020603050405020304" pitchFamily="18" charset="0"/>
                    <a:cs typeface="Times" panose="02020603050405020304" pitchFamily="18" charset="0"/>
                  </a:rPr>
                  <a:t>Air Traffic</a:t>
                </a:r>
              </a:p>
            </p:txBody>
          </p:sp>
        </p:grp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DBDF354-C202-426D-8F1F-5F9F6974257F}"/>
                </a:ext>
              </a:extLst>
            </p:cNvPr>
            <p:cNvSpPr txBox="1"/>
            <p:nvPr/>
          </p:nvSpPr>
          <p:spPr>
            <a:xfrm>
              <a:off x="7352215" y="2630080"/>
              <a:ext cx="1016010" cy="3385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rtlCol="0">
              <a:spAutoFit/>
            </a:bodyPr>
            <a:lstStyle/>
            <a:p>
              <a:r>
                <a:rPr lang="en-GB" sz="1600" dirty="0">
                  <a:latin typeface="Times" panose="02020603050405020304" pitchFamily="18" charset="0"/>
                  <a:ea typeface="Tahoma" panose="020B0604030504040204" pitchFamily="34" charset="0"/>
                  <a:cs typeface="Times" panose="02020603050405020304" pitchFamily="18" charset="0"/>
                </a:rPr>
                <a:t>«include»</a:t>
              </a:r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710C9366-B9B0-4102-866A-18120BB3E866}"/>
                </a:ext>
              </a:extLst>
            </p:cNvPr>
            <p:cNvCxnSpPr>
              <a:cxnSpLocks/>
              <a:stCxn id="44" idx="3"/>
              <a:endCxn id="48" idx="6"/>
            </p:cNvCxnSpPr>
            <p:nvPr/>
          </p:nvCxnSpPr>
          <p:spPr>
            <a:xfrm flipH="1">
              <a:off x="7155608" y="3637605"/>
              <a:ext cx="1015950" cy="212294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prstDash val="sysDash"/>
              <a:round/>
              <a:headEnd type="arrow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FA456FAD-5A11-4FFF-B4CC-B400705D8470}"/>
                </a:ext>
              </a:extLst>
            </p:cNvPr>
            <p:cNvGrpSpPr/>
            <p:nvPr/>
          </p:nvGrpSpPr>
          <p:grpSpPr>
            <a:xfrm rot="13544759">
              <a:off x="2740461" y="4344910"/>
              <a:ext cx="1074292" cy="210025"/>
              <a:chOff x="3730737" y="6255766"/>
              <a:chExt cx="1074292" cy="182028"/>
            </a:xfrm>
          </p:grpSpPr>
          <p:sp>
            <p:nvSpPr>
              <p:cNvPr id="46" name="Line 12">
                <a:extLst>
                  <a:ext uri="{FF2B5EF4-FFF2-40B4-BE49-F238E27FC236}">
                    <a16:creationId xmlns:a16="http://schemas.microsoft.com/office/drawing/2014/main" id="{9230A71B-35D8-4180-ADD2-9C8FAE51D6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730737" y="6350062"/>
                <a:ext cx="850386" cy="476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>
                  <a:latin typeface="Times" panose="02020603050405020304" pitchFamily="18" charset="0"/>
                  <a:cs typeface="Times" panose="02020603050405020304" pitchFamily="18" charset="0"/>
                </a:endParaRPr>
              </a:p>
            </p:txBody>
          </p:sp>
          <p:sp>
            <p:nvSpPr>
              <p:cNvPr id="47" name="Isosceles Triangle 10">
                <a:extLst>
                  <a:ext uri="{FF2B5EF4-FFF2-40B4-BE49-F238E27FC236}">
                    <a16:creationId xmlns:a16="http://schemas.microsoft.com/office/drawing/2014/main" id="{4CA8FEB7-77D0-4A0D-9D9F-F8D9287DCC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4602070" y="6234835"/>
                <a:ext cx="182028" cy="223890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1905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100000"/>
                  <a:buFont typeface="Wingdings" panose="05000000000000000000" pitchFamily="2" charset="2"/>
                  <a:buChar char="§"/>
                  <a:defRPr sz="2800">
                    <a:solidFill>
                      <a:srgbClr val="33046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100000"/>
                  <a:buFont typeface="Wingdings" panose="05000000000000000000" pitchFamily="2" charset="2"/>
                  <a:buChar char="§"/>
                  <a:defRPr sz="2600">
                    <a:solidFill>
                      <a:srgbClr val="33046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Font typeface="Wingdings" panose="05000000000000000000" pitchFamily="2" charset="2"/>
                  <a:buChar char="§"/>
                  <a:defRPr sz="2400">
                    <a:solidFill>
                      <a:srgbClr val="33046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§"/>
                  <a:defRPr sz="2200">
                    <a:solidFill>
                      <a:srgbClr val="33046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GB" altLang="en-US" sz="2400">
                  <a:solidFill>
                    <a:schemeClr val="tx1"/>
                  </a:solidFill>
                  <a:latin typeface="Times" panose="02020603050405020304" pitchFamily="18" charset="0"/>
                  <a:cs typeface="Times" panose="02020603050405020304" pitchFamily="18" charset="0"/>
                </a:endParaRP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B9DADDA5-B8AA-4EAA-9875-6DEA28563E80}"/>
                </a:ext>
              </a:extLst>
            </p:cNvPr>
            <p:cNvGrpSpPr/>
            <p:nvPr/>
          </p:nvGrpSpPr>
          <p:grpSpPr>
            <a:xfrm>
              <a:off x="7958656" y="2914044"/>
              <a:ext cx="1453779" cy="847705"/>
              <a:chOff x="3469470" y="1233996"/>
              <a:chExt cx="1358285" cy="807867"/>
            </a:xfrm>
          </p:grpSpPr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0A1C6134-CB61-48FD-AD0E-1E36367217D5}"/>
                  </a:ext>
                </a:extLst>
              </p:cNvPr>
              <p:cNvSpPr/>
              <p:nvPr/>
            </p:nvSpPr>
            <p:spPr>
              <a:xfrm>
                <a:off x="3469471" y="1233996"/>
                <a:ext cx="1358284" cy="807867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ysClr val="windowText" lastClr="000000"/>
                  </a:solidFill>
                  <a:latin typeface="Times" panose="02020603050405020304" pitchFamily="18" charset="0"/>
                  <a:cs typeface="Times" panose="02020603050405020304" pitchFamily="18" charset="0"/>
                </a:endParaRPr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3A2686EE-616E-4920-BCFB-166F34568E29}"/>
                  </a:ext>
                </a:extLst>
              </p:cNvPr>
              <p:cNvSpPr txBox="1"/>
              <p:nvPr/>
            </p:nvSpPr>
            <p:spPr>
              <a:xfrm>
                <a:off x="3469470" y="1314763"/>
                <a:ext cx="1358284" cy="61595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>
                    <a:latin typeface="Times" panose="02020603050405020304" pitchFamily="18" charset="0"/>
                    <a:cs typeface="Times" panose="02020603050405020304" pitchFamily="18" charset="0"/>
                  </a:rPr>
                  <a:t>Assess</a:t>
                </a:r>
              </a:p>
              <a:p>
                <a:pPr algn="ctr"/>
                <a:r>
                  <a:rPr lang="en-GB" dirty="0">
                    <a:latin typeface="Times" panose="02020603050405020304" pitchFamily="18" charset="0"/>
                    <a:cs typeface="Times" panose="02020603050405020304" pitchFamily="18" charset="0"/>
                  </a:rPr>
                  <a:t>Flight Path</a:t>
                </a:r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42552C14-D9B1-4EBA-80B7-C3D79E1ED8B1}"/>
                </a:ext>
              </a:extLst>
            </p:cNvPr>
            <p:cNvGrpSpPr/>
            <p:nvPr/>
          </p:nvGrpSpPr>
          <p:grpSpPr>
            <a:xfrm>
              <a:off x="7485944" y="4577319"/>
              <a:ext cx="1453781" cy="847705"/>
              <a:chOff x="3469470" y="1233996"/>
              <a:chExt cx="1358285" cy="807867"/>
            </a:xfrm>
          </p:grpSpPr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3CDEA983-0AC0-4F2B-B2DF-829E6DBC5091}"/>
                  </a:ext>
                </a:extLst>
              </p:cNvPr>
              <p:cNvSpPr/>
              <p:nvPr/>
            </p:nvSpPr>
            <p:spPr>
              <a:xfrm>
                <a:off x="3469471" y="1233996"/>
                <a:ext cx="1358284" cy="807867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ysClr val="windowText" lastClr="000000"/>
                  </a:solidFill>
                  <a:latin typeface="Times" panose="02020603050405020304" pitchFamily="18" charset="0"/>
                  <a:cs typeface="Times" panose="02020603050405020304" pitchFamily="18" charset="0"/>
                </a:endParaRPr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89A41C84-DC4B-43F5-AB22-242A5AE851F2}"/>
                  </a:ext>
                </a:extLst>
              </p:cNvPr>
              <p:cNvSpPr txBox="1"/>
              <p:nvPr/>
            </p:nvSpPr>
            <p:spPr>
              <a:xfrm>
                <a:off x="3469470" y="1314763"/>
                <a:ext cx="1358284" cy="61595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>
                    <a:latin typeface="Times" panose="02020603050405020304" pitchFamily="18" charset="0"/>
                    <a:cs typeface="Times" panose="02020603050405020304" pitchFamily="18" charset="0"/>
                  </a:rPr>
                  <a:t>Manage</a:t>
                </a:r>
              </a:p>
              <a:p>
                <a:pPr algn="ctr"/>
                <a:r>
                  <a:rPr lang="en-GB" dirty="0">
                    <a:latin typeface="Times" panose="02020603050405020304" pitchFamily="18" charset="0"/>
                    <a:cs typeface="Times" panose="02020603050405020304" pitchFamily="18" charset="0"/>
                  </a:rPr>
                  <a:t>Aircraft</a:t>
                </a:r>
              </a:p>
            </p:txBody>
          </p:sp>
        </p:grp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784F35E1-A8E1-426F-9B2D-0ABEE1CAB571}"/>
                </a:ext>
              </a:extLst>
            </p:cNvPr>
            <p:cNvCxnSpPr>
              <a:cxnSpLocks/>
              <a:stCxn id="57" idx="4"/>
              <a:endCxn id="48" idx="7"/>
            </p:cNvCxnSpPr>
            <p:nvPr/>
          </p:nvCxnSpPr>
          <p:spPr>
            <a:xfrm flipH="1">
              <a:off x="6942707" y="2391572"/>
              <a:ext cx="629024" cy="1158618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prstDash val="sysDash"/>
              <a:round/>
              <a:headEnd type="arrow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4E3B8C96-7C27-4803-8213-22BB69452B13}"/>
                </a:ext>
              </a:extLst>
            </p:cNvPr>
            <p:cNvCxnSpPr>
              <a:cxnSpLocks/>
              <a:stCxn id="42" idx="1"/>
              <a:endCxn id="48" idx="5"/>
            </p:cNvCxnSpPr>
            <p:nvPr/>
          </p:nvCxnSpPr>
          <p:spPr>
            <a:xfrm flipH="1" flipV="1">
              <a:off x="6942707" y="4149607"/>
              <a:ext cx="756139" cy="55185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prstDash val="sysDash"/>
              <a:round/>
              <a:headEnd type="arrow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B1A2F5B3-4253-4F05-9917-8ED4A7C34F90}"/>
                </a:ext>
              </a:extLst>
            </p:cNvPr>
            <p:cNvSpPr txBox="1"/>
            <p:nvPr/>
          </p:nvSpPr>
          <p:spPr>
            <a:xfrm>
              <a:off x="7244153" y="3759543"/>
              <a:ext cx="1016010" cy="3385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rtlCol="0">
              <a:spAutoFit/>
            </a:bodyPr>
            <a:lstStyle/>
            <a:p>
              <a:r>
                <a:rPr lang="en-GB" sz="1600" dirty="0">
                  <a:latin typeface="Times" panose="02020603050405020304" pitchFamily="18" charset="0"/>
                  <a:ea typeface="Tahoma" panose="020B0604030504040204" pitchFamily="34" charset="0"/>
                  <a:cs typeface="Times" panose="02020603050405020304" pitchFamily="18" charset="0"/>
                </a:rPr>
                <a:t>«include»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59AA55B5-FA4F-4D94-88D0-6DA5C223A83B}"/>
                </a:ext>
              </a:extLst>
            </p:cNvPr>
            <p:cNvSpPr txBox="1"/>
            <p:nvPr/>
          </p:nvSpPr>
          <p:spPr>
            <a:xfrm>
              <a:off x="6378542" y="4325261"/>
              <a:ext cx="1016010" cy="3385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rtlCol="0">
              <a:spAutoFit/>
            </a:bodyPr>
            <a:lstStyle/>
            <a:p>
              <a:r>
                <a:rPr lang="en-GB" sz="1600" dirty="0">
                  <a:latin typeface="Times" panose="02020603050405020304" pitchFamily="18" charset="0"/>
                  <a:ea typeface="Tahoma" panose="020B0604030504040204" pitchFamily="34" charset="0"/>
                  <a:cs typeface="Times" panose="02020603050405020304" pitchFamily="18" charset="0"/>
                </a:rPr>
                <a:t>«include»</a:t>
              </a:r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A5B97E6A-BF46-4CE6-97AE-D0121BB9DD15}"/>
                </a:ext>
              </a:extLst>
            </p:cNvPr>
            <p:cNvGrpSpPr/>
            <p:nvPr/>
          </p:nvGrpSpPr>
          <p:grpSpPr>
            <a:xfrm>
              <a:off x="3712649" y="4128896"/>
              <a:ext cx="1159292" cy="1609412"/>
              <a:chOff x="670667" y="4317730"/>
              <a:chExt cx="1159292" cy="1609412"/>
            </a:xfrm>
          </p:grpSpPr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0124CDA1-AA08-422D-8F31-E1EF5D7326E4}"/>
                  </a:ext>
                </a:extLst>
              </p:cNvPr>
              <p:cNvGrpSpPr/>
              <p:nvPr/>
            </p:nvGrpSpPr>
            <p:grpSpPr>
              <a:xfrm>
                <a:off x="1021167" y="4317730"/>
                <a:ext cx="458292" cy="963081"/>
                <a:chOff x="1021167" y="4317730"/>
                <a:chExt cx="458292" cy="963081"/>
              </a:xfrm>
            </p:grpSpPr>
            <p:sp>
              <p:nvSpPr>
                <p:cNvPr id="37" name="Oval 7">
                  <a:extLst>
                    <a:ext uri="{FF2B5EF4-FFF2-40B4-BE49-F238E27FC236}">
                      <a16:creationId xmlns:a16="http://schemas.microsoft.com/office/drawing/2014/main" id="{E9BCA8FD-7D5F-4981-98E5-820651DBEA9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16645" y="4317730"/>
                  <a:ext cx="267337" cy="321027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Font typeface="Wingdings" panose="05000000000000000000" pitchFamily="2" charset="2"/>
                    <a:buChar char="§"/>
                    <a:defRPr sz="2800">
                      <a:solidFill>
                        <a:srgbClr val="33046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Font typeface="Wingdings" panose="05000000000000000000" pitchFamily="2" charset="2"/>
                    <a:buChar char="§"/>
                    <a:defRPr sz="2600">
                      <a:solidFill>
                        <a:srgbClr val="33046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Font typeface="Wingdings" panose="05000000000000000000" pitchFamily="2" charset="2"/>
                    <a:buChar char="§"/>
                    <a:defRPr sz="2400">
                      <a:solidFill>
                        <a:srgbClr val="33046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Char char="§"/>
                    <a:defRPr sz="2200">
                      <a:solidFill>
                        <a:srgbClr val="33046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GB" altLang="en-US" sz="2400">
                    <a:solidFill>
                      <a:schemeClr val="tx1"/>
                    </a:solidFill>
                    <a:latin typeface="Times" panose="02020603050405020304" pitchFamily="18" charset="0"/>
                    <a:cs typeface="Times" panose="02020603050405020304" pitchFamily="18" charset="0"/>
                  </a:endParaRPr>
                </a:p>
              </p:txBody>
            </p:sp>
            <p:sp>
              <p:nvSpPr>
                <p:cNvPr id="38" name="Line 8">
                  <a:extLst>
                    <a:ext uri="{FF2B5EF4-FFF2-40B4-BE49-F238E27FC236}">
                      <a16:creationId xmlns:a16="http://schemas.microsoft.com/office/drawing/2014/main" id="{4B11CADD-4353-41DF-B522-360465C91E0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50313" y="4638757"/>
                  <a:ext cx="0" cy="321027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>
                    <a:latin typeface="Times" panose="02020603050405020304" pitchFamily="18" charset="0"/>
                    <a:cs typeface="Times" panose="02020603050405020304" pitchFamily="18" charset="0"/>
                  </a:endParaRPr>
                </a:p>
              </p:txBody>
            </p:sp>
            <p:sp>
              <p:nvSpPr>
                <p:cNvPr id="39" name="Line 9">
                  <a:extLst>
                    <a:ext uri="{FF2B5EF4-FFF2-40B4-BE49-F238E27FC236}">
                      <a16:creationId xmlns:a16="http://schemas.microsoft.com/office/drawing/2014/main" id="{EBAB51F2-860F-4992-8018-8A61DA09AFB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1021167" y="4959784"/>
                  <a:ext cx="229146" cy="321027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>
                    <a:latin typeface="Times" panose="02020603050405020304" pitchFamily="18" charset="0"/>
                    <a:cs typeface="Times" panose="02020603050405020304" pitchFamily="18" charset="0"/>
                  </a:endParaRPr>
                </a:p>
              </p:txBody>
            </p:sp>
            <p:sp>
              <p:nvSpPr>
                <p:cNvPr id="40" name="Line 10">
                  <a:extLst>
                    <a:ext uri="{FF2B5EF4-FFF2-40B4-BE49-F238E27FC236}">
                      <a16:creationId xmlns:a16="http://schemas.microsoft.com/office/drawing/2014/main" id="{122C1C1D-5F0D-49C9-8736-28EEFF47ABC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50313" y="4959784"/>
                  <a:ext cx="229146" cy="321027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>
                    <a:latin typeface="Times" panose="02020603050405020304" pitchFamily="18" charset="0"/>
                    <a:cs typeface="Times" panose="02020603050405020304" pitchFamily="18" charset="0"/>
                  </a:endParaRPr>
                </a:p>
              </p:txBody>
            </p:sp>
            <p:sp>
              <p:nvSpPr>
                <p:cNvPr id="41" name="Line 11">
                  <a:extLst>
                    <a:ext uri="{FF2B5EF4-FFF2-40B4-BE49-F238E27FC236}">
                      <a16:creationId xmlns:a16="http://schemas.microsoft.com/office/drawing/2014/main" id="{39756002-9811-4A53-9F41-72516A4404D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21167" y="4776340"/>
                  <a:ext cx="458292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>
                    <a:latin typeface="Times" panose="02020603050405020304" pitchFamily="18" charset="0"/>
                    <a:cs typeface="Times" panose="02020603050405020304" pitchFamily="18" charset="0"/>
                  </a:endParaRPr>
                </a:p>
              </p:txBody>
            </p:sp>
          </p:grp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3209F30D-C092-4FF8-950D-2237162D7306}"/>
                  </a:ext>
                </a:extLst>
              </p:cNvPr>
              <p:cNvSpPr/>
              <p:nvPr/>
            </p:nvSpPr>
            <p:spPr>
              <a:xfrm>
                <a:off x="670667" y="5280811"/>
                <a:ext cx="1159292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GB" dirty="0">
                    <a:latin typeface="Times" panose="02020603050405020304" pitchFamily="18" charset="0"/>
                    <a:cs typeface="Times" panose="02020603050405020304" pitchFamily="18" charset="0"/>
                  </a:rPr>
                  <a:t>Compliant</a:t>
                </a:r>
              </a:p>
              <a:p>
                <a:pPr algn="ctr"/>
                <a:r>
                  <a:rPr lang="en-GB" dirty="0">
                    <a:latin typeface="Times" panose="02020603050405020304" pitchFamily="18" charset="0"/>
                    <a:cs typeface="Times" panose="02020603050405020304" pitchFamily="18" charset="0"/>
                  </a:rPr>
                  <a:t>Aircraft</a:t>
                </a:r>
              </a:p>
            </p:txBody>
          </p:sp>
        </p:grpSp>
        <p:sp>
          <p:nvSpPr>
            <p:cNvPr id="23" name="Line 12">
              <a:extLst>
                <a:ext uri="{FF2B5EF4-FFF2-40B4-BE49-F238E27FC236}">
                  <a16:creationId xmlns:a16="http://schemas.microsoft.com/office/drawing/2014/main" id="{750AA04F-84E9-4CF4-A80A-972246F88F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34508" y="2634913"/>
              <a:ext cx="3324147" cy="6176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>
                <a:latin typeface="Times" panose="02020603050405020304" pitchFamily="18" charset="0"/>
                <a:cs typeface="Times" panose="02020603050405020304" pitchFamily="18" charset="0"/>
              </a:endParaRPr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23955D26-9E40-48DF-B29E-6094C2FE591A}"/>
                </a:ext>
              </a:extLst>
            </p:cNvPr>
            <p:cNvGrpSpPr/>
            <p:nvPr/>
          </p:nvGrpSpPr>
          <p:grpSpPr>
            <a:xfrm rot="8011647">
              <a:off x="2734761" y="3081879"/>
              <a:ext cx="1074292" cy="210025"/>
              <a:chOff x="3730737" y="6255766"/>
              <a:chExt cx="1074292" cy="182028"/>
            </a:xfrm>
          </p:grpSpPr>
          <p:sp>
            <p:nvSpPr>
              <p:cNvPr id="33" name="Line 12">
                <a:extLst>
                  <a:ext uri="{FF2B5EF4-FFF2-40B4-BE49-F238E27FC236}">
                    <a16:creationId xmlns:a16="http://schemas.microsoft.com/office/drawing/2014/main" id="{47C066D6-B386-45F5-BFD5-F11C51BFA6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730737" y="6350062"/>
                <a:ext cx="850386" cy="476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>
                  <a:latin typeface="Times" panose="02020603050405020304" pitchFamily="18" charset="0"/>
                  <a:cs typeface="Times" panose="02020603050405020304" pitchFamily="18" charset="0"/>
                </a:endParaRPr>
              </a:p>
            </p:txBody>
          </p:sp>
          <p:sp>
            <p:nvSpPr>
              <p:cNvPr id="34" name="Isosceles Triangle 10">
                <a:extLst>
                  <a:ext uri="{FF2B5EF4-FFF2-40B4-BE49-F238E27FC236}">
                    <a16:creationId xmlns:a16="http://schemas.microsoft.com/office/drawing/2014/main" id="{B93E9B1E-914A-49B4-A2A4-BE9F1A0B22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4602070" y="6234835"/>
                <a:ext cx="182028" cy="223890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1905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100000"/>
                  <a:buFont typeface="Wingdings" panose="05000000000000000000" pitchFamily="2" charset="2"/>
                  <a:buChar char="§"/>
                  <a:defRPr sz="2800">
                    <a:solidFill>
                      <a:srgbClr val="33046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100000"/>
                  <a:buFont typeface="Wingdings" panose="05000000000000000000" pitchFamily="2" charset="2"/>
                  <a:buChar char="§"/>
                  <a:defRPr sz="2600">
                    <a:solidFill>
                      <a:srgbClr val="33046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Font typeface="Wingdings" panose="05000000000000000000" pitchFamily="2" charset="2"/>
                  <a:buChar char="§"/>
                  <a:defRPr sz="2400">
                    <a:solidFill>
                      <a:srgbClr val="33046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§"/>
                  <a:defRPr sz="2200">
                    <a:solidFill>
                      <a:srgbClr val="33046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GB" altLang="en-US" sz="2400">
                  <a:solidFill>
                    <a:schemeClr val="tx1"/>
                  </a:solidFill>
                  <a:latin typeface="Times" panose="02020603050405020304" pitchFamily="18" charset="0"/>
                  <a:cs typeface="Times" panose="02020603050405020304" pitchFamily="18" charset="0"/>
                </a:endParaRPr>
              </a:p>
            </p:txBody>
          </p: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F911C9D2-66C0-45F6-8159-F8FEBDF23356}"/>
                </a:ext>
              </a:extLst>
            </p:cNvPr>
            <p:cNvGrpSpPr/>
            <p:nvPr/>
          </p:nvGrpSpPr>
          <p:grpSpPr>
            <a:xfrm>
              <a:off x="1798917" y="3169334"/>
              <a:ext cx="1174873" cy="1332413"/>
              <a:chOff x="662880" y="4317730"/>
              <a:chExt cx="1174873" cy="1332413"/>
            </a:xfrm>
          </p:grpSpPr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id="{6C3353C1-D736-4CCA-880A-2023F72A6488}"/>
                  </a:ext>
                </a:extLst>
              </p:cNvPr>
              <p:cNvGrpSpPr/>
              <p:nvPr/>
            </p:nvGrpSpPr>
            <p:grpSpPr>
              <a:xfrm>
                <a:off x="1021167" y="4317730"/>
                <a:ext cx="458292" cy="963081"/>
                <a:chOff x="1021167" y="4317730"/>
                <a:chExt cx="458292" cy="963081"/>
              </a:xfrm>
            </p:grpSpPr>
            <p:sp>
              <p:nvSpPr>
                <p:cNvPr id="28" name="Oval 7">
                  <a:extLst>
                    <a:ext uri="{FF2B5EF4-FFF2-40B4-BE49-F238E27FC236}">
                      <a16:creationId xmlns:a16="http://schemas.microsoft.com/office/drawing/2014/main" id="{54C445DC-1A81-44A9-9EC6-2F1DCEA4F4A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16645" y="4317730"/>
                  <a:ext cx="267337" cy="321027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Font typeface="Wingdings" panose="05000000000000000000" pitchFamily="2" charset="2"/>
                    <a:buChar char="§"/>
                    <a:defRPr sz="2800">
                      <a:solidFill>
                        <a:srgbClr val="33046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Font typeface="Wingdings" panose="05000000000000000000" pitchFamily="2" charset="2"/>
                    <a:buChar char="§"/>
                    <a:defRPr sz="2600">
                      <a:solidFill>
                        <a:srgbClr val="33046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Font typeface="Wingdings" panose="05000000000000000000" pitchFamily="2" charset="2"/>
                    <a:buChar char="§"/>
                    <a:defRPr sz="2400">
                      <a:solidFill>
                        <a:srgbClr val="33046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Char char="§"/>
                    <a:defRPr sz="2200">
                      <a:solidFill>
                        <a:srgbClr val="33046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GB" altLang="en-US" sz="2400">
                    <a:solidFill>
                      <a:schemeClr val="tx1"/>
                    </a:solidFill>
                    <a:latin typeface="Times" panose="02020603050405020304" pitchFamily="18" charset="0"/>
                    <a:cs typeface="Times" panose="02020603050405020304" pitchFamily="18" charset="0"/>
                  </a:endParaRPr>
                </a:p>
              </p:txBody>
            </p:sp>
            <p:sp>
              <p:nvSpPr>
                <p:cNvPr id="29" name="Line 8">
                  <a:extLst>
                    <a:ext uri="{FF2B5EF4-FFF2-40B4-BE49-F238E27FC236}">
                      <a16:creationId xmlns:a16="http://schemas.microsoft.com/office/drawing/2014/main" id="{041D4FB6-AB29-41BE-A6F4-88F575092AE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50313" y="4638757"/>
                  <a:ext cx="0" cy="321027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>
                    <a:latin typeface="Times" panose="02020603050405020304" pitchFamily="18" charset="0"/>
                    <a:cs typeface="Times" panose="02020603050405020304" pitchFamily="18" charset="0"/>
                  </a:endParaRPr>
                </a:p>
              </p:txBody>
            </p:sp>
            <p:sp>
              <p:nvSpPr>
                <p:cNvPr id="30" name="Line 9">
                  <a:extLst>
                    <a:ext uri="{FF2B5EF4-FFF2-40B4-BE49-F238E27FC236}">
                      <a16:creationId xmlns:a16="http://schemas.microsoft.com/office/drawing/2014/main" id="{FDDE5CD6-E67C-4D5D-88E2-BCF462A0F5D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1021167" y="4959784"/>
                  <a:ext cx="229146" cy="321027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>
                    <a:latin typeface="Times" panose="02020603050405020304" pitchFamily="18" charset="0"/>
                    <a:cs typeface="Times" panose="02020603050405020304" pitchFamily="18" charset="0"/>
                  </a:endParaRPr>
                </a:p>
              </p:txBody>
            </p:sp>
            <p:sp>
              <p:nvSpPr>
                <p:cNvPr id="31" name="Line 10">
                  <a:extLst>
                    <a:ext uri="{FF2B5EF4-FFF2-40B4-BE49-F238E27FC236}">
                      <a16:creationId xmlns:a16="http://schemas.microsoft.com/office/drawing/2014/main" id="{D5E1F204-3A2E-4576-8108-6E40CD4FCE3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50313" y="4959784"/>
                  <a:ext cx="229146" cy="321027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>
                    <a:latin typeface="Times" panose="02020603050405020304" pitchFamily="18" charset="0"/>
                    <a:cs typeface="Times" panose="02020603050405020304" pitchFamily="18" charset="0"/>
                  </a:endParaRPr>
                </a:p>
              </p:txBody>
            </p:sp>
            <p:sp>
              <p:nvSpPr>
                <p:cNvPr id="32" name="Line 11">
                  <a:extLst>
                    <a:ext uri="{FF2B5EF4-FFF2-40B4-BE49-F238E27FC236}">
                      <a16:creationId xmlns:a16="http://schemas.microsoft.com/office/drawing/2014/main" id="{40FDC0FE-7CB2-4981-B963-33F00A9C578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21167" y="4776340"/>
                  <a:ext cx="458292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>
                    <a:latin typeface="Times" panose="02020603050405020304" pitchFamily="18" charset="0"/>
                    <a:cs typeface="Times" panose="02020603050405020304" pitchFamily="18" charset="0"/>
                  </a:endParaRPr>
                </a:p>
              </p:txBody>
            </p:sp>
          </p:grp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1B18066F-1ACD-4DE4-B314-03BBF1413044}"/>
                  </a:ext>
                </a:extLst>
              </p:cNvPr>
              <p:cNvSpPr/>
              <p:nvPr/>
            </p:nvSpPr>
            <p:spPr>
              <a:xfrm>
                <a:off x="662880" y="5280811"/>
                <a:ext cx="117487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GB" dirty="0">
                    <a:latin typeface="Times" panose="02020603050405020304" pitchFamily="18" charset="0"/>
                    <a:cs typeface="Times" panose="02020603050405020304" pitchFamily="18" charset="0"/>
                  </a:rPr>
                  <a:t>Air Traffic</a:t>
                </a:r>
              </a:p>
            </p:txBody>
          </p:sp>
        </p:grpSp>
      </p:grpSp>
      <p:sp>
        <p:nvSpPr>
          <p:cNvPr id="59" name="Footer Placeholder 3">
            <a:extLst>
              <a:ext uri="{FF2B5EF4-FFF2-40B4-BE49-F238E27FC236}">
                <a16:creationId xmlns:a16="http://schemas.microsoft.com/office/drawing/2014/main" id="{F7109499-D10B-4075-8D9A-9C7D49888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95600" y="6356352"/>
            <a:ext cx="3429000" cy="365125"/>
          </a:xfrm>
        </p:spPr>
        <p:txBody>
          <a:bodyPr/>
          <a:lstStyle/>
          <a:p>
            <a:r>
              <a:rPr lang="en-US" dirty="0"/>
              <a:t>OMG Document Number </a:t>
            </a:r>
            <a:r>
              <a:rPr lang="en-US" dirty="0" err="1"/>
              <a:t>MathSig</a:t>
            </a:r>
            <a:r>
              <a:rPr lang="en-US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19859230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6D5AB-59EC-44E5-9B6D-0C2D348A0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Observations</a:t>
            </a:r>
            <a:endParaRPr lang="en-GB" sz="2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6033EB-95E6-4F1D-AD81-C0395C74A4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Not all information can be interpreted into just one semantic structure</a:t>
            </a:r>
          </a:p>
          <a:p>
            <a:pPr lvl="1"/>
            <a:r>
              <a:rPr lang="en-GB" dirty="0"/>
              <a:t>Domain knowledge interpreted in to a set of semantic structure, representing different views -&gt; full system model</a:t>
            </a:r>
          </a:p>
          <a:p>
            <a:pPr lvl="1"/>
            <a:r>
              <a:rPr lang="en-GB" dirty="0"/>
              <a:t>Information interpreted into different semantic structures, with guided rules (MBSE methodologies!)</a:t>
            </a:r>
          </a:p>
          <a:p>
            <a:r>
              <a:rPr lang="en-GB" dirty="0"/>
              <a:t>One semantic structure can contain more information than what is provided</a:t>
            </a:r>
          </a:p>
          <a:p>
            <a:pPr lvl="1"/>
            <a:r>
              <a:rPr lang="en-GB" dirty="0"/>
              <a:t>Tacit knowledge and innovation </a:t>
            </a:r>
          </a:p>
          <a:p>
            <a:pPr lvl="1"/>
            <a:r>
              <a:rPr lang="en-GB" dirty="0"/>
              <a:t>Increasing design commitment </a:t>
            </a:r>
          </a:p>
          <a:p>
            <a:r>
              <a:rPr lang="en-GB" dirty="0"/>
              <a:t>Semantic Transformation and Interpretation are NOT done in a series fashion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B7E557-FB37-4B5D-8A5A-8C6D962B9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OMG Document Number </a:t>
            </a:r>
            <a:r>
              <a:rPr lang="en-US" dirty="0" err="1"/>
              <a:t>MathSig</a:t>
            </a:r>
            <a:r>
              <a:rPr lang="en-US" dirty="0"/>
              <a:t>/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1315C5-ED1D-4AB8-A80E-9493BD325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2485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41B50-8973-4279-9500-9B5EE5BB6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D59038-F908-4FBC-BF8A-AECA3BE634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Background</a:t>
            </a:r>
          </a:p>
          <a:p>
            <a:endParaRPr lang="en-GB" dirty="0"/>
          </a:p>
          <a:p>
            <a:r>
              <a:rPr lang="en-GB" dirty="0"/>
              <a:t>Architecture Specification</a:t>
            </a:r>
          </a:p>
          <a:p>
            <a:pPr lvl="1"/>
            <a:r>
              <a:rPr lang="en-GB" sz="2400" dirty="0"/>
              <a:t>Semantic Structure &amp; Transformation</a:t>
            </a:r>
          </a:p>
          <a:p>
            <a:pPr lvl="1"/>
            <a:r>
              <a:rPr lang="en-GB" sz="2400" dirty="0"/>
              <a:t>Domain Structure &amp; Interpretation</a:t>
            </a:r>
          </a:p>
          <a:p>
            <a:pPr lvl="1"/>
            <a:endParaRPr lang="en-GB" dirty="0"/>
          </a:p>
          <a:p>
            <a:r>
              <a:rPr lang="en-GB" i="1" dirty="0">
                <a:solidFill>
                  <a:srgbClr val="FF0000"/>
                </a:solidFill>
              </a:rPr>
              <a:t>Discussion on ways forward (in the ontology space)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8227EE-C398-49EE-BD48-0A7CEADD5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OMG Document Number MathSig/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49FC88-1C38-4A2A-B3E3-182CF65E3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9819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0C1B5-E463-4756-9BB9-F8E1BE784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Next?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03E53E-B765-4975-8E12-F8C04CA08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Ontological approach</a:t>
            </a:r>
          </a:p>
          <a:p>
            <a:pPr lvl="1"/>
            <a:r>
              <a:rPr lang="en-GB" dirty="0"/>
              <a:t>To UPR?</a:t>
            </a:r>
          </a:p>
          <a:p>
            <a:pPr lvl="1"/>
            <a:r>
              <a:rPr lang="en-GB" dirty="0"/>
              <a:t>To the relational transformations underpinning the ROSETTA Framework?</a:t>
            </a:r>
          </a:p>
          <a:p>
            <a:pPr lvl="1"/>
            <a:r>
              <a:rPr lang="en-GB" dirty="0"/>
              <a:t>To architecting?</a:t>
            </a:r>
          </a:p>
          <a:p>
            <a:endParaRPr lang="en-GB" dirty="0"/>
          </a:p>
          <a:p>
            <a:r>
              <a:rPr lang="en-GB" dirty="0"/>
              <a:t>How does this work alongside with a modelling language, say </a:t>
            </a:r>
            <a:r>
              <a:rPr lang="en-GB" dirty="0" err="1"/>
              <a:t>SysML</a:t>
            </a:r>
            <a:r>
              <a:rPr lang="en-GB" dirty="0"/>
              <a:t> 2? </a:t>
            </a:r>
          </a:p>
          <a:p>
            <a:pPr lvl="1"/>
            <a:r>
              <a:rPr lang="en-GB" dirty="0"/>
              <a:t>Not the ontology </a:t>
            </a:r>
            <a:r>
              <a:rPr lang="en-GB"/>
              <a:t>of a </a:t>
            </a:r>
            <a:r>
              <a:rPr lang="en-GB" dirty="0"/>
              <a:t>modelling language</a:t>
            </a:r>
          </a:p>
          <a:p>
            <a:pPr lvl="1"/>
            <a:r>
              <a:rPr lang="en-GB" dirty="0"/>
              <a:t>But the ontology of a MBSE methodology facilitated by the language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0525E3-12D2-418E-A08D-55DBE36A2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OMG Document Number MathSig/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BCE8F8-B32B-4E57-96C5-38F0A4133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505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41B50-8973-4279-9500-9B5EE5BB6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D59038-F908-4FBC-BF8A-AECA3BE634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Background</a:t>
            </a:r>
          </a:p>
          <a:p>
            <a:endParaRPr lang="en-GB" dirty="0"/>
          </a:p>
          <a:p>
            <a:r>
              <a:rPr lang="en-GB" dirty="0"/>
              <a:t>Architecture Specification</a:t>
            </a:r>
          </a:p>
          <a:p>
            <a:pPr lvl="1"/>
            <a:r>
              <a:rPr lang="en-GB" sz="2400" dirty="0"/>
              <a:t>Semantic Structure &amp; Transformation</a:t>
            </a:r>
          </a:p>
          <a:p>
            <a:pPr lvl="1"/>
            <a:r>
              <a:rPr lang="en-GB" sz="2400" dirty="0"/>
              <a:t>Domain Structure &amp; Interpretation</a:t>
            </a:r>
          </a:p>
          <a:p>
            <a:pPr lvl="1"/>
            <a:endParaRPr lang="en-GB" dirty="0"/>
          </a:p>
          <a:p>
            <a:r>
              <a:rPr lang="en-GB" dirty="0"/>
              <a:t>Discussion on ways forward (in the ontology space)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8227EE-C398-49EE-BD48-0A7CEADD5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OMG Document Number MathSig/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49FC88-1C38-4A2A-B3E3-182CF65E3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599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096962"/>
          </a:xfrm>
        </p:spPr>
        <p:txBody>
          <a:bodyPr>
            <a:normAutofit/>
          </a:bodyPr>
          <a:lstStyle/>
          <a:p>
            <a:r>
              <a:rPr lang="en-GB" sz="3200" dirty="0"/>
              <a:t>References (1 of 2)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8611625"/>
              </p:ext>
            </p:extLst>
          </p:nvPr>
        </p:nvGraphicFramePr>
        <p:xfrm>
          <a:off x="647564" y="1600201"/>
          <a:ext cx="7848874" cy="39224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488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66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dirty="0">
                          <a:effectLst/>
                        </a:rPr>
                        <a:t>[1] Dickerson, Charles E. et al, 2021.  “Architecture definition in complex system design using model theory.” </a:t>
                      </a:r>
                      <a:r>
                        <a:rPr lang="en-GB" sz="1600" i="1" dirty="0">
                          <a:effectLst/>
                        </a:rPr>
                        <a:t>IEEE Systems Journal </a:t>
                      </a:r>
                      <a:r>
                        <a:rPr lang="en-GB" sz="1600" dirty="0">
                          <a:effectLst/>
                        </a:rPr>
                        <a:t>15, no. 2: 1847 – 1860.</a:t>
                      </a:r>
                      <a:endParaRPr lang="en-GB" sz="1600" dirty="0">
                        <a:effectLst/>
                        <a:latin typeface="Arial"/>
                        <a:ea typeface="SimSun"/>
                      </a:endParaRPr>
                    </a:p>
                  </a:txBody>
                  <a:tcPr marL="8809" marR="8809" marT="8809" marB="880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21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effectLst/>
                        </a:rPr>
                        <a:t>[2] (OMG) Object Management Group 2019, </a:t>
                      </a:r>
                      <a:r>
                        <a:rPr lang="en-GB" sz="1600" i="1" dirty="0">
                          <a:effectLst/>
                        </a:rPr>
                        <a:t>UML Profile for ROSETTA (UPR) Version 1.0</a:t>
                      </a:r>
                      <a:endParaRPr lang="en-GB" sz="1600" i="1" dirty="0">
                        <a:effectLst/>
                        <a:latin typeface="Arial"/>
                        <a:ea typeface="SimSun"/>
                      </a:endParaRPr>
                    </a:p>
                  </a:txBody>
                  <a:tcPr marL="8809" marR="8809" marT="8809" marB="880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21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dirty="0">
                          <a:effectLst/>
                        </a:rPr>
                        <a:t>[3] Dickerson, C.E. and D. Mavris, “Relational Oriented Systems Engineering (ROSE): Preliminary report,” in Proc. IEEE SoSE '11, Albuquerque, 2011.  </a:t>
                      </a:r>
                      <a:endParaRPr lang="en-GB" sz="1600" dirty="0">
                        <a:effectLst/>
                        <a:latin typeface="Arial"/>
                        <a:ea typeface="SimSun"/>
                      </a:endParaRPr>
                    </a:p>
                  </a:txBody>
                  <a:tcPr marL="8809" marR="8809" marT="8809" marB="880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21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effectLst/>
                        </a:rPr>
                        <a:t>[4] Dickerson, C.E., “A relational oriented approach to system of systems assessment of alternatives for data link interoperability,” </a:t>
                      </a:r>
                      <a:r>
                        <a:rPr lang="en-GB" sz="1600" i="1" dirty="0">
                          <a:effectLst/>
                        </a:rPr>
                        <a:t>IEEE Systems Jo</a:t>
                      </a:r>
                      <a:r>
                        <a:rPr lang="en-GB" sz="1600" dirty="0">
                          <a:effectLst/>
                        </a:rPr>
                        <a:t>urnal, 16 May 2013. </a:t>
                      </a:r>
                      <a:endParaRPr lang="en-GB" sz="1600" dirty="0">
                        <a:effectLst/>
                        <a:latin typeface="Arial"/>
                        <a:ea typeface="SimSun"/>
                      </a:endParaRPr>
                    </a:p>
                  </a:txBody>
                  <a:tcPr marL="8809" marR="8809" marT="8809" marB="880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21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dirty="0">
                          <a:effectLst/>
                        </a:rPr>
                        <a:t>[5] Mavris, D., K. Griendling and C. Dickerson, “Relational-Oriented Systems Engineering and Technology Trade-off Analysis Framework,” </a:t>
                      </a:r>
                      <a:r>
                        <a:rPr lang="en-GB" sz="1600" i="1" dirty="0">
                          <a:effectLst/>
                        </a:rPr>
                        <a:t>AIAA Journal of Aircraft</a:t>
                      </a:r>
                      <a:r>
                        <a:rPr lang="en-GB" sz="1600" dirty="0">
                          <a:effectLst/>
                        </a:rPr>
                        <a:t>, 28 August 2013. </a:t>
                      </a:r>
                      <a:endParaRPr lang="en-GB" sz="1600" dirty="0">
                        <a:effectLst/>
                        <a:latin typeface="Arial"/>
                        <a:ea typeface="SimSun"/>
                      </a:endParaRPr>
                    </a:p>
                  </a:txBody>
                  <a:tcPr marL="8809" marR="8809" marT="8809" marB="8809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66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dirty="0">
                          <a:effectLst/>
                        </a:rPr>
                        <a:t>[6] Dickerson, C.E., and D. Mavris, “A Brief History of Models and Model Based Systems Engineering and the Case for Relational Orientation,” </a:t>
                      </a:r>
                      <a:r>
                        <a:rPr lang="en-GB" sz="1600" i="1" dirty="0">
                          <a:effectLst/>
                        </a:rPr>
                        <a:t>IEEE Systems Journal</a:t>
                      </a:r>
                      <a:r>
                        <a:rPr lang="en-GB" sz="1600" dirty="0">
                          <a:effectLst/>
                        </a:rPr>
                        <a:t>, vol. 7, no. 4, 2013. </a:t>
                      </a:r>
                      <a:endParaRPr lang="en-GB" sz="1600" dirty="0">
                        <a:effectLst/>
                        <a:latin typeface="Arial"/>
                        <a:ea typeface="SimSun"/>
                      </a:endParaRPr>
                    </a:p>
                  </a:txBody>
                  <a:tcPr marL="8809" marR="8809" marT="8809" marB="8809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664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effectLst/>
                          <a:latin typeface="Arial"/>
                          <a:ea typeface="SimSun"/>
                        </a:rPr>
                        <a:t>[7]</a:t>
                      </a:r>
                      <a:r>
                        <a:rPr lang="en-GB" sz="1600" dirty="0">
                          <a:effectLst/>
                        </a:rPr>
                        <a:t> Dickerson, C.E. and Siyuan Ji, </a:t>
                      </a:r>
                      <a:r>
                        <a:rPr lang="en-GB" sz="1600" i="1" dirty="0">
                          <a:effectLst/>
                        </a:rPr>
                        <a:t>Essential Architecture and Principles of Systems  Engineering.</a:t>
                      </a:r>
                      <a:r>
                        <a:rPr lang="en-GB" sz="1600" dirty="0">
                          <a:effectLst/>
                        </a:rPr>
                        <a:t> Boca Raton Florida: CRC Press Auerbach Publication, September 2021. </a:t>
                      </a:r>
                      <a:endParaRPr lang="en-GB" sz="1600" dirty="0">
                        <a:effectLst/>
                        <a:latin typeface="Arial"/>
                        <a:ea typeface="SimSun"/>
                      </a:endParaRPr>
                    </a:p>
                  </a:txBody>
                  <a:tcPr marL="8809" marR="8809" marT="8809" marB="8809"/>
                </a:tc>
                <a:extLst>
                  <a:ext uri="{0D108BD9-81ED-4DB2-BD59-A6C34878D82A}">
                    <a16:rowId xmlns:a16="http://schemas.microsoft.com/office/drawing/2014/main" val="3044571440"/>
                  </a:ext>
                </a:extLst>
              </a:tr>
            </a:tbl>
          </a:graphicData>
        </a:graphic>
      </p:graphicFrame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0A50C887-95AE-42AF-B217-24F439B5D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A8D53DF7-2722-4577-89CA-1F6A1F072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95600" y="6445250"/>
            <a:ext cx="3429000" cy="365125"/>
          </a:xfrm>
        </p:spPr>
        <p:txBody>
          <a:bodyPr/>
          <a:lstStyle/>
          <a:p>
            <a:r>
              <a:rPr lang="en-US" dirty="0"/>
              <a:t>OMG Document Number Mathsig/2021-09-01</a:t>
            </a: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7F4F168C-47ED-4FD0-898A-293DDCF4AECC}"/>
              </a:ext>
            </a:extLst>
          </p:cNvPr>
          <p:cNvSpPr txBox="1">
            <a:spLocks/>
          </p:cNvSpPr>
          <p:nvPr/>
        </p:nvSpPr>
        <p:spPr>
          <a:xfrm>
            <a:off x="6569242" y="54580"/>
            <a:ext cx="2514600" cy="2061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b="1" i="1" dirty="0"/>
              <a:t>OMG Mathematical Formalisms SIG</a:t>
            </a:r>
          </a:p>
        </p:txBody>
      </p:sp>
    </p:spTree>
    <p:extLst>
      <p:ext uri="{BB962C8B-B14F-4D97-AF65-F5344CB8AC3E}">
        <p14:creationId xmlns:p14="http://schemas.microsoft.com/office/powerpoint/2010/main" val="3043785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19F6F-1D5D-4AAF-8C95-77AC73F79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This Presentation?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E7E0E-F93B-49D4-8527-E06357153C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756150"/>
          </a:xfrm>
        </p:spPr>
        <p:txBody>
          <a:bodyPr>
            <a:normAutofit/>
          </a:bodyPr>
          <a:lstStyle/>
          <a:p>
            <a:r>
              <a:rPr lang="en-GB" dirty="0"/>
              <a:t>Architecture definition using model theory [1]</a:t>
            </a:r>
          </a:p>
          <a:p>
            <a:pPr marL="457200" lvl="1" indent="0" algn="ctr">
              <a:buNone/>
            </a:pPr>
            <a:r>
              <a:rPr lang="en-GB" i="1" dirty="0"/>
              <a:t>“Structure is junction and separation of the objects of a collection defined by a property of the collection or its objects”</a:t>
            </a:r>
          </a:p>
          <a:p>
            <a:pPr marL="457200" lvl="1" indent="0" algn="ctr">
              <a:buNone/>
            </a:pPr>
            <a:r>
              <a:rPr lang="en-GB" i="1" dirty="0"/>
              <a:t>“Architecture is structural type in conjunction with consistent properties that can be implemented in a structure of that type”</a:t>
            </a:r>
          </a:p>
          <a:p>
            <a:r>
              <a:rPr lang="en-GB" dirty="0"/>
              <a:t>Comments form a PhD student:</a:t>
            </a:r>
          </a:p>
          <a:p>
            <a:pPr lvl="1"/>
            <a:r>
              <a:rPr lang="en-GB" dirty="0"/>
              <a:t>Ideas are codified in unspoken/tacit ontological terms</a:t>
            </a:r>
          </a:p>
          <a:p>
            <a:pPr lvl="1"/>
            <a:r>
              <a:rPr lang="en-GB" dirty="0"/>
              <a:t>Related to other ontology that authors are unaware of</a:t>
            </a:r>
          </a:p>
          <a:p>
            <a:pPr lvl="1"/>
            <a:r>
              <a:rPr lang="en-GB" dirty="0"/>
              <a:t>A clear ontology ‘picture’ made it easier to understand</a:t>
            </a:r>
          </a:p>
          <a:p>
            <a:r>
              <a:rPr lang="en-GB" sz="2400" dirty="0"/>
              <a:t>For UPR and our current work</a:t>
            </a:r>
          </a:p>
          <a:p>
            <a:pPr lvl="1"/>
            <a:r>
              <a:rPr lang="en-GB" sz="2000" dirty="0"/>
              <a:t>Should we take a ontological approach to complement technical works</a:t>
            </a:r>
          </a:p>
          <a:p>
            <a:pPr lvl="1"/>
            <a:r>
              <a:rPr lang="en-GB" sz="2000" dirty="0"/>
              <a:t>If so, how?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1F09A9-0079-46DC-8E39-EE89F76DB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OMG Document Number </a:t>
            </a:r>
            <a:r>
              <a:rPr lang="en-US" dirty="0" err="1"/>
              <a:t>MathSig</a:t>
            </a:r>
            <a:r>
              <a:rPr lang="en-US" dirty="0"/>
              <a:t>/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F749DE-82BF-4EF3-A3EB-1C6F3C73A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145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94681-9FA9-4E8E-97F3-570FB8ED3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ROSETTA Framework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7CB562-7462-4E07-86AC-E5926211F6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mathematical framework, depicted in matrices. (See Clause 6.2 for more details [2], and [3-6] for research publications)</a:t>
            </a:r>
          </a:p>
          <a:p>
            <a:r>
              <a:rPr lang="en-GB" dirty="0"/>
              <a:t>Relational Transformation </a:t>
            </a:r>
          </a:p>
          <a:p>
            <a:pPr marL="0" indent="0">
              <a:buNone/>
            </a:pPr>
            <a:r>
              <a:rPr lang="en-GB" dirty="0"/>
              <a:t>     (see a</a:t>
            </a:r>
            <a:r>
              <a:rPr lang="en-GB" dirty="0">
                <a:latin typeface="+mj-lt"/>
              </a:rPr>
              <a:t>d/</a:t>
            </a:r>
            <a:r>
              <a:rPr lang="en-GB" b="0" i="0" dirty="0">
                <a:solidFill>
                  <a:srgbClr val="222222"/>
                </a:solidFill>
                <a:effectLst/>
                <a:latin typeface="+mj-lt"/>
              </a:rPr>
              <a:t>2022-03-13)</a:t>
            </a:r>
            <a:endParaRPr lang="en-GB" dirty="0">
              <a:latin typeface="+mj-lt"/>
            </a:endParaRPr>
          </a:p>
          <a:p>
            <a:pPr lvl="1"/>
            <a:r>
              <a:rPr lang="en-GB" sz="2000" dirty="0"/>
              <a:t>CDD: Unary</a:t>
            </a:r>
          </a:p>
          <a:p>
            <a:pPr lvl="1"/>
            <a:r>
              <a:rPr lang="en-GB" b="1" i="1" dirty="0"/>
              <a:t>Binary </a:t>
            </a:r>
            <a:r>
              <a:rPr lang="en-GB" dirty="0"/>
              <a:t>	</a:t>
            </a:r>
          </a:p>
          <a:p>
            <a:r>
              <a:rPr lang="en-GB" dirty="0"/>
              <a:t>Structure preserving</a:t>
            </a:r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FB3617-2BCE-45B0-9AC8-2B8834B57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OMG Document Number MathSig/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761293-D19A-4A5B-876D-AA8E93E49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176F106-1DFA-4E46-BBC1-50DFD0195C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2336520"/>
            <a:ext cx="4874260" cy="3824605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93C91E0-CAF5-4DD3-A1CD-ED8CC144356D}"/>
                  </a:ext>
                </a:extLst>
              </p:cNvPr>
              <p:cNvSpPr txBox="1"/>
              <p:nvPr/>
            </p:nvSpPr>
            <p:spPr>
              <a:xfrm>
                <a:off x="2057400" y="6137813"/>
                <a:ext cx="5334000" cy="376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600" i="1" smtClean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GB" sz="1600" i="1">
                                  <a:effectLst/>
                                  <a:latin typeface="Cambria Math" panose="02040503050406030204" pitchFamily="18" charset="0"/>
                                  <a:ea typeface="宋体" panose="02010600030101010101" pitchFamily="2" charset="-122"/>
                                </a:rPr>
                              </m:ctrlPr>
                            </m:sSubPr>
                            <m:e>
                              <m:r>
                                <a:rPr lang="en-GB" sz="1600" b="0" i="1" smtClean="0">
                                  <a:effectLst/>
                                  <a:latin typeface="Cambria Math" panose="02040503050406030204" pitchFamily="18" charset="0"/>
                                  <a:ea typeface="宋体" panose="02010600030101010101" pitchFamily="2" charset="-122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16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16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GB" sz="1600" i="1">
                                  <a:effectLst/>
                                  <a:latin typeface="Cambria Math" panose="02040503050406030204" pitchFamily="18" charset="0"/>
                                  <a:ea typeface="宋体" panose="02010600030101010101" pitchFamily="2" charset="-122"/>
                                </a:rPr>
                              </m:ctrlPr>
                            </m:sSubPr>
                            <m:e>
                              <m:r>
                                <a:rPr lang="en-GB" sz="1600" b="0" i="1" smtClean="0">
                                  <a:effectLst/>
                                  <a:latin typeface="Cambria Math" panose="02040503050406030204" pitchFamily="18" charset="0"/>
                                  <a:ea typeface="宋体" panose="02010600030101010101" pitchFamily="2" charset="-122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16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d>
                      <m:r>
                        <a:rPr lang="en-US" sz="16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∈</m:t>
                      </m:r>
                      <m:r>
                        <a:rPr lang="en-GB" sz="1600" b="1" i="1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𝑴</m:t>
                      </m:r>
                      <m:r>
                        <a:rPr lang="en-US" sz="16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16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with</m:t>
                      </m:r>
                      <m:r>
                        <a:rPr lang="en-US" sz="16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</m:t>
                      </m:r>
                      <m:d>
                        <m:d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GB" sz="1600" i="1">
                                  <a:effectLst/>
                                  <a:latin typeface="Cambria Math" panose="02040503050406030204" pitchFamily="18" charset="0"/>
                                  <a:ea typeface="宋体" panose="02010600030101010101" pitchFamily="2" charset="-122"/>
                                </a:rPr>
                              </m:ctrlPr>
                            </m:sSubPr>
                            <m:e>
                              <m:r>
                                <a:rPr lang="en-GB" sz="1600" b="0" i="1" smtClean="0">
                                  <a:effectLst/>
                                  <a:latin typeface="Cambria Math" panose="02040503050406030204" pitchFamily="18" charset="0"/>
                                  <a:ea typeface="宋体" panose="02010600030101010101" pitchFamily="2" charset="-122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16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16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GB" sz="1600" i="1">
                                  <a:effectLst/>
                                  <a:latin typeface="Cambria Math" panose="02040503050406030204" pitchFamily="18" charset="0"/>
                                  <a:ea typeface="宋体" panose="02010600030101010101" pitchFamily="2" charset="-122"/>
                                </a:rPr>
                              </m:ctrlPr>
                            </m:sSubPr>
                            <m:e>
                              <m:r>
                                <a:rPr lang="en-GB" sz="1600" b="0" i="1" smtClean="0">
                                  <a:effectLst/>
                                  <a:latin typeface="Cambria Math" panose="02040503050406030204" pitchFamily="18" charset="0"/>
                                  <a:ea typeface="宋体" panose="02010600030101010101" pitchFamily="2" charset="-122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6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𝑘</m:t>
                              </m:r>
                            </m:sub>
                          </m:sSub>
                        </m:e>
                      </m:d>
                      <m:r>
                        <a:rPr lang="en-US" sz="16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,</m:t>
                      </m:r>
                      <m:r>
                        <a:rPr lang="en-GB" sz="1600" i="1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GB" sz="1600" i="1"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</m:ctrlPr>
                        </m:sSubPr>
                        <m:e>
                          <m:r>
                            <a:rPr lang="en-GB" sz="1600" i="1"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  <m:t>𝑦</m:t>
                          </m:r>
                        </m:e>
                        <m:sub>
                          <m:r>
                            <a:rPr lang="en-GB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sz="1600"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GB" sz="1600" i="1"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</m:ctrlPr>
                        </m:sSubPr>
                        <m:e>
                          <m:r>
                            <a:rPr lang="en-GB" sz="1600" i="1"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  <m:t>𝑥</m:t>
                          </m:r>
                        </m:e>
                        <m:sub>
                          <m:r>
                            <a:rPr lang="en-US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𝑙</m:t>
                          </m:r>
                        </m:sub>
                      </m:sSub>
                      <m:r>
                        <a:rPr lang="en-GB" sz="1600" b="0" i="1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)</m:t>
                      </m:r>
                      <m:r>
                        <a:rPr lang="en-US" sz="16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∈</m:t>
                      </m:r>
                      <m:r>
                        <a:rPr lang="en-US" sz="1600" b="1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𝐐</m:t>
                      </m:r>
                      <m:r>
                        <a:rPr lang="en-US" sz="16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16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implies</m:t>
                      </m:r>
                      <m:r>
                        <m:rPr>
                          <m:nor/>
                        </m:rPr>
                        <a:rPr lang="en-GB" sz="1600" b="0" i="0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</m:t>
                      </m:r>
                      <m:d>
                        <m:dPr>
                          <m:ctrlPr>
                            <a:rPr lang="en-GB" sz="16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GB" sz="1600" i="1">
                                  <a:effectLst/>
                                  <a:latin typeface="Cambria Math" panose="02040503050406030204" pitchFamily="18" charset="0"/>
                                  <a:ea typeface="宋体" panose="02010600030101010101" pitchFamily="2" charset="-122"/>
                                </a:rPr>
                              </m:ctrlPr>
                            </m:sSubPr>
                            <m:e>
                              <m:r>
                                <a:rPr lang="en-GB" sz="1600" b="0" i="1" smtClean="0">
                                  <a:effectLst/>
                                  <a:latin typeface="Cambria Math" panose="02040503050406030204" pitchFamily="18" charset="0"/>
                                  <a:ea typeface="宋体" panose="02010600030101010101" pitchFamily="2" charset="-122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6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en-US" sz="16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GB" sz="1600" i="1">
                                  <a:effectLst/>
                                  <a:latin typeface="Cambria Math" panose="02040503050406030204" pitchFamily="18" charset="0"/>
                                  <a:ea typeface="宋体" panose="02010600030101010101" pitchFamily="2" charset="-122"/>
                                </a:rPr>
                              </m:ctrlPr>
                            </m:sSubPr>
                            <m:e>
                              <m:r>
                                <a:rPr lang="en-GB" sz="1600" b="0" i="1" smtClean="0">
                                  <a:effectLst/>
                                  <a:latin typeface="Cambria Math" panose="02040503050406030204" pitchFamily="18" charset="0"/>
                                  <a:ea typeface="宋体" panose="02010600030101010101" pitchFamily="2" charset="-122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6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𝑙</m:t>
                              </m:r>
                            </m:sub>
                          </m:sSub>
                        </m:e>
                      </m:d>
                      <m:r>
                        <a:rPr lang="en-US" sz="16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∈</m:t>
                      </m:r>
                      <m:r>
                        <a:rPr lang="en-GB" sz="1600" b="1" i="1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𝑵</m:t>
                      </m:r>
                    </m:oMath>
                  </m:oMathPara>
                </a14:m>
                <a:endParaRPr lang="en-GB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93C91E0-CAF5-4DD3-A1CD-ED8CC14435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7400" y="6137813"/>
                <a:ext cx="5334000" cy="376000"/>
              </a:xfrm>
              <a:prstGeom prst="rect">
                <a:avLst/>
              </a:prstGeom>
              <a:blipFill>
                <a:blip r:embed="rId3"/>
                <a:stretch>
                  <a:fillRect b="-645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624C010D-42E6-40F5-B8E0-87AC5A60F0A2}"/>
              </a:ext>
            </a:extLst>
          </p:cNvPr>
          <p:cNvSpPr txBox="1"/>
          <p:nvPr/>
        </p:nvSpPr>
        <p:spPr>
          <a:xfrm>
            <a:off x="-33670" y="653681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dirty="0"/>
              <a:t>CDD: constraint driven design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7836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2FFC6-3EC6-45FC-8DC2-ABC37640A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Architecture Specification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DAA843-1C76-4515-8FC7-85E9CC4EF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287E15C-1E8C-4FE1-A33F-1F34F84A5FF8}"/>
              </a:ext>
            </a:extLst>
          </p:cNvPr>
          <p:cNvSpPr txBox="1">
            <a:spLocks/>
          </p:cNvSpPr>
          <p:nvPr/>
        </p:nvSpPr>
        <p:spPr>
          <a:xfrm>
            <a:off x="457200" y="1371600"/>
            <a:ext cx="8382000" cy="4876800"/>
          </a:xfrm>
          <a:prstGeom prst="rect">
            <a:avLst/>
          </a:prstGeom>
        </p:spPr>
        <p:txBody>
          <a:bodyPr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/>
              <a:t>How to Architect a System?</a:t>
            </a:r>
          </a:p>
          <a:p>
            <a:pPr lvl="1"/>
            <a:r>
              <a:rPr lang="en-GB" sz="2000" dirty="0"/>
              <a:t>Experience/Reuse? </a:t>
            </a:r>
          </a:p>
          <a:p>
            <a:pPr lvl="1"/>
            <a:r>
              <a:rPr lang="en-GB" sz="2000" dirty="0"/>
              <a:t>Intuition/Innovation?</a:t>
            </a:r>
            <a:endParaRPr lang="en-GB" sz="2400" dirty="0"/>
          </a:p>
          <a:p>
            <a:r>
              <a:rPr lang="en-GB" sz="2400" dirty="0"/>
              <a:t>Modelling vs Architecting</a:t>
            </a:r>
          </a:p>
          <a:p>
            <a:r>
              <a:rPr lang="en-GB" sz="2400" dirty="0"/>
              <a:t>Semantic Structure</a:t>
            </a:r>
          </a:p>
          <a:p>
            <a:pPr lvl="1"/>
            <a:r>
              <a:rPr lang="en-GB" sz="2000" dirty="0"/>
              <a:t>A ‘clean’ structure that one would find in any model developed using standardised language such as UML/</a:t>
            </a:r>
            <a:r>
              <a:rPr lang="en-GB" sz="2000" dirty="0" err="1"/>
              <a:t>SysML</a:t>
            </a:r>
            <a:r>
              <a:rPr lang="en-GB" sz="2000" dirty="0"/>
              <a:t>:</a:t>
            </a:r>
          </a:p>
          <a:p>
            <a:r>
              <a:rPr lang="en-GB" sz="2400" dirty="0"/>
              <a:t>Semantic Transformation</a:t>
            </a:r>
          </a:p>
          <a:p>
            <a:pPr lvl="1"/>
            <a:r>
              <a:rPr lang="en-GB" sz="2000" dirty="0"/>
              <a:t>provides a way to preserve semantic structures from one view to another</a:t>
            </a:r>
          </a:p>
          <a:p>
            <a:r>
              <a:rPr lang="en-GB" sz="2400" dirty="0"/>
              <a:t>Domain Structure</a:t>
            </a:r>
          </a:p>
          <a:p>
            <a:pPr lvl="1"/>
            <a:r>
              <a:rPr lang="en-GB" sz="2000" dirty="0"/>
              <a:t>Semantic structure filled with domain knowledge</a:t>
            </a:r>
          </a:p>
          <a:p>
            <a:r>
              <a:rPr lang="en-GB" sz="2400" dirty="0"/>
              <a:t>Interpretation </a:t>
            </a:r>
          </a:p>
          <a:p>
            <a:pPr lvl="1"/>
            <a:r>
              <a:rPr lang="en-GB" sz="2000" dirty="0"/>
              <a:t>Interpret domain knowledge into a semantic structure</a:t>
            </a:r>
          </a:p>
          <a:p>
            <a:endParaRPr lang="en-GB" sz="2400" dirty="0"/>
          </a:p>
          <a:p>
            <a:pPr lvl="1"/>
            <a:endParaRPr lang="en-GB" sz="2000" dirty="0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583101CC-A289-4077-8623-BD682C975A15}"/>
              </a:ext>
            </a:extLst>
          </p:cNvPr>
          <p:cNvSpPr txBox="1">
            <a:spLocks/>
          </p:cNvSpPr>
          <p:nvPr/>
        </p:nvSpPr>
        <p:spPr>
          <a:xfrm>
            <a:off x="6569242" y="54580"/>
            <a:ext cx="2514600" cy="2061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b="1" i="1" dirty="0"/>
              <a:t>OMG Mathematical Formalisms SIG</a:t>
            </a: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8ADE7F4D-F91C-4CAF-B6C6-3882E4C16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95600" y="6356352"/>
            <a:ext cx="3429000" cy="365125"/>
          </a:xfrm>
        </p:spPr>
        <p:txBody>
          <a:bodyPr/>
          <a:lstStyle/>
          <a:p>
            <a:r>
              <a:rPr lang="en-US"/>
              <a:t>OMG Document Number MathSig/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863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2FFC6-3EC6-45FC-8DC2-ABC37640A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600" dirty="0"/>
              <a:t>“Essential Architecture and Principles of Systems Engineering” [7]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DAA843-1C76-4515-8FC7-85E9CC4EF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287E15C-1E8C-4FE1-A33F-1F34F84A5FF8}"/>
              </a:ext>
            </a:extLst>
          </p:cNvPr>
          <p:cNvSpPr txBox="1">
            <a:spLocks/>
          </p:cNvSpPr>
          <p:nvPr/>
        </p:nvSpPr>
        <p:spPr>
          <a:xfrm>
            <a:off x="914400" y="6629400"/>
            <a:ext cx="8382000" cy="48768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en-GB" sz="2000" dirty="0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583101CC-A289-4077-8623-BD682C975A15}"/>
              </a:ext>
            </a:extLst>
          </p:cNvPr>
          <p:cNvSpPr txBox="1">
            <a:spLocks/>
          </p:cNvSpPr>
          <p:nvPr/>
        </p:nvSpPr>
        <p:spPr>
          <a:xfrm>
            <a:off x="6569242" y="54580"/>
            <a:ext cx="2514600" cy="2061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b="1" i="1" dirty="0"/>
              <a:t>OMG Mathematical Formalisms SIG</a:t>
            </a: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8ADE7F4D-F91C-4CAF-B6C6-3882E4C16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95600" y="6356352"/>
            <a:ext cx="3429000" cy="365125"/>
          </a:xfrm>
        </p:spPr>
        <p:txBody>
          <a:bodyPr/>
          <a:lstStyle/>
          <a:p>
            <a:r>
              <a:rPr lang="en-US"/>
              <a:t>OMG Document Number MathSig/</a:t>
            </a:r>
            <a:endParaRPr lang="en-US" dirty="0"/>
          </a:p>
        </p:txBody>
      </p:sp>
      <p:pic>
        <p:nvPicPr>
          <p:cNvPr id="7" name="Picture 6" descr="Text&#10;&#10;Description automatically generated">
            <a:extLst>
              <a:ext uri="{FF2B5EF4-FFF2-40B4-BE49-F238E27FC236}">
                <a16:creationId xmlns:a16="http://schemas.microsoft.com/office/drawing/2014/main" id="{FEDAC78E-89AA-4E4C-9E93-643F3E1084A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250091"/>
            <a:ext cx="2743200" cy="3680974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9A1154C-3BD8-4CF9-962F-459B1D6D32CA}"/>
              </a:ext>
            </a:extLst>
          </p:cNvPr>
          <p:cNvSpPr txBox="1">
            <a:spLocks/>
          </p:cNvSpPr>
          <p:nvPr/>
        </p:nvSpPr>
        <p:spPr>
          <a:xfrm>
            <a:off x="457200" y="2057400"/>
            <a:ext cx="5638800" cy="41910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200" dirty="0"/>
              <a:t>Rigorous commercial quality approach to architecture and systems</a:t>
            </a:r>
          </a:p>
          <a:p>
            <a:endParaRPr lang="en-GB" sz="2200" dirty="0"/>
          </a:p>
          <a:p>
            <a:r>
              <a:rPr lang="en-GB" sz="2200" dirty="0"/>
              <a:t>Embodies a decade of research and research-based teaching</a:t>
            </a:r>
          </a:p>
          <a:p>
            <a:endParaRPr lang="en-GB" sz="2200" dirty="0"/>
          </a:p>
          <a:p>
            <a:r>
              <a:rPr lang="en-GB" sz="2200" dirty="0"/>
              <a:t>Real world case studies and tutorials</a:t>
            </a:r>
          </a:p>
          <a:p>
            <a:pPr marL="0" indent="0">
              <a:buNone/>
            </a:pPr>
            <a:endParaRPr lang="en-GB" sz="2200" dirty="0"/>
          </a:p>
          <a:p>
            <a:r>
              <a:rPr lang="en-GB" sz="2200" dirty="0"/>
              <a:t>Examples and figures are mostly taken from the book.</a:t>
            </a:r>
          </a:p>
          <a:p>
            <a:endParaRPr lang="en-GB" sz="2200" dirty="0"/>
          </a:p>
          <a:p>
            <a:endParaRPr lang="en-GB" sz="2200" dirty="0"/>
          </a:p>
          <a:p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2525729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41B50-8973-4279-9500-9B5EE5BB6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D59038-F908-4FBC-BF8A-AECA3BE634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Background</a:t>
            </a:r>
          </a:p>
          <a:p>
            <a:endParaRPr lang="en-GB" dirty="0"/>
          </a:p>
          <a:p>
            <a:r>
              <a:rPr lang="en-GB" i="1" dirty="0">
                <a:solidFill>
                  <a:srgbClr val="FF0000"/>
                </a:solidFill>
              </a:rPr>
              <a:t>Architecture Specification</a:t>
            </a:r>
          </a:p>
          <a:p>
            <a:pPr lvl="1"/>
            <a:r>
              <a:rPr lang="en-GB" sz="2400" i="1" dirty="0">
                <a:solidFill>
                  <a:srgbClr val="FF0000"/>
                </a:solidFill>
              </a:rPr>
              <a:t>Semantic Structure &amp; Transformation</a:t>
            </a:r>
          </a:p>
          <a:p>
            <a:pPr lvl="1"/>
            <a:r>
              <a:rPr lang="en-GB" sz="2400" i="1" dirty="0">
                <a:solidFill>
                  <a:srgbClr val="FF0000"/>
                </a:solidFill>
              </a:rPr>
              <a:t>Domain Structure &amp; Interpretation</a:t>
            </a:r>
          </a:p>
          <a:p>
            <a:pPr lvl="1"/>
            <a:endParaRPr lang="en-GB" dirty="0"/>
          </a:p>
          <a:p>
            <a:r>
              <a:rPr lang="en-GB" dirty="0"/>
              <a:t>Discussion on ways forward (in the ontology space)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8227EE-C398-49EE-BD48-0A7CEADD5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OMG Document Number MathSig/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49FC88-1C38-4A2A-B3E3-182CF65E3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046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EDA3F-2FA0-465F-8377-93A5463EB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/>
              <a:t>Semantic Structure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9F629C6-CDFF-4DE6-B97E-AD3D87C3BA4D}"/>
              </a:ext>
            </a:extLst>
          </p:cNvPr>
          <p:cNvSpPr txBox="1">
            <a:spLocks/>
          </p:cNvSpPr>
          <p:nvPr/>
        </p:nvSpPr>
        <p:spPr>
          <a:xfrm>
            <a:off x="457200" y="1371600"/>
            <a:ext cx="8382000" cy="47244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/>
              <a:t>A ‘clean’ structure that one would find in any model developed using standardised language such as UML/</a:t>
            </a:r>
            <a:r>
              <a:rPr lang="en-GB" sz="2400" dirty="0" err="1"/>
              <a:t>SysML</a:t>
            </a:r>
            <a:r>
              <a:rPr lang="en-GB" sz="2400" dirty="0"/>
              <a:t>:</a:t>
            </a:r>
          </a:p>
          <a:p>
            <a:pPr marL="0" indent="0">
              <a:buNone/>
            </a:pPr>
            <a:endParaRPr lang="en-GB" sz="2400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6D2EAF1-0D23-4B62-B5F8-4ECF4CDA77C1}"/>
              </a:ext>
            </a:extLst>
          </p:cNvPr>
          <p:cNvGrpSpPr>
            <a:grpSpLocks/>
          </p:cNvGrpSpPr>
          <p:nvPr/>
        </p:nvGrpSpPr>
        <p:grpSpPr bwMode="auto">
          <a:xfrm>
            <a:off x="3187700" y="3719513"/>
            <a:ext cx="736600" cy="1582737"/>
            <a:chOff x="1152" y="2112"/>
            <a:chExt cx="576" cy="1104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0B458653-4F04-4E95-B1C9-FD84203964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" y="2112"/>
              <a:ext cx="336" cy="33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00000"/>
                <a:buFont typeface="Wingdings" panose="05000000000000000000" pitchFamily="2" charset="2"/>
                <a:buChar char="§"/>
                <a:defRPr sz="2800">
                  <a:solidFill>
                    <a:srgbClr val="33046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100000"/>
                <a:buFont typeface="Wingdings" panose="05000000000000000000" pitchFamily="2" charset="2"/>
                <a:buChar char="§"/>
                <a:defRPr sz="2600">
                  <a:solidFill>
                    <a:srgbClr val="33046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Font typeface="Wingdings" panose="05000000000000000000" pitchFamily="2" charset="2"/>
                <a:buChar char="§"/>
                <a:defRPr sz="2400">
                  <a:solidFill>
                    <a:srgbClr val="33046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200">
                  <a:solidFill>
                    <a:srgbClr val="33046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GB" altLang="en-US" sz="2400">
                <a:solidFill>
                  <a:schemeClr val="tx1"/>
                </a:solidFill>
                <a:latin typeface="Times" panose="02020603050405020304" pitchFamily="18" charset="0"/>
              </a:endParaRPr>
            </a:p>
          </p:txBody>
        </p:sp>
        <p:sp>
          <p:nvSpPr>
            <p:cNvPr id="9" name="Line 8">
              <a:extLst>
                <a:ext uri="{FF2B5EF4-FFF2-40B4-BE49-F238E27FC236}">
                  <a16:creationId xmlns:a16="http://schemas.microsoft.com/office/drawing/2014/main" id="{3754A5EF-C22D-4617-914E-186323FC17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2448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Line 9">
              <a:extLst>
                <a:ext uri="{FF2B5EF4-FFF2-40B4-BE49-F238E27FC236}">
                  <a16:creationId xmlns:a16="http://schemas.microsoft.com/office/drawing/2014/main" id="{5BE5E3B0-153A-44FA-9E08-63C7244514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52" y="2880"/>
              <a:ext cx="288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Line 10">
              <a:extLst>
                <a:ext uri="{FF2B5EF4-FFF2-40B4-BE49-F238E27FC236}">
                  <a16:creationId xmlns:a16="http://schemas.microsoft.com/office/drawing/2014/main" id="{B2CEE2CC-BE76-460F-80F5-3BC7C690EA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2880"/>
              <a:ext cx="288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Line 11">
              <a:extLst>
                <a:ext uri="{FF2B5EF4-FFF2-40B4-BE49-F238E27FC236}">
                  <a16:creationId xmlns:a16="http://schemas.microsoft.com/office/drawing/2014/main" id="{B2FA925C-716E-45E4-814A-1437DA2CE1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592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3" name="Line 12">
            <a:extLst>
              <a:ext uri="{FF2B5EF4-FFF2-40B4-BE49-F238E27FC236}">
                <a16:creationId xmlns:a16="http://schemas.microsoft.com/office/drawing/2014/main" id="{AC590437-0C6C-4809-9942-EE012014C0F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46537" y="4406895"/>
            <a:ext cx="1700913" cy="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14" name="Group 15">
            <a:extLst>
              <a:ext uri="{FF2B5EF4-FFF2-40B4-BE49-F238E27FC236}">
                <a16:creationId xmlns:a16="http://schemas.microsoft.com/office/drawing/2014/main" id="{51CEF44B-4610-48EE-9CE1-D4F44DDA625F}"/>
              </a:ext>
            </a:extLst>
          </p:cNvPr>
          <p:cNvGrpSpPr>
            <a:grpSpLocks/>
          </p:cNvGrpSpPr>
          <p:nvPr/>
        </p:nvGrpSpPr>
        <p:grpSpPr bwMode="auto">
          <a:xfrm>
            <a:off x="5726990" y="3886200"/>
            <a:ext cx="1841500" cy="1030829"/>
            <a:chOff x="1536" y="1392"/>
            <a:chExt cx="1440" cy="720"/>
          </a:xfrm>
        </p:grpSpPr>
        <p:sp>
          <p:nvSpPr>
            <p:cNvPr id="15" name="Oval 16">
              <a:extLst>
                <a:ext uri="{FF2B5EF4-FFF2-40B4-BE49-F238E27FC236}">
                  <a16:creationId xmlns:a16="http://schemas.microsoft.com/office/drawing/2014/main" id="{3707870A-D7F0-4ED2-AB3B-C0CFEEBCF7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1392"/>
              <a:ext cx="1440" cy="720"/>
            </a:xfrm>
            <a:prstGeom prst="ellipse">
              <a:avLst/>
            </a:prstGeom>
            <a:solidFill>
              <a:srgbClr val="B9CDE5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00000"/>
                <a:buFont typeface="Wingdings" panose="05000000000000000000" pitchFamily="2" charset="2"/>
                <a:buChar char="§"/>
                <a:defRPr sz="2800">
                  <a:solidFill>
                    <a:srgbClr val="33046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100000"/>
                <a:buFont typeface="Wingdings" panose="05000000000000000000" pitchFamily="2" charset="2"/>
                <a:buChar char="§"/>
                <a:defRPr sz="2600">
                  <a:solidFill>
                    <a:srgbClr val="33046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Font typeface="Wingdings" panose="05000000000000000000" pitchFamily="2" charset="2"/>
                <a:buChar char="§"/>
                <a:defRPr sz="2400">
                  <a:solidFill>
                    <a:srgbClr val="33046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200">
                  <a:solidFill>
                    <a:srgbClr val="33046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GB" altLang="en-US" sz="2400">
                <a:solidFill>
                  <a:schemeClr val="tx1"/>
                </a:solidFill>
                <a:latin typeface="Times" panose="02020603050405020304" pitchFamily="18" charset="0"/>
              </a:endParaRPr>
            </a:p>
          </p:txBody>
        </p:sp>
        <p:sp>
          <p:nvSpPr>
            <p:cNvPr id="16" name="Text Box 17">
              <a:extLst>
                <a:ext uri="{FF2B5EF4-FFF2-40B4-BE49-F238E27FC236}">
                  <a16:creationId xmlns:a16="http://schemas.microsoft.com/office/drawing/2014/main" id="{7636AE77-75CB-4B6D-AB2B-820AE5CBD7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0" y="1554"/>
              <a:ext cx="12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00000"/>
                <a:buFont typeface="Wingdings" panose="05000000000000000000" pitchFamily="2" charset="2"/>
                <a:buChar char="§"/>
                <a:defRPr sz="2800">
                  <a:solidFill>
                    <a:srgbClr val="33046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100000"/>
                <a:buFont typeface="Wingdings" panose="05000000000000000000" pitchFamily="2" charset="2"/>
                <a:buChar char="§"/>
                <a:defRPr sz="2600">
                  <a:solidFill>
                    <a:srgbClr val="33046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Font typeface="Wingdings" panose="05000000000000000000" pitchFamily="2" charset="2"/>
                <a:buChar char="§"/>
                <a:defRPr sz="2400">
                  <a:solidFill>
                    <a:srgbClr val="33046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200">
                  <a:solidFill>
                    <a:srgbClr val="33046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GB" altLang="en-US" sz="1600" b="0" dirty="0">
                  <a:solidFill>
                    <a:schemeClr val="tx1"/>
                  </a:solidFill>
                </a:rPr>
                <a:t>Use Case Name</a:t>
              </a:r>
            </a:p>
          </p:txBody>
        </p:sp>
      </p:grpSp>
      <p:sp>
        <p:nvSpPr>
          <p:cNvPr id="17" name="Rectangle 18">
            <a:extLst>
              <a:ext uri="{FF2B5EF4-FFF2-40B4-BE49-F238E27FC236}">
                <a16:creationId xmlns:a16="http://schemas.microsoft.com/office/drawing/2014/main" id="{C92709A0-4887-45D7-8E52-71BFE42EF5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2895600"/>
            <a:ext cx="3581400" cy="30241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00000"/>
              <a:buFont typeface="Wingdings" panose="05000000000000000000" pitchFamily="2" charset="2"/>
              <a:buChar char="§"/>
              <a:defRPr sz="2800">
                <a:solidFill>
                  <a:srgbClr val="33046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0000"/>
              <a:buFont typeface="Wingdings" panose="05000000000000000000" pitchFamily="2" charset="2"/>
              <a:buChar char="§"/>
              <a:defRPr sz="2600">
                <a:solidFill>
                  <a:srgbClr val="33046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rgbClr val="33046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200">
                <a:solidFill>
                  <a:srgbClr val="33046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2400">
              <a:solidFill>
                <a:schemeClr val="tx1"/>
              </a:solidFill>
              <a:latin typeface="Times" panose="02020603050405020304" pitchFamily="18" charset="0"/>
            </a:endParaRPr>
          </a:p>
        </p:txBody>
      </p:sp>
      <p:sp>
        <p:nvSpPr>
          <p:cNvPr id="18" name="Text Box 13">
            <a:extLst>
              <a:ext uri="{FF2B5EF4-FFF2-40B4-BE49-F238E27FC236}">
                <a16:creationId xmlns:a16="http://schemas.microsoft.com/office/drawing/2014/main" id="{159898B8-DE86-444C-ABCC-F19B7ADF05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5643" y="5379645"/>
            <a:ext cx="31607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00000"/>
              <a:buFont typeface="Wingdings" panose="05000000000000000000" pitchFamily="2" charset="2"/>
              <a:buChar char="§"/>
              <a:defRPr sz="2800">
                <a:solidFill>
                  <a:srgbClr val="33046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0000"/>
              <a:buFont typeface="Wingdings" panose="05000000000000000000" pitchFamily="2" charset="2"/>
              <a:buChar char="§"/>
              <a:defRPr sz="2600">
                <a:solidFill>
                  <a:srgbClr val="33046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rgbClr val="33046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200">
                <a:solidFill>
                  <a:srgbClr val="33046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altLang="en-US" sz="2400" b="0" dirty="0">
                <a:solidFill>
                  <a:schemeClr val="tx1"/>
                </a:solidFill>
              </a:rPr>
              <a:t>Actor Name</a:t>
            </a:r>
            <a:endParaRPr lang="en-GB" altLang="en-US" sz="1800" b="0" dirty="0">
              <a:solidFill>
                <a:schemeClr val="tx1"/>
              </a:solidFill>
            </a:endParaRPr>
          </a:p>
        </p:txBody>
      </p:sp>
      <p:sp>
        <p:nvSpPr>
          <p:cNvPr id="19" name="Text Box 19">
            <a:extLst>
              <a:ext uri="{FF2B5EF4-FFF2-40B4-BE49-F238E27FC236}">
                <a16:creationId xmlns:a16="http://schemas.microsoft.com/office/drawing/2014/main" id="{03E99F53-0EDC-4E55-BAC3-91EC0AADE9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4206" y="2876054"/>
            <a:ext cx="2286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00000"/>
              <a:buFont typeface="Wingdings" panose="05000000000000000000" pitchFamily="2" charset="2"/>
              <a:buChar char="§"/>
              <a:defRPr sz="2800">
                <a:solidFill>
                  <a:srgbClr val="33046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0000"/>
              <a:buFont typeface="Wingdings" panose="05000000000000000000" pitchFamily="2" charset="2"/>
              <a:buChar char="§"/>
              <a:defRPr sz="2600">
                <a:solidFill>
                  <a:srgbClr val="33046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00000"/>
              <a:buFont typeface="Wingdings" panose="05000000000000000000" pitchFamily="2" charset="2"/>
              <a:buChar char="§"/>
              <a:defRPr sz="2400">
                <a:solidFill>
                  <a:srgbClr val="33046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200">
                <a:solidFill>
                  <a:srgbClr val="33046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altLang="en-US" sz="2400" dirty="0">
                <a:solidFill>
                  <a:schemeClr val="tx1"/>
                </a:solidFill>
              </a:rPr>
              <a:t>System Name</a:t>
            </a:r>
            <a:endParaRPr lang="en-GB" altLang="en-US" sz="1400" dirty="0">
              <a:solidFill>
                <a:schemeClr val="tx1"/>
              </a:solidFill>
            </a:endParaRP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22D59EDB-1077-4320-ADF2-0EF2D3305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95600" y="6356352"/>
            <a:ext cx="3429000" cy="365125"/>
          </a:xfrm>
        </p:spPr>
        <p:txBody>
          <a:bodyPr/>
          <a:lstStyle/>
          <a:p>
            <a:r>
              <a:rPr lang="en-US"/>
              <a:t>OMG Document Number MathSig/</a:t>
            </a:r>
            <a:endParaRPr lang="en-US" dirty="0"/>
          </a:p>
        </p:txBody>
      </p:sp>
      <p:sp>
        <p:nvSpPr>
          <p:cNvPr id="21" name="Slide Number Placeholder 4">
            <a:extLst>
              <a:ext uri="{FF2B5EF4-FFF2-40B4-BE49-F238E27FC236}">
                <a16:creationId xmlns:a16="http://schemas.microsoft.com/office/drawing/2014/main" id="{FDFF7581-F14F-4B5B-ABB6-315F29B7C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345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1A45A-DA50-4628-A8FF-F75988F1D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/>
              <a:t>Semantic Transformation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2C71E3A-9567-4CDC-BB28-397FFADEBD46}"/>
              </a:ext>
            </a:extLst>
          </p:cNvPr>
          <p:cNvSpPr txBox="1">
            <a:spLocks/>
          </p:cNvSpPr>
          <p:nvPr/>
        </p:nvSpPr>
        <p:spPr>
          <a:xfrm>
            <a:off x="457200" y="1371600"/>
            <a:ext cx="8382000" cy="47244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/>
              <a:t>Structure developed in different views (diagrams) of the system model are interconnected based on semantics of the underlying modelling languages</a:t>
            </a:r>
          </a:p>
          <a:p>
            <a:pPr lvl="1"/>
            <a:r>
              <a:rPr lang="en-GB" sz="2000" dirty="0"/>
              <a:t>e.g., A set of </a:t>
            </a:r>
            <a:r>
              <a:rPr lang="en-GB" sz="2000" b="1" dirty="0"/>
              <a:t>Actions</a:t>
            </a:r>
            <a:r>
              <a:rPr lang="en-GB" sz="2000" dirty="0"/>
              <a:t> </a:t>
            </a:r>
            <a:r>
              <a:rPr lang="en-GB" sz="2000" i="1" dirty="0"/>
              <a:t>structured</a:t>
            </a:r>
            <a:r>
              <a:rPr lang="en-GB" sz="2000" dirty="0"/>
              <a:t> in a specific way to achieve the functionality as modelled in a </a:t>
            </a:r>
            <a:r>
              <a:rPr lang="en-GB" sz="2000" b="1" dirty="0"/>
              <a:t>Use Case</a:t>
            </a:r>
          </a:p>
          <a:p>
            <a:r>
              <a:rPr lang="en-GB" sz="2400" dirty="0"/>
              <a:t>Transforming from a diagram (e.g. Use Case Diagram) to a semantically richer diagram (e.g. Activity Diagram) requires engineering</a:t>
            </a:r>
          </a:p>
          <a:p>
            <a:r>
              <a:rPr lang="en-GB" sz="2400" dirty="0"/>
              <a:t>But, </a:t>
            </a:r>
            <a:r>
              <a:rPr lang="en-GB" sz="2400" i="1" dirty="0"/>
              <a:t>semantic transformation </a:t>
            </a:r>
            <a:r>
              <a:rPr lang="en-GB" sz="2400" dirty="0"/>
              <a:t>provides a way to preserve semantic structures from one view to another</a:t>
            </a:r>
          </a:p>
          <a:p>
            <a:pPr lvl="1"/>
            <a:r>
              <a:rPr lang="en-GB" sz="2000" dirty="0"/>
              <a:t>Ensuring consistency</a:t>
            </a:r>
          </a:p>
          <a:p>
            <a:pPr lvl="1"/>
            <a:r>
              <a:rPr lang="en-GB" sz="2000" dirty="0"/>
              <a:t>Guiding engineering effort</a:t>
            </a:r>
          </a:p>
          <a:p>
            <a:pPr marL="0" indent="0">
              <a:buNone/>
            </a:pPr>
            <a:endParaRPr lang="en-GB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05F3B-B36E-4171-8A2B-4A718ACB0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95600" y="6356352"/>
            <a:ext cx="3429000" cy="365125"/>
          </a:xfrm>
        </p:spPr>
        <p:txBody>
          <a:bodyPr/>
          <a:lstStyle/>
          <a:p>
            <a:r>
              <a:rPr lang="en-US"/>
              <a:t>OMG Document Number MathSig/</a:t>
            </a:r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E8D117A6-10B9-4100-9385-C91312E62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699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2795</TotalTime>
  <Words>1402</Words>
  <Application>Microsoft Office PowerPoint</Application>
  <PresentationFormat>On-screen Show (4:3)</PresentationFormat>
  <Paragraphs>208</Paragraphs>
  <Slides>20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Cambria Math</vt:lpstr>
      <vt:lpstr>Symbol</vt:lpstr>
      <vt:lpstr>Times</vt:lpstr>
      <vt:lpstr>Times New Roman</vt:lpstr>
      <vt:lpstr>Office Theme</vt:lpstr>
      <vt:lpstr>UPR Architecture Specification with Structures and Transformations  </vt:lpstr>
      <vt:lpstr>Agenda</vt:lpstr>
      <vt:lpstr>Why This Presentation?</vt:lpstr>
      <vt:lpstr>ROSETTA Framework</vt:lpstr>
      <vt:lpstr>Architecture Specification</vt:lpstr>
      <vt:lpstr>“Essential Architecture and Principles of Systems Engineering” [7]</vt:lpstr>
      <vt:lpstr>Agenda</vt:lpstr>
      <vt:lpstr>Semantic Structure</vt:lpstr>
      <vt:lpstr>Semantic Transformation</vt:lpstr>
      <vt:lpstr>Class + Activity -&gt; Sequence</vt:lpstr>
      <vt:lpstr>PowerPoint Presentation</vt:lpstr>
      <vt:lpstr>Domain Structure</vt:lpstr>
      <vt:lpstr>Interpretation</vt:lpstr>
      <vt:lpstr>Air Traffic Control System Requirement Narrative[7, p65]</vt:lpstr>
      <vt:lpstr>ATCS, Requirement Narrative with highlights</vt:lpstr>
      <vt:lpstr>Domain Structure: ATCS Use Case</vt:lpstr>
      <vt:lpstr>Observations</vt:lpstr>
      <vt:lpstr>Agenda</vt:lpstr>
      <vt:lpstr>What Next?</vt:lpstr>
      <vt:lpstr>References (1 of 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Profiling a Software Architecture for the Relational Oriented Systems Engineering Technology Trade-off and Analysis Framework (ROSETTA)</dc:title>
  <dc:creator>Charles Dickerson</dc:creator>
  <cp:lastModifiedBy>Siyuan Ji</cp:lastModifiedBy>
  <cp:revision>259</cp:revision>
  <cp:lastPrinted>2021-09-20T11:17:30Z</cp:lastPrinted>
  <dcterms:created xsi:type="dcterms:W3CDTF">2006-08-16T00:00:00Z</dcterms:created>
  <dcterms:modified xsi:type="dcterms:W3CDTF">2022-03-26T11:22:45Z</dcterms:modified>
</cp:coreProperties>
</file>