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4" r:id="rId5"/>
    <p:sldId id="404" r:id="rId6"/>
    <p:sldId id="410" r:id="rId7"/>
    <p:sldId id="297" r:id="rId8"/>
    <p:sldId id="265" r:id="rId9"/>
    <p:sldId id="412" r:id="rId10"/>
    <p:sldId id="391" r:id="rId11"/>
    <p:sldId id="370" r:id="rId12"/>
    <p:sldId id="408" r:id="rId13"/>
    <p:sldId id="299" r:id="rId14"/>
    <p:sldId id="411" r:id="rId15"/>
    <p:sldId id="403" r:id="rId16"/>
    <p:sldId id="263" r:id="rId17"/>
    <p:sldId id="301" r:id="rId18"/>
    <p:sldId id="405" r:id="rId19"/>
    <p:sldId id="260" r:id="rId20"/>
    <p:sldId id="261" r:id="rId2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39" autoAdjust="0"/>
  </p:normalViewPr>
  <p:slideViewPr>
    <p:cSldViewPr>
      <p:cViewPr varScale="1">
        <p:scale>
          <a:sx n="87" d="100"/>
          <a:sy n="87" d="100"/>
        </p:scale>
        <p:origin x="5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EB8A2F8-609E-4FC6-9E9F-530902975662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7AE9F3E-E533-4938-AC40-7BBFBD2B0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E9F3E-E533-4938-AC40-7BBFBD2B0D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6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E9F3E-E533-4938-AC40-7BBFBD2B0D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6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2"/>
            <a:ext cx="3581400" cy="365125"/>
          </a:xfrm>
        </p:spPr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2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2"/>
            <a:ext cx="3505200" cy="365125"/>
          </a:xfrm>
        </p:spPr>
        <p:txBody>
          <a:bodyPr/>
          <a:lstStyle/>
          <a:p>
            <a:r>
              <a:rPr lang="en-US" dirty="0"/>
              <a:t>OMG Document Number:  MathSig/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2"/>
            <a:ext cx="3429000" cy="365125"/>
          </a:xfrm>
        </p:spPr>
        <p:txBody>
          <a:bodyPr/>
          <a:lstStyle/>
          <a:p>
            <a:r>
              <a:rPr lang="en-US" dirty="0"/>
              <a:t>OMG Document Number:  MathSig/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356352"/>
            <a:ext cx="3505200" cy="365125"/>
          </a:xfrm>
        </p:spPr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OMG Document Number:  Mathsig/2016-09-01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projectamicc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0999"/>
            <a:ext cx="7848600" cy="838201"/>
          </a:xfrm>
        </p:spPr>
        <p:txBody>
          <a:bodyPr>
            <a:noAutofit/>
          </a:bodyPr>
          <a:lstStyle/>
          <a:p>
            <a:r>
              <a:rPr lang="en-GB" sz="3200" dirty="0"/>
              <a:t>Update and Pathway for UPR 1.0 Evolution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071812"/>
            <a:ext cx="8229600" cy="1024188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Charles Dickerson	         Zahir Ismail		Siyuan Ji</a:t>
            </a:r>
          </a:p>
          <a:p>
            <a:r>
              <a:rPr lang="en-GB" sz="2400" dirty="0"/>
              <a:t>Formerly of ZTI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0" y="6356352"/>
            <a:ext cx="2895600" cy="365125"/>
          </a:xfrm>
        </p:spPr>
        <p:txBody>
          <a:bodyPr/>
          <a:lstStyle/>
          <a:p>
            <a:pPr algn="l">
              <a:tabLst>
                <a:tab pos="1254125" algn="l"/>
              </a:tabLst>
            </a:pPr>
            <a:r>
              <a:rPr lang="en-US" dirty="0"/>
              <a:t>OMG Doc Number: 	Mathsig/2021-09-01</a:t>
            </a:r>
          </a:p>
          <a:p>
            <a:pPr algn="l">
              <a:tabLst>
                <a:tab pos="1254125" algn="l"/>
              </a:tabLst>
            </a:pPr>
            <a:r>
              <a:rPr lang="en-US" dirty="0"/>
              <a:t>	MARS/2021-09-19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152400" y="6340642"/>
            <a:ext cx="2895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1" dirty="0"/>
              <a:t>OMG Mathematical Formalisms SIG</a:t>
            </a:r>
          </a:p>
        </p:txBody>
      </p:sp>
      <p:pic>
        <p:nvPicPr>
          <p:cNvPr id="7" name="Picture 6" descr="A close-up of a planet&#10;&#10;Description automatically generated with low confidence">
            <a:extLst>
              <a:ext uri="{FF2B5EF4-FFF2-40B4-BE49-F238E27FC236}">
                <a16:creationId xmlns:a16="http://schemas.microsoft.com/office/drawing/2014/main" id="{D6D9A69E-38B8-424F-AD9A-A523D624D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06366"/>
            <a:ext cx="3314700" cy="331470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E712BC-8501-4214-9070-A7B33AA3B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5427186"/>
            <a:ext cx="2635250" cy="94571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941CF47-E5A5-4BBA-AD7B-2358D5FD9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5443130"/>
            <a:ext cx="1981200" cy="913828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B165C0D2-A28E-40E1-94ED-A1A570D54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403E2E3-2DE9-4333-99D5-A615621C95C3}"/>
              </a:ext>
            </a:extLst>
          </p:cNvPr>
          <p:cNvSpPr txBox="1">
            <a:spLocks/>
          </p:cNvSpPr>
          <p:nvPr/>
        </p:nvSpPr>
        <p:spPr>
          <a:xfrm>
            <a:off x="404830" y="2330203"/>
            <a:ext cx="4975226" cy="1479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/>
              <a:t>UPR: UML Profile for ROSETTA</a:t>
            </a:r>
            <a:endParaRPr lang="en-GB" sz="2400" dirty="0"/>
          </a:p>
          <a:p>
            <a:r>
              <a:rPr lang="en-GB" sz="2400" dirty="0"/>
              <a:t>Presented to the MARS PTF</a:t>
            </a:r>
          </a:p>
          <a:p>
            <a:r>
              <a:rPr lang="en-GB" sz="2400" dirty="0"/>
              <a:t>30</a:t>
            </a:r>
            <a:r>
              <a:rPr lang="en-GB" sz="2400" baseline="30000" dirty="0"/>
              <a:t>th</a:t>
            </a:r>
            <a:r>
              <a:rPr lang="en-GB" sz="2400" dirty="0"/>
              <a:t>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272084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45183E0-6311-4283-B601-17A827EAD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912" y="287135"/>
            <a:ext cx="9067800" cy="990600"/>
          </a:xfrm>
        </p:spPr>
        <p:txBody>
          <a:bodyPr>
            <a:normAutofit/>
          </a:bodyPr>
          <a:lstStyle/>
          <a:p>
            <a:r>
              <a:rPr lang="en-GB" altLang="en-US" sz="3000" dirty="0"/>
              <a:t>Predicates, Relations and Relational Structures</a:t>
            </a:r>
            <a:br>
              <a:rPr lang="en-GB" altLang="en-US" sz="2800" dirty="0"/>
            </a:br>
            <a:r>
              <a:rPr lang="en-GB" altLang="en-US" sz="2600" i="1" dirty="0"/>
              <a:t>Simplified radar example with metric constraints*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Content Placeholder 2">
                <a:extLst>
                  <a:ext uri="{FF2B5EF4-FFF2-40B4-BE49-F238E27FC236}">
                    <a16:creationId xmlns:a16="http://schemas.microsoft.com/office/drawing/2014/main" id="{4943B016-0D3F-4778-830C-95C5D7BCFE0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0877"/>
                <a:ext cx="8610600" cy="2378075"/>
              </a:xfrm>
            </p:spPr>
            <p:txBody>
              <a:bodyPr>
                <a:normAutofit fontScale="92500"/>
              </a:bodyPr>
              <a:lstStyle/>
              <a:p>
                <a:pPr>
                  <a:defRPr/>
                </a:pPr>
                <a:r>
                  <a:rPr lang="en-US" altLang="en-US" sz="2200" dirty="0"/>
                  <a:t>The predicates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alt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altLang="en-US" sz="2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alt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alt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represent relations;</a:t>
                </a:r>
              </a:p>
              <a:p>
                <a:pPr lvl="1">
                  <a:defRPr/>
                </a:pPr>
                <a:r>
                  <a:rPr lang="en-US" altLang="en-US" sz="2100" dirty="0"/>
                  <a:t>For example, the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1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1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1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alt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100" i="1" dirty="0">
                    <a:sym typeface="Wingdings" panose="05000000000000000000" pitchFamily="2" charset="2"/>
                  </a:rPr>
                  <a:t>,</a:t>
                </a:r>
                <a:r>
                  <a:rPr lang="en-US" altLang="en-US" sz="2100" i="1" dirty="0"/>
                  <a:t> </a:t>
                </a:r>
                <a:r>
                  <a:rPr lang="en-US" altLang="en-US" sz="2100" dirty="0"/>
                  <a:t>and</a:t>
                </a:r>
                <a:r>
                  <a:rPr lang="en-US" altLang="en-US" sz="21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1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alt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100" i="1" dirty="0"/>
                  <a:t>.</a:t>
                </a:r>
                <a:endParaRPr lang="en-US" altLang="en-US" sz="2100" dirty="0"/>
              </a:p>
              <a:p>
                <a:pPr>
                  <a:defRPr/>
                </a:pPr>
                <a:r>
                  <a:rPr lang="en-US" altLang="en-US" sz="2200" dirty="0"/>
                  <a:t>The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form a relational structure in the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2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– plane</a:t>
                </a:r>
              </a:p>
              <a:p>
                <a:pPr lvl="1">
                  <a:defRPr/>
                </a:pPr>
                <a:r>
                  <a:rPr lang="en-US" altLang="en-US" sz="2000" dirty="0"/>
                  <a:t>For example,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altLang="en-US" sz="20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altLang="en-US" sz="2000" dirty="0"/>
                  <a:t>is a relation in the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000" dirty="0"/>
                  <a:t> – plane and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/>
                  <a:t>is another </a:t>
                </a:r>
              </a:p>
              <a:p>
                <a:pPr lvl="1">
                  <a:defRPr/>
                </a:pPr>
                <a:r>
                  <a:rPr lang="en-US" altLang="en-US" sz="2000" dirty="0"/>
                  <a:t>The intersection is in the region above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/>
                  <a:t>in Quadrant I</a:t>
                </a:r>
              </a:p>
              <a:p>
                <a:pPr>
                  <a:defRPr/>
                </a:pPr>
                <a:r>
                  <a:rPr lang="en-US" altLang="en-US" sz="2200" dirty="0"/>
                  <a:t>The intersection is an </a:t>
                </a:r>
                <a:r>
                  <a:rPr lang="en-US" altLang="en-US" sz="2200" i="1" dirty="0"/>
                  <a:t>interpretation</a:t>
                </a:r>
                <a:r>
                  <a:rPr lang="en-US" altLang="en-US" sz="2200" dirty="0"/>
                  <a:t> of: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,0)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alt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altLang="en-US" sz="22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alt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alt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13315" name="Content Placeholder 2">
                <a:extLst>
                  <a:ext uri="{FF2B5EF4-FFF2-40B4-BE49-F238E27FC236}">
                    <a16:creationId xmlns:a16="http://schemas.microsoft.com/office/drawing/2014/main" id="{4943B016-0D3F-4778-830C-95C5D7BCF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877"/>
                <a:ext cx="8610600" cy="2378075"/>
              </a:xfrm>
              <a:blipFill>
                <a:blip r:embed="rId2"/>
                <a:stretch>
                  <a:fillRect l="-637" t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9" name="TextBox 1">
                <a:extLst>
                  <a:ext uri="{FF2B5EF4-FFF2-40B4-BE49-F238E27FC236}">
                    <a16:creationId xmlns:a16="http://schemas.microsoft.com/office/drawing/2014/main" id="{0BC9C6A2-74AA-468A-9780-CE211FEA0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614" y="6059269"/>
                <a:ext cx="553125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rgbClr val="33046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§"/>
                  <a:defRPr sz="2600">
                    <a:solidFill>
                      <a:srgbClr val="33046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§"/>
                  <a:defRPr sz="2400">
                    <a:solidFill>
                      <a:srgbClr val="33046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200">
                    <a:solidFill>
                      <a:srgbClr val="33046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  <a:latin typeface="Times" panose="02020603050405020304" pitchFamily="18" charset="0"/>
                  </a:rPr>
                  <a:t>*</a:t>
                </a:r>
                <a:r>
                  <a:rPr lang="en-GB" altLang="en-US" sz="1600" dirty="0">
                    <a:solidFill>
                      <a:schemeClr val="tx1"/>
                    </a:solidFill>
                    <a:latin typeface="Times" panose="02020603050405020304" pitchFamily="18" charset="0"/>
                  </a:rPr>
                  <a:t>Note: in this simplified design problem,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alt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alt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GB" alt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altLang="en-US" sz="1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GB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600" dirty="0">
                    <a:solidFill>
                      <a:schemeClr val="tx1"/>
                    </a:solidFill>
                    <a:latin typeface="Times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i="1" dirty="0">
                    <a:solidFill>
                      <a:schemeClr val="tx1"/>
                    </a:solidFill>
                    <a:latin typeface="Times" panose="02020603050405020304" pitchFamily="18" charset="0"/>
                  </a:rPr>
                  <a:t> </a:t>
                </a:r>
                <a:r>
                  <a:rPr lang="en-GB" altLang="en-US" sz="1600" dirty="0">
                    <a:solidFill>
                      <a:schemeClr val="tx1"/>
                    </a:solidFill>
                    <a:latin typeface="Times" panose="02020603050405020304" pitchFamily="18" charset="0"/>
                  </a:rPr>
                  <a:t>has been set to zero.</a:t>
                </a:r>
                <a:endParaRPr lang="en-US" altLang="en-US" sz="1600" dirty="0">
                  <a:solidFill>
                    <a:schemeClr val="tx1"/>
                  </a:solidFill>
                  <a:latin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26639" name="TextBox 1">
                <a:extLst>
                  <a:ext uri="{FF2B5EF4-FFF2-40B4-BE49-F238E27FC236}">
                    <a16:creationId xmlns:a16="http://schemas.microsoft.com/office/drawing/2014/main" id="{0BC9C6A2-74AA-468A-9780-CE211FEA0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14" y="6059269"/>
                <a:ext cx="5531256" cy="646331"/>
              </a:xfrm>
              <a:prstGeom prst="rect">
                <a:avLst/>
              </a:prstGeom>
              <a:blipFill>
                <a:blip r:embed="rId3"/>
                <a:stretch>
                  <a:fillRect l="-1101" t="-5660" b="-11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272698D-CB0D-4633-A3E8-2443EDDDC16A}"/>
              </a:ext>
            </a:extLst>
          </p:cNvPr>
          <p:cNvGrpSpPr/>
          <p:nvPr/>
        </p:nvGrpSpPr>
        <p:grpSpPr>
          <a:xfrm>
            <a:off x="864249" y="3632186"/>
            <a:ext cx="7517751" cy="2463814"/>
            <a:chOff x="864249" y="3555986"/>
            <a:chExt cx="7517751" cy="2463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30">
                  <a:extLst>
                    <a:ext uri="{FF2B5EF4-FFF2-40B4-BE49-F238E27FC236}">
                      <a16:creationId xmlns:a16="http://schemas.microsoft.com/office/drawing/2014/main" id="{20F23EC9-6CB0-472F-8659-2C33A7609E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86252" y="3555986"/>
                  <a:ext cx="238094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6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4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2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altLang="en-US" sz="1800" b="0" dirty="0">
                    <a:solidFill>
                      <a:schemeClr val="tx1"/>
                    </a:solidFill>
                    <a:latin typeface="Times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30">
                  <a:extLst>
                    <a:ext uri="{FF2B5EF4-FFF2-40B4-BE49-F238E27FC236}">
                      <a16:creationId xmlns:a16="http://schemas.microsoft.com/office/drawing/2014/main" id="{20F23EC9-6CB0-472F-8659-2C33A7609E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86252" y="3555986"/>
                  <a:ext cx="2380948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C86B0F6-65F4-4A3E-A117-FC9146EA9A42}"/>
                </a:ext>
              </a:extLst>
            </p:cNvPr>
            <p:cNvGrpSpPr/>
            <p:nvPr/>
          </p:nvGrpSpPr>
          <p:grpSpPr>
            <a:xfrm>
              <a:off x="864249" y="3627437"/>
              <a:ext cx="7517751" cy="2392363"/>
              <a:chOff x="838200" y="3657600"/>
              <a:chExt cx="7517751" cy="239236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7A33DC6-AFF4-4FA5-9D22-0F78053C95F1}"/>
                  </a:ext>
                </a:extLst>
              </p:cNvPr>
              <p:cNvSpPr/>
              <p:nvPr/>
            </p:nvSpPr>
            <p:spPr bwMode="auto">
              <a:xfrm>
                <a:off x="1364844" y="5536588"/>
                <a:ext cx="2163763" cy="1665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rgbClr val="33046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100000"/>
                  <a:buFont typeface="Wingdings" pitchFamily="2" charset="2"/>
                  <a:buChar char="§"/>
                  <a:defRPr sz="2600">
                    <a:solidFill>
                      <a:srgbClr val="33046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Font typeface="Wingdings" pitchFamily="2" charset="2"/>
                  <a:buChar char="§"/>
                  <a:defRPr sz="2400">
                    <a:solidFill>
                      <a:srgbClr val="33046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200">
                    <a:solidFill>
                      <a:srgbClr val="33046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altLang="en-US" sz="2400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26640" name="TextBox 28">
                <a:extLst>
                  <a:ext uri="{FF2B5EF4-FFF2-40B4-BE49-F238E27FC236}">
                    <a16:creationId xmlns:a16="http://schemas.microsoft.com/office/drawing/2014/main" id="{AF0BE787-3CC4-4B94-BB10-6452DDC41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7548" y="5456254"/>
                <a:ext cx="4072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rgbClr val="33046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§"/>
                  <a:defRPr sz="2600">
                    <a:solidFill>
                      <a:srgbClr val="33046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§"/>
                  <a:defRPr sz="2400">
                    <a:solidFill>
                      <a:srgbClr val="33046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200">
                    <a:solidFill>
                      <a:srgbClr val="33046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800" b="0" i="1" dirty="0">
                    <a:solidFill>
                      <a:schemeClr val="tx1"/>
                    </a:solidFill>
                    <a:latin typeface="Times" panose="02020603050405020304" pitchFamily="18" charset="0"/>
                  </a:rPr>
                  <a:t>x</a:t>
                </a:r>
                <a:r>
                  <a:rPr lang="en-GB" altLang="en-US" sz="1800" b="0" i="1" baseline="-25000" dirty="0">
                    <a:solidFill>
                      <a:schemeClr val="tx1"/>
                    </a:solidFill>
                    <a:latin typeface="Times" panose="02020603050405020304" pitchFamily="18" charset="0"/>
                  </a:rPr>
                  <a:t>1</a:t>
                </a:r>
                <a:endParaRPr lang="en-US" altLang="en-US" sz="1800" b="0" i="1" baseline="-25000" dirty="0">
                  <a:solidFill>
                    <a:schemeClr val="tx1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6641" name="TextBox 29">
                <a:extLst>
                  <a:ext uri="{FF2B5EF4-FFF2-40B4-BE49-F238E27FC236}">
                    <a16:creationId xmlns:a16="http://schemas.microsoft.com/office/drawing/2014/main" id="{AFCB59D4-6E30-4616-BC24-022AA8A3A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9472" y="3657600"/>
                <a:ext cx="304800" cy="369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rgbClr val="33046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§"/>
                  <a:defRPr sz="2600">
                    <a:solidFill>
                      <a:srgbClr val="33046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§"/>
                  <a:defRPr sz="2400">
                    <a:solidFill>
                      <a:srgbClr val="33046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200">
                    <a:solidFill>
                      <a:srgbClr val="33046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800" b="0" i="1" dirty="0">
                    <a:solidFill>
                      <a:schemeClr val="tx1"/>
                    </a:solidFill>
                    <a:latin typeface="Times" panose="02020603050405020304" pitchFamily="18" charset="0"/>
                  </a:rPr>
                  <a:t>c</a:t>
                </a:r>
                <a:endParaRPr lang="en-US" altLang="en-US" sz="1800" b="0" i="1" dirty="0">
                  <a:solidFill>
                    <a:schemeClr val="tx1"/>
                  </a:solidFill>
                  <a:latin typeface="Times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642" name="TextBox 30">
                    <a:extLst>
                      <a:ext uri="{FF2B5EF4-FFF2-40B4-BE49-F238E27FC236}">
                        <a16:creationId xmlns:a16="http://schemas.microsoft.com/office/drawing/2014/main" id="{6D0BF902-B986-4750-9646-8F081474CBC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4554" y="3846043"/>
                    <a:ext cx="2380804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6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4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Char char="§"/>
                      <a:defRPr sz="22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=40</m:t>
                        </m:r>
                      </m:oMath>
                    </a14:m>
                    <a:r>
                      <a:rPr lang="en-GB" altLang="en-US" sz="1800" b="0" i="1" dirty="0">
                        <a:solidFill>
                          <a:schemeClr val="tx1"/>
                        </a:solidFill>
                        <a:latin typeface="Times" panose="02020603050405020304" pitchFamily="18" charset="0"/>
                      </a:rPr>
                      <a:t> </a:t>
                    </a:r>
                    <a:endParaRPr lang="en-US" altLang="en-US" sz="1800" b="0" dirty="0">
                      <a:solidFill>
                        <a:schemeClr val="tx1"/>
                      </a:solidFill>
                      <a:latin typeface="Times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642" name="TextBox 30">
                    <a:extLst>
                      <a:ext uri="{FF2B5EF4-FFF2-40B4-BE49-F238E27FC236}">
                        <a16:creationId xmlns:a16="http://schemas.microsoft.com/office/drawing/2014/main" id="{6D0BF902-B986-4750-9646-8F081474CB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74554" y="3846043"/>
                    <a:ext cx="238080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643" name="Straight Connector 31">
                <a:extLst>
                  <a:ext uri="{FF2B5EF4-FFF2-40B4-BE49-F238E27FC236}">
                    <a16:creationId xmlns:a16="http://schemas.microsoft.com/office/drawing/2014/main" id="{CA10BAC8-2BDD-4626-98E1-48088CCF21E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66800" y="5610225"/>
                <a:ext cx="2628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44" name="Straight Connector 32">
                <a:extLst>
                  <a:ext uri="{FF2B5EF4-FFF2-40B4-BE49-F238E27FC236}">
                    <a16:creationId xmlns:a16="http://schemas.microsoft.com/office/drawing/2014/main" id="{9B3DF2DD-329B-4F04-B66D-1BB262B9CBE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346201" y="4038600"/>
                <a:ext cx="5944" cy="180426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4704940-4152-476E-ABD5-70DE86C1D209}"/>
                  </a:ext>
                </a:extLst>
              </p:cNvPr>
              <p:cNvGrpSpPr/>
              <p:nvPr/>
            </p:nvGrpSpPr>
            <p:grpSpPr>
              <a:xfrm>
                <a:off x="838200" y="4092367"/>
                <a:ext cx="685800" cy="307777"/>
                <a:chOff x="838200" y="4092367"/>
                <a:chExt cx="685800" cy="307777"/>
              </a:xfrm>
            </p:grpSpPr>
            <p:sp>
              <p:nvSpPr>
                <p:cNvPr id="24" name="TextBox 29">
                  <a:extLst>
                    <a:ext uri="{FF2B5EF4-FFF2-40B4-BE49-F238E27FC236}">
                      <a16:creationId xmlns:a16="http://schemas.microsoft.com/office/drawing/2014/main" id="{760D39F5-9650-497C-B49D-0A17B13E60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8200" y="4092367"/>
                  <a:ext cx="413323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6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4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2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400" b="0" i="1" dirty="0">
                      <a:solidFill>
                        <a:schemeClr val="tx1"/>
                      </a:solidFill>
                      <a:latin typeface="Times" panose="02020603050405020304" pitchFamily="18" charset="0"/>
                    </a:rPr>
                    <a:t>40</a:t>
                  </a:r>
                  <a:endParaRPr lang="en-US" altLang="en-US" sz="1400" b="0" i="1" dirty="0">
                    <a:solidFill>
                      <a:schemeClr val="tx1"/>
                    </a:solidFill>
                    <a:latin typeface="Times" panose="02020603050405020304" pitchFamily="18" charset="0"/>
                  </a:endParaRPr>
                </a:p>
              </p:txBody>
            </p:sp>
            <p:cxnSp>
              <p:nvCxnSpPr>
                <p:cNvPr id="27" name="Straight Connector 31">
                  <a:extLst>
                    <a:ext uri="{FF2B5EF4-FFF2-40B4-BE49-F238E27FC236}">
                      <a16:creationId xmlns:a16="http://schemas.microsoft.com/office/drawing/2014/main" id="{32006043-9F36-4ACB-B6B8-BAF8F73331C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164000" y="4257472"/>
                  <a:ext cx="3600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A8BDFB8-A66F-485E-AFD6-D8640B4BD711}"/>
                  </a:ext>
                </a:extLst>
              </p:cNvPr>
              <p:cNvGrpSpPr/>
              <p:nvPr/>
            </p:nvGrpSpPr>
            <p:grpSpPr>
              <a:xfrm>
                <a:off x="838200" y="4771416"/>
                <a:ext cx="685800" cy="307777"/>
                <a:chOff x="838200" y="4092367"/>
                <a:chExt cx="685800" cy="307777"/>
              </a:xfrm>
            </p:grpSpPr>
            <p:sp>
              <p:nvSpPr>
                <p:cNvPr id="32" name="TextBox 29">
                  <a:extLst>
                    <a:ext uri="{FF2B5EF4-FFF2-40B4-BE49-F238E27FC236}">
                      <a16:creationId xmlns:a16="http://schemas.microsoft.com/office/drawing/2014/main" id="{CB00868F-0457-4467-ACB3-54ECF798F5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8200" y="4092367"/>
                  <a:ext cx="413323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6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4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2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400" i="1" dirty="0">
                      <a:solidFill>
                        <a:schemeClr val="tx1"/>
                      </a:solidFill>
                      <a:latin typeface="Times" panose="02020603050405020304" pitchFamily="18" charset="0"/>
                    </a:rPr>
                    <a:t>2</a:t>
                  </a:r>
                  <a:r>
                    <a:rPr lang="en-GB" altLang="en-US" sz="1400" b="0" i="1" dirty="0">
                      <a:solidFill>
                        <a:schemeClr val="tx1"/>
                      </a:solidFill>
                      <a:latin typeface="Times" panose="02020603050405020304" pitchFamily="18" charset="0"/>
                    </a:rPr>
                    <a:t>0</a:t>
                  </a:r>
                  <a:endParaRPr lang="en-US" altLang="en-US" sz="1400" b="0" i="1" dirty="0">
                    <a:solidFill>
                      <a:schemeClr val="tx1"/>
                    </a:solidFill>
                    <a:latin typeface="Times" panose="02020603050405020304" pitchFamily="18" charset="0"/>
                  </a:endParaRPr>
                </a:p>
              </p:txBody>
            </p:sp>
            <p:cxnSp>
              <p:nvCxnSpPr>
                <p:cNvPr id="33" name="Straight Connector 31">
                  <a:extLst>
                    <a:ext uri="{FF2B5EF4-FFF2-40B4-BE49-F238E27FC236}">
                      <a16:creationId xmlns:a16="http://schemas.microsoft.com/office/drawing/2014/main" id="{FA2AC4A5-C6BC-46CA-834B-064A3B22D9E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164000" y="4257472"/>
                  <a:ext cx="3600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2D74A7C-18E5-4F7D-BE51-8721F3C01616}"/>
                  </a:ext>
                </a:extLst>
              </p:cNvPr>
              <p:cNvGrpSpPr/>
              <p:nvPr/>
            </p:nvGrpSpPr>
            <p:grpSpPr>
              <a:xfrm>
                <a:off x="3198980" y="5410201"/>
                <a:ext cx="458620" cy="609599"/>
                <a:chOff x="3198980" y="5410201"/>
                <a:chExt cx="458620" cy="609599"/>
              </a:xfrm>
            </p:grpSpPr>
            <p:sp>
              <p:nvSpPr>
                <p:cNvPr id="42" name="TextBox 29">
                  <a:extLst>
                    <a:ext uri="{FF2B5EF4-FFF2-40B4-BE49-F238E27FC236}">
                      <a16:creationId xmlns:a16="http://schemas.microsoft.com/office/drawing/2014/main" id="{9415D698-7257-41B3-B15F-3CBE02AF7C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98980" y="5712023"/>
                  <a:ext cx="45862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6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4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2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400" b="0" i="1" dirty="0">
                      <a:solidFill>
                        <a:schemeClr val="tx1"/>
                      </a:solidFill>
                      <a:latin typeface="Times" panose="02020603050405020304" pitchFamily="18" charset="0"/>
                    </a:rPr>
                    <a:t>40</a:t>
                  </a:r>
                  <a:endParaRPr lang="en-US" altLang="en-US" sz="1400" b="0" i="1" dirty="0">
                    <a:solidFill>
                      <a:schemeClr val="tx1"/>
                    </a:solidFill>
                    <a:latin typeface="Times" panose="02020603050405020304" pitchFamily="18" charset="0"/>
                  </a:endParaRPr>
                </a:p>
              </p:txBody>
            </p:sp>
            <p:cxnSp>
              <p:nvCxnSpPr>
                <p:cNvPr id="43" name="Straight Connector 31">
                  <a:extLst>
                    <a:ext uri="{FF2B5EF4-FFF2-40B4-BE49-F238E27FC236}">
                      <a16:creationId xmlns:a16="http://schemas.microsoft.com/office/drawing/2014/main" id="{7025C83A-DD2B-48B0-B583-4EBF8A9F3F3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3354384" y="5590201"/>
                  <a:ext cx="3600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768B864-578C-42C8-89B3-EAA787BE0159}"/>
                  </a:ext>
                </a:extLst>
              </p:cNvPr>
              <p:cNvGrpSpPr/>
              <p:nvPr/>
            </p:nvGrpSpPr>
            <p:grpSpPr>
              <a:xfrm>
                <a:off x="5552872" y="4267200"/>
                <a:ext cx="1371599" cy="639196"/>
                <a:chOff x="5552872" y="4267200"/>
                <a:chExt cx="1371599" cy="639196"/>
              </a:xfrm>
            </p:grpSpPr>
            <p:sp>
              <p:nvSpPr>
                <p:cNvPr id="16" name="Right Triangle 15">
                  <a:extLst>
                    <a:ext uri="{FF2B5EF4-FFF2-40B4-BE49-F238E27FC236}">
                      <a16:creationId xmlns:a16="http://schemas.microsoft.com/office/drawing/2014/main" id="{5D7B6F95-B5D8-4BD3-A8ED-C21754DD2E7B}"/>
                    </a:ext>
                  </a:extLst>
                </p:cNvPr>
                <p:cNvSpPr/>
                <p:nvPr/>
              </p:nvSpPr>
              <p:spPr bwMode="auto">
                <a:xfrm rot="5400000">
                  <a:off x="6268221" y="4237651"/>
                  <a:ext cx="626701" cy="685799"/>
                </a:xfrm>
                <a:prstGeom prst="rt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rgbClr val="33046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itchFamily="2" charset="2"/>
                    <a:buChar char="§"/>
                    <a:defRPr sz="2600">
                      <a:solidFill>
                        <a:srgbClr val="33046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itchFamily="2" charset="2"/>
                    <a:buChar char="§"/>
                    <a:defRPr sz="2400">
                      <a:solidFill>
                        <a:srgbClr val="33046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§"/>
                    <a:defRPr sz="2200">
                      <a:solidFill>
                        <a:srgbClr val="33046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altLang="en-US" sz="2400">
                    <a:solidFill>
                      <a:schemeClr val="tx1"/>
                    </a:solidFill>
                    <a:latin typeface="Times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2FDC1C2-E0B7-4B4B-A501-651D75CAB99E}"/>
                    </a:ext>
                  </a:extLst>
                </p:cNvPr>
                <p:cNvSpPr/>
                <p:nvPr/>
              </p:nvSpPr>
              <p:spPr bwMode="auto">
                <a:xfrm>
                  <a:off x="5552872" y="4267200"/>
                  <a:ext cx="685800" cy="63919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rgbClr val="33046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itchFamily="2" charset="2"/>
                    <a:buChar char="§"/>
                    <a:defRPr sz="2600">
                      <a:solidFill>
                        <a:srgbClr val="33046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itchFamily="2" charset="2"/>
                    <a:buChar char="§"/>
                    <a:defRPr sz="2400">
                      <a:solidFill>
                        <a:srgbClr val="33046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§"/>
                    <a:defRPr sz="2200">
                      <a:solidFill>
                        <a:srgbClr val="33046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altLang="en-US" sz="2400">
                    <a:solidFill>
                      <a:schemeClr val="tx1"/>
                    </a:solidFill>
                    <a:latin typeface="Times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106957E-8F72-4B48-8B4C-EDCD82A209EC}"/>
                  </a:ext>
                </a:extLst>
              </p:cNvPr>
              <p:cNvGrpSpPr/>
              <p:nvPr/>
            </p:nvGrpSpPr>
            <p:grpSpPr>
              <a:xfrm>
                <a:off x="5029202" y="3657600"/>
                <a:ext cx="3249040" cy="2392363"/>
                <a:chOff x="5056760" y="3657600"/>
                <a:chExt cx="3249040" cy="2392363"/>
              </a:xfrm>
            </p:grpSpPr>
            <p:sp>
              <p:nvSpPr>
                <p:cNvPr id="26630" name="TextBox 11">
                  <a:extLst>
                    <a:ext uri="{FF2B5EF4-FFF2-40B4-BE49-F238E27FC236}">
                      <a16:creationId xmlns:a16="http://schemas.microsoft.com/office/drawing/2014/main" id="{1CB49433-CFD3-4042-8833-AB36926A84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13687" y="5456238"/>
                  <a:ext cx="39211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6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4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2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 b="0" i="1" dirty="0">
                      <a:solidFill>
                        <a:schemeClr val="tx1"/>
                      </a:solidFill>
                      <a:latin typeface="Times" panose="02020603050405020304" pitchFamily="18" charset="0"/>
                    </a:rPr>
                    <a:t>x</a:t>
                  </a:r>
                  <a:r>
                    <a:rPr lang="en-GB" altLang="en-US" sz="1800" b="0" i="1" baseline="-25000" dirty="0">
                      <a:solidFill>
                        <a:schemeClr val="tx1"/>
                      </a:solidFill>
                      <a:latin typeface="Times" panose="02020603050405020304" pitchFamily="18" charset="0"/>
                    </a:rPr>
                    <a:t>1</a:t>
                  </a:r>
                  <a:endParaRPr lang="en-US" altLang="en-US" sz="1800" b="0" i="1" baseline="-25000" dirty="0">
                    <a:solidFill>
                      <a:schemeClr val="tx1"/>
                    </a:solidFill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26631" name="TextBox 16">
                  <a:extLst>
                    <a:ext uri="{FF2B5EF4-FFF2-40B4-BE49-F238E27FC236}">
                      <a16:creationId xmlns:a16="http://schemas.microsoft.com/office/drawing/2014/main" id="{C12D4E57-BF84-494B-92A3-C8D97CA393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00472" y="3657600"/>
                  <a:ext cx="30480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6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§"/>
                    <a:defRPr sz="24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200">
                      <a:solidFill>
                        <a:srgbClr val="33046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 b="0" i="1" dirty="0">
                      <a:solidFill>
                        <a:schemeClr val="tx1"/>
                      </a:solidFill>
                      <a:latin typeface="Times" panose="02020603050405020304" pitchFamily="18" charset="0"/>
                    </a:rPr>
                    <a:t>y</a:t>
                  </a:r>
                  <a:endParaRPr lang="en-US" altLang="en-US" sz="1800" b="0" i="1" dirty="0">
                    <a:solidFill>
                      <a:schemeClr val="tx1"/>
                    </a:solidFill>
                    <a:latin typeface="Times" panose="02020603050405020304" pitchFamily="18" charset="0"/>
                  </a:endParaRPr>
                </a:p>
              </p:txBody>
            </p:sp>
            <p:cxnSp>
              <p:nvCxnSpPr>
                <p:cNvPr id="26632" name="Straight Connector 20">
                  <a:extLst>
                    <a:ext uri="{FF2B5EF4-FFF2-40B4-BE49-F238E27FC236}">
                      <a16:creationId xmlns:a16="http://schemas.microsoft.com/office/drawing/2014/main" id="{4152E0D5-42B2-462E-99E4-253AE770E7F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20000" flipV="1">
                  <a:off x="5101799" y="4265613"/>
                  <a:ext cx="1801813" cy="178435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36" name="Straight Connector 6">
                  <a:extLst>
                    <a:ext uri="{FF2B5EF4-FFF2-40B4-BE49-F238E27FC236}">
                      <a16:creationId xmlns:a16="http://schemas.microsoft.com/office/drawing/2014/main" id="{454E43A2-B458-4279-9D7F-78648CD87D5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221287" y="5608638"/>
                  <a:ext cx="262731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37" name="Straight Connector 13">
                  <a:extLst>
                    <a:ext uri="{FF2B5EF4-FFF2-40B4-BE49-F238E27FC236}">
                      <a16:creationId xmlns:a16="http://schemas.microsoft.com/office/drawing/2014/main" id="{2A8F386E-E94E-420D-B480-1434D5AD905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4637088" y="4938713"/>
                  <a:ext cx="1800225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50D2A21A-29A4-4459-BA0C-DEBCD99A6358}"/>
                    </a:ext>
                  </a:extLst>
                </p:cNvPr>
                <p:cNvGrpSpPr/>
                <p:nvPr/>
              </p:nvGrpSpPr>
              <p:grpSpPr>
                <a:xfrm>
                  <a:off x="5056760" y="4087240"/>
                  <a:ext cx="685800" cy="307777"/>
                  <a:chOff x="838200" y="4092367"/>
                  <a:chExt cx="685800" cy="307777"/>
                </a:xfrm>
              </p:grpSpPr>
              <p:sp>
                <p:nvSpPr>
                  <p:cNvPr id="35" name="TextBox 29">
                    <a:extLst>
                      <a:ext uri="{FF2B5EF4-FFF2-40B4-BE49-F238E27FC236}">
                        <a16:creationId xmlns:a16="http://schemas.microsoft.com/office/drawing/2014/main" id="{DC7C5B45-0BB6-448B-A173-23B3539B5E5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200" y="4092367"/>
                    <a:ext cx="413323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6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4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Char char="§"/>
                      <a:defRPr sz="22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400" b="0" i="1" dirty="0">
                        <a:solidFill>
                          <a:schemeClr val="tx1"/>
                        </a:solidFill>
                        <a:latin typeface="Times" panose="02020603050405020304" pitchFamily="18" charset="0"/>
                      </a:rPr>
                      <a:t>40</a:t>
                    </a:r>
                    <a:endParaRPr lang="en-US" altLang="en-US" sz="1400" b="0" i="1" dirty="0">
                      <a:solidFill>
                        <a:schemeClr val="tx1"/>
                      </a:solidFill>
                      <a:latin typeface="Times" panose="02020603050405020304" pitchFamily="18" charset="0"/>
                    </a:endParaRPr>
                  </a:p>
                </p:txBody>
              </p:sp>
              <p:cxnSp>
                <p:nvCxnSpPr>
                  <p:cNvPr id="36" name="Straight Connector 31">
                    <a:extLst>
                      <a:ext uri="{FF2B5EF4-FFF2-40B4-BE49-F238E27FC236}">
                        <a16:creationId xmlns:a16="http://schemas.microsoft.com/office/drawing/2014/main" id="{B2A83142-144C-4273-AD5C-34732BCED76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64000" y="4257472"/>
                    <a:ext cx="360000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2FA89A56-CC5F-4013-8D31-EC72B22FD0F6}"/>
                    </a:ext>
                  </a:extLst>
                </p:cNvPr>
                <p:cNvGrpSpPr/>
                <p:nvPr/>
              </p:nvGrpSpPr>
              <p:grpSpPr>
                <a:xfrm>
                  <a:off x="5056760" y="4766289"/>
                  <a:ext cx="685800" cy="307777"/>
                  <a:chOff x="838200" y="4092367"/>
                  <a:chExt cx="685800" cy="307777"/>
                </a:xfrm>
              </p:grpSpPr>
              <p:sp>
                <p:nvSpPr>
                  <p:cNvPr id="38" name="TextBox 29">
                    <a:extLst>
                      <a:ext uri="{FF2B5EF4-FFF2-40B4-BE49-F238E27FC236}">
                        <a16:creationId xmlns:a16="http://schemas.microsoft.com/office/drawing/2014/main" id="{AB185BBA-2F6D-4AC5-806F-9227A2C5C73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200" y="4092367"/>
                    <a:ext cx="413323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6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4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Char char="§"/>
                      <a:defRPr sz="22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400" i="1" dirty="0">
                        <a:solidFill>
                          <a:schemeClr val="tx1"/>
                        </a:solidFill>
                        <a:latin typeface="Times" panose="02020603050405020304" pitchFamily="18" charset="0"/>
                      </a:rPr>
                      <a:t>2</a:t>
                    </a:r>
                    <a:r>
                      <a:rPr lang="en-GB" altLang="en-US" sz="1400" b="0" i="1" dirty="0">
                        <a:solidFill>
                          <a:schemeClr val="tx1"/>
                        </a:solidFill>
                        <a:latin typeface="Times" panose="02020603050405020304" pitchFamily="18" charset="0"/>
                      </a:rPr>
                      <a:t>0</a:t>
                    </a:r>
                    <a:endParaRPr lang="en-US" altLang="en-US" sz="1400" b="0" i="1" dirty="0">
                      <a:solidFill>
                        <a:schemeClr val="tx1"/>
                      </a:solidFill>
                      <a:latin typeface="Times" panose="02020603050405020304" pitchFamily="18" charset="0"/>
                    </a:endParaRPr>
                  </a:p>
                </p:txBody>
              </p:sp>
              <p:cxnSp>
                <p:nvCxnSpPr>
                  <p:cNvPr id="39" name="Straight Connector 31">
                    <a:extLst>
                      <a:ext uri="{FF2B5EF4-FFF2-40B4-BE49-F238E27FC236}">
                        <a16:creationId xmlns:a16="http://schemas.microsoft.com/office/drawing/2014/main" id="{C957C768-DBA3-40BD-A2EB-DFEB1941ECF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64000" y="4257472"/>
                    <a:ext cx="360000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0EC3093-F346-431B-8516-6FA85442DC51}"/>
                    </a:ext>
                  </a:extLst>
                </p:cNvPr>
                <p:cNvGrpSpPr/>
                <p:nvPr/>
              </p:nvGrpSpPr>
              <p:grpSpPr>
                <a:xfrm>
                  <a:off x="7313780" y="5439384"/>
                  <a:ext cx="458620" cy="609599"/>
                  <a:chOff x="3198980" y="5410201"/>
                  <a:chExt cx="458620" cy="609599"/>
                </a:xfrm>
              </p:grpSpPr>
              <p:sp>
                <p:nvSpPr>
                  <p:cNvPr id="46" name="TextBox 29">
                    <a:extLst>
                      <a:ext uri="{FF2B5EF4-FFF2-40B4-BE49-F238E27FC236}">
                        <a16:creationId xmlns:a16="http://schemas.microsoft.com/office/drawing/2014/main" id="{E3EF6C6A-8CE0-43DB-80A4-BB4FBBA682A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98980" y="5712023"/>
                    <a:ext cx="45862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6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4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Char char="§"/>
                      <a:defRPr sz="22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400" b="0" i="1" dirty="0">
                        <a:solidFill>
                          <a:schemeClr val="tx1"/>
                        </a:solidFill>
                        <a:latin typeface="Times" panose="02020603050405020304" pitchFamily="18" charset="0"/>
                      </a:rPr>
                      <a:t>40</a:t>
                    </a:r>
                    <a:endParaRPr lang="en-US" altLang="en-US" sz="1400" b="0" i="1" dirty="0">
                      <a:solidFill>
                        <a:schemeClr val="tx1"/>
                      </a:solidFill>
                      <a:latin typeface="Times" panose="02020603050405020304" pitchFamily="18" charset="0"/>
                    </a:endParaRPr>
                  </a:p>
                </p:txBody>
              </p:sp>
              <p:cxnSp>
                <p:nvCxnSpPr>
                  <p:cNvPr id="47" name="Straight Connector 31">
                    <a:extLst>
                      <a:ext uri="{FF2B5EF4-FFF2-40B4-BE49-F238E27FC236}">
                        <a16:creationId xmlns:a16="http://schemas.microsoft.com/office/drawing/2014/main" id="{7FCEECF8-BF7A-4731-BA23-B20D2A68034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16200000">
                    <a:off x="3354384" y="5590201"/>
                    <a:ext cx="360000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cxnSp>
            <p:nvCxnSpPr>
              <p:cNvPr id="53" name="Straight Connector 20">
                <a:extLst>
                  <a:ext uri="{FF2B5EF4-FFF2-40B4-BE49-F238E27FC236}">
                    <a16:creationId xmlns:a16="http://schemas.microsoft.com/office/drawing/2014/main" id="{2748C3F0-3E8C-42E4-8241-D6C8AC0C6B8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19200" y="4267200"/>
                <a:ext cx="2289077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Straight Connector 20">
                <a:extLst>
                  <a:ext uri="{FF2B5EF4-FFF2-40B4-BE49-F238E27FC236}">
                    <a16:creationId xmlns:a16="http://schemas.microsoft.com/office/drawing/2014/main" id="{8940F562-B958-492F-A983-81395C33D1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>
                <a:off x="2840656" y="4954800"/>
                <a:ext cx="1368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30">
                    <a:extLst>
                      <a:ext uri="{FF2B5EF4-FFF2-40B4-BE49-F238E27FC236}">
                        <a16:creationId xmlns:a16="http://schemas.microsoft.com/office/drawing/2014/main" id="{B8BEB7C7-3F62-4451-92A0-F565B86FA1D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75147" y="3840385"/>
                    <a:ext cx="2380804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6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Font typeface="Wingdings" panose="05000000000000000000" pitchFamily="2" charset="2"/>
                      <a:buChar char="§"/>
                      <a:defRPr sz="24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Char char="§"/>
                      <a:defRPr sz="2200">
                        <a:solidFill>
                          <a:srgbClr val="33046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=20</m:t>
                        </m:r>
                      </m:oMath>
                    </a14:m>
                    <a:r>
                      <a:rPr lang="en-GB" altLang="en-US" sz="1800" b="0" i="1" dirty="0">
                        <a:solidFill>
                          <a:schemeClr val="tx1"/>
                        </a:solidFill>
                        <a:latin typeface="Times" panose="02020603050405020304" pitchFamily="18" charset="0"/>
                      </a:rPr>
                      <a:t> </a:t>
                    </a:r>
                    <a:endParaRPr lang="en-US" altLang="en-US" sz="1800" b="0" dirty="0">
                      <a:solidFill>
                        <a:schemeClr val="tx1"/>
                      </a:solidFill>
                      <a:latin typeface="Times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30">
                    <a:extLst>
                      <a:ext uri="{FF2B5EF4-FFF2-40B4-BE49-F238E27FC236}">
                        <a16:creationId xmlns:a16="http://schemas.microsoft.com/office/drawing/2014/main" id="{B8BEB7C7-3F62-4451-92A0-F565B86FA1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975147" y="3840385"/>
                    <a:ext cx="238080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333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Footer Placeholder 3">
            <a:extLst>
              <a:ext uri="{FF2B5EF4-FFF2-40B4-BE49-F238E27FC236}">
                <a16:creationId xmlns:a16="http://schemas.microsoft.com/office/drawing/2014/main" id="{8CD0F6B7-A12C-45A0-8A31-543D1E47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sp>
        <p:nvSpPr>
          <p:cNvPr id="50" name="Slide Number Placeholder 4">
            <a:extLst>
              <a:ext uri="{FF2B5EF4-FFF2-40B4-BE49-F238E27FC236}">
                <a16:creationId xmlns:a16="http://schemas.microsoft.com/office/drawing/2014/main" id="{D4439AE0-ADEC-4AA0-83F1-45A11208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8" name="Footer Placeholder 3">
            <a:extLst>
              <a:ext uri="{FF2B5EF4-FFF2-40B4-BE49-F238E27FC236}">
                <a16:creationId xmlns:a16="http://schemas.microsoft.com/office/drawing/2014/main" id="{FDB39098-7F99-4FE2-8BE7-A346025DED58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280834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itle 1"/>
          <p:cNvSpPr txBox="1">
            <a:spLocks/>
          </p:cNvSpPr>
          <p:nvPr/>
        </p:nvSpPr>
        <p:spPr bwMode="auto">
          <a:xfrm>
            <a:off x="76200" y="304800"/>
            <a:ext cx="8915400" cy="801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defRPr sz="3200" ker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sz="2800" dirty="0">
                <a:solidFill>
                  <a:schemeClr val="tx1"/>
                </a:solidFill>
              </a:rPr>
              <a:t>Example of UPR model based analysis for system design: </a:t>
            </a:r>
          </a:p>
          <a:p>
            <a:r>
              <a:rPr lang="en-GB" altLang="en-US" sz="2400" i="1" dirty="0">
                <a:solidFill>
                  <a:schemeClr val="tx1"/>
                </a:solidFill>
              </a:rPr>
              <a:t>Radar power aperture product (1 of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>
                <a:off x="4581429" y="1417743"/>
                <a:ext cx="4486371" cy="457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rgbClr val="33046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itchFamily="2" charset="2"/>
                  <a:buChar char="§"/>
                  <a:defRPr sz="2600">
                    <a:solidFill>
                      <a:srgbClr val="33046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itchFamily="2" charset="2"/>
                  <a:buChar char="§"/>
                  <a:defRPr sz="2400">
                    <a:solidFill>
                      <a:srgbClr val="33046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200">
                    <a:solidFill>
                      <a:srgbClr val="33046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1800" b="1" kern="0" dirty="0">
                    <a:solidFill>
                      <a:schemeClr val="tx1"/>
                    </a:solidFill>
                    <a:latin typeface="Arial" charset="0"/>
                  </a:rPr>
                  <a:t>Objective function: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1800" b="0" i="1" kern="0" dirty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1800" b="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sSub>
                      <m:sSub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+2</m:t>
                    </m:r>
                    <m:sSub>
                      <m:sSub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1800" b="0" i="1" kern="0" baseline="-300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en-US" sz="1800" b="0" i="1" kern="0" baseline="-300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1800" b="1" kern="0" dirty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rPr>
                  <a:t>Design Space: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1800" b="0" i="1" kern="0" dirty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en-US" sz="1800" b="0" i="1" kern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en-US" sz="1800" b="0" i="1" kern="0" dirty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≤40</m:t>
                    </m:r>
                    <m:r>
                      <m:rPr>
                        <m:sty m:val="p"/>
                      </m:rPr>
                      <a:rPr lang="en-GB" altLang="en-US" sz="1800" b="0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dBw</m:t>
                    </m:r>
                    <m:r>
                      <a:rPr lang="en-GB" altLang="en-US" sz="1800" b="0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(10 </m:t>
                    </m:r>
                    <m:r>
                      <m:rPr>
                        <m:sty m:val="p"/>
                      </m:rPr>
                      <a:rPr lang="en-GB" altLang="en-US" sz="1800" b="0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Kw</m:t>
                    </m:r>
                    <m:r>
                      <a:rPr lang="en-GB" altLang="en-US" sz="1800" b="0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800" b="0" i="1" kern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en-US" sz="1800" b="0" i="1" kern="0" dirty="0">
                    <a:solidFill>
                      <a:schemeClr val="tx1"/>
                    </a:solidFill>
                    <a:latin typeface="Arial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en-US" sz="1800" b="0" i="1" kern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en-US" sz="1800" i="1" kern="0" dirty="0">
                    <a:solidFill>
                      <a:schemeClr val="tx1"/>
                    </a:solidFill>
                    <a:latin typeface="Arial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altLang="en-US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altLang="en-US" sz="18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GB" altLang="en-US" sz="18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dB</m:t>
                    </m:r>
                    <m:r>
                      <m:rPr>
                        <m:sty m:val="p"/>
                      </m:rPr>
                      <a:rPr lang="en-GB" altLang="en-US" sz="1800" b="0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sm</m:t>
                    </m:r>
                    <m:r>
                      <a:rPr lang="en-GB" altLang="en-US" sz="18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(10 </m:t>
                    </m:r>
                    <m:sSup>
                      <m:sSup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altLang="en-US" sz="1800" b="0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altLang="en-US" sz="1800" b="0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18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800" i="1" kern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en-US" sz="1600" b="0" kern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1800" b="1" kern="0" dirty="0">
                    <a:solidFill>
                      <a:schemeClr val="tx1"/>
                    </a:solidFill>
                    <a:latin typeface="Arial" charset="0"/>
                  </a:rPr>
                  <a:t>Design problem: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en-US" sz="1800" b="0" kern="0" dirty="0">
                    <a:solidFill>
                      <a:schemeClr val="tx1"/>
                    </a:solidFill>
                    <a:latin typeface="Arial" charset="0"/>
                  </a:rPr>
                  <a:t>Given a </a:t>
                </a:r>
                <a:r>
                  <a:rPr lang="en-US" altLang="en-US" sz="1800" b="0" i="1" kern="0" dirty="0">
                    <a:solidFill>
                      <a:schemeClr val="tx1"/>
                    </a:solidFill>
                    <a:latin typeface="Arial" charset="0"/>
                  </a:rPr>
                  <a:t>Constraint</a:t>
                </a:r>
                <a:r>
                  <a:rPr lang="en-US" altLang="en-US" sz="1800" b="0" kern="0" dirty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1800" b="0" i="0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1800" b="0" i="1" kern="0" dirty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:r>
                  <a:rPr lang="en-US" altLang="en-US" sz="1800" b="0" kern="0" dirty="0">
                    <a:solidFill>
                      <a:schemeClr val="tx1"/>
                    </a:solidFill>
                    <a:latin typeface="Arial" charset="0"/>
                  </a:rPr>
                  <a:t>on the objective variable, </a:t>
                </a:r>
                <a:r>
                  <a:rPr lang="en-US" altLang="en-US" sz="1800" b="0" i="1" kern="0" dirty="0">
                    <a:solidFill>
                      <a:schemeClr val="tx1"/>
                    </a:solidFill>
                    <a:latin typeface="Arial" charset="0"/>
                  </a:rPr>
                  <a:t>y</a:t>
                </a:r>
                <a:r>
                  <a:rPr lang="en-US" altLang="en-US" sz="1800" b="0" kern="0" dirty="0">
                    <a:solidFill>
                      <a:schemeClr val="tx1"/>
                    </a:solidFill>
                    <a:latin typeface="Arial" charset="0"/>
                  </a:rPr>
                  <a:t>, determine all feasible </a:t>
                </a:r>
                <a14:m>
                  <m:oMath xmlns:m="http://schemas.openxmlformats.org/officeDocument/2006/math">
                    <m:r>
                      <a:rPr lang="en-GB" altLang="en-US" sz="1800" b="0" i="0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GB" altLang="en-US" sz="180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GB" altLang="en-US" sz="180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a:rPr lang="en-GB" altLang="en-US" sz="18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en-US" sz="1800" b="0" kern="0" dirty="0">
                    <a:solidFill>
                      <a:schemeClr val="tx1"/>
                    </a:solidFill>
                    <a:latin typeface="Arial" charset="0"/>
                  </a:rPr>
                  <a:t>such that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1800" b="0" kern="0" dirty="0">
                    <a:solidFill>
                      <a:schemeClr val="tx1"/>
                    </a:solidFill>
                    <a:latin typeface="Arial" charset="0"/>
                  </a:rPr>
                  <a:t>		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GB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1800" b="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en-US" sz="2000" b="0" kern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1429" y="1417743"/>
                <a:ext cx="4486371" cy="4571998"/>
              </a:xfrm>
              <a:prstGeom prst="rect">
                <a:avLst/>
              </a:prstGeom>
              <a:blipFill>
                <a:blip r:embed="rId2"/>
                <a:stretch>
                  <a:fillRect l="-1223" r="-16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4785371-E00E-4C32-A728-A20DEDA664A9}"/>
              </a:ext>
            </a:extLst>
          </p:cNvPr>
          <p:cNvGrpSpPr/>
          <p:nvPr/>
        </p:nvGrpSpPr>
        <p:grpSpPr>
          <a:xfrm>
            <a:off x="76200" y="3519380"/>
            <a:ext cx="4193153" cy="2843320"/>
            <a:chOff x="212834" y="3068033"/>
            <a:chExt cx="4193153" cy="2843320"/>
          </a:xfrm>
        </p:grpSpPr>
        <p:cxnSp>
          <p:nvCxnSpPr>
            <p:cNvPr id="7171" name="Straight Connector 3"/>
            <p:cNvCxnSpPr>
              <a:cxnSpLocks noChangeShapeType="1"/>
            </p:cNvCxnSpPr>
            <p:nvPr/>
          </p:nvCxnSpPr>
          <p:spPr bwMode="auto">
            <a:xfrm rot="5400000">
              <a:off x="-303104" y="4513263"/>
              <a:ext cx="2339975" cy="0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2" name="Straight Connector 4"/>
            <p:cNvCxnSpPr>
              <a:cxnSpLocks noChangeShapeType="1"/>
            </p:cNvCxnSpPr>
            <p:nvPr/>
          </p:nvCxnSpPr>
          <p:spPr bwMode="auto">
            <a:xfrm rot="10800000">
              <a:off x="706547" y="5391150"/>
              <a:ext cx="3240087" cy="0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5" name="Straight Connector 8"/>
            <p:cNvCxnSpPr>
              <a:cxnSpLocks noChangeShapeType="1"/>
            </p:cNvCxnSpPr>
            <p:nvPr/>
          </p:nvCxnSpPr>
          <p:spPr bwMode="auto">
            <a:xfrm flipH="1">
              <a:off x="3733909" y="3505200"/>
              <a:ext cx="15657" cy="1981200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6" name="Straight Connector 9"/>
            <p:cNvCxnSpPr>
              <a:cxnSpLocks noChangeShapeType="1"/>
            </p:cNvCxnSpPr>
            <p:nvPr/>
          </p:nvCxnSpPr>
          <p:spPr bwMode="auto">
            <a:xfrm rot="10800000">
              <a:off x="706547" y="4735512"/>
              <a:ext cx="3240087" cy="0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7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2234624" y="3756580"/>
                  <a:ext cx="178582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itchFamily="2" charset="2"/>
                    <a:buChar char="Ø"/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altLang="en-US" sz="18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altLang="en-US" sz="18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altLang="en-US" sz="18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18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≤40</m:t>
                        </m:r>
                      </m:oMath>
                    </m:oMathPara>
                  </a14:m>
                  <a:endParaRPr lang="en-GB" altLang="en-US" sz="1800" i="1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7177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34624" y="3756580"/>
                  <a:ext cx="178582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78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1063734" y="4733925"/>
              <a:ext cx="103188" cy="103187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9" name="Straight Connector 32"/>
            <p:cNvCxnSpPr>
              <a:cxnSpLocks noChangeShapeType="1"/>
            </p:cNvCxnSpPr>
            <p:nvPr/>
          </p:nvCxnSpPr>
          <p:spPr bwMode="auto">
            <a:xfrm flipH="1" flipV="1">
              <a:off x="212834" y="4430712"/>
              <a:ext cx="2406650" cy="1136650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80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900549" y="4163258"/>
                  <a:ext cx="134778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itchFamily="2" charset="2"/>
                    <a:buChar char="Ø"/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altLang="en-US" sz="18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altLang="en-US" sz="18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altLang="en-US" sz="18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18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altLang="en-US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altLang="en-US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altLang="en-US" sz="1800" i="1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7180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0549" y="4163258"/>
                  <a:ext cx="134778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83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1416159" y="4787900"/>
              <a:ext cx="166688" cy="166687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4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1624122" y="4811712"/>
              <a:ext cx="265112" cy="265113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5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1889234" y="4811712"/>
              <a:ext cx="342900" cy="341313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2060684" y="4835525"/>
              <a:ext cx="477838" cy="476250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7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2346434" y="4811712"/>
              <a:ext cx="531813" cy="530225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8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2652822" y="4827587"/>
              <a:ext cx="531812" cy="530225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9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3032234" y="4811712"/>
              <a:ext cx="531813" cy="530225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0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3338622" y="5024437"/>
              <a:ext cx="342900" cy="341313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2" name="Straight Arrow Connector 8"/>
            <p:cNvCxnSpPr>
              <a:cxnSpLocks noChangeShapeType="1"/>
            </p:cNvCxnSpPr>
            <p:nvPr/>
          </p:nvCxnSpPr>
          <p:spPr bwMode="auto">
            <a:xfrm>
              <a:off x="3138597" y="4125912"/>
              <a:ext cx="542925" cy="16917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3" name="Straight Arrow Connector 34"/>
            <p:cNvCxnSpPr>
              <a:cxnSpLocks noChangeShapeType="1"/>
            </p:cNvCxnSpPr>
            <p:nvPr/>
          </p:nvCxnSpPr>
          <p:spPr bwMode="auto">
            <a:xfrm>
              <a:off x="1716835" y="4533106"/>
              <a:ext cx="152400" cy="1857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7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26496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 i="1" dirty="0"/>
                <a:t>Feasible Region with one Constrained Objective</a:t>
              </a:r>
              <a:endParaRPr lang="en-US" altLang="en-US" sz="1600" i="1" dirty="0"/>
            </a:p>
          </p:txBody>
        </p:sp>
        <p:cxnSp>
          <p:nvCxnSpPr>
            <p:cNvPr id="30" name="Straight Arrow Connector 9"/>
            <p:cNvCxnSpPr>
              <a:cxnSpLocks noChangeShapeType="1"/>
            </p:cNvCxnSpPr>
            <p:nvPr/>
          </p:nvCxnSpPr>
          <p:spPr bwMode="auto">
            <a:xfrm>
              <a:off x="2181918" y="3727979"/>
              <a:ext cx="356604" cy="122660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99B5E72-B52C-4985-AF7D-90B6CD99AB23}"/>
                    </a:ext>
                  </a:extLst>
                </p:cNvPr>
                <p:cNvSpPr txBox="1"/>
                <p:nvPr/>
              </p:nvSpPr>
              <p:spPr>
                <a:xfrm>
                  <a:off x="212834" y="5542021"/>
                  <a:ext cx="39625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altLang="en-US" sz="18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altLang="en-US" sz="18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altLang="en-US" sz="18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0" i="1" kern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GB" altLang="en-US" sz="18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kern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altLang="en-US" sz="18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GB" altLang="en-US" sz="18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altLang="en-US" sz="18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=20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99B5E72-B52C-4985-AF7D-90B6CD99AB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834" y="5542021"/>
                  <a:ext cx="396250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FB0F710-ACA1-4B70-8320-11FF30FA50F7}"/>
                    </a:ext>
                  </a:extLst>
                </p:cNvPr>
                <p:cNvSpPr txBox="1"/>
                <p:nvPr/>
              </p:nvSpPr>
              <p:spPr>
                <a:xfrm>
                  <a:off x="3813740" y="5353728"/>
                  <a:ext cx="59224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altLang="en-US" i="1" kern="0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kern="0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i="1" kern="0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FB0F710-ACA1-4B70-8320-11FF30FA50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3740" y="5353728"/>
                  <a:ext cx="59224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0D16862-AE23-4C2D-B583-8B55F012F571}"/>
                    </a:ext>
                  </a:extLst>
                </p:cNvPr>
                <p:cNvSpPr txBox="1"/>
                <p:nvPr/>
              </p:nvSpPr>
              <p:spPr>
                <a:xfrm>
                  <a:off x="325848" y="3068033"/>
                  <a:ext cx="59224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altLang="en-US" i="1" kern="0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kern="0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b="0" i="1" kern="0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0D16862-AE23-4C2D-B583-8B55F012F5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48" y="3068033"/>
                  <a:ext cx="59224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0A321B-F2EA-402A-B0BF-4FA032590A55}"/>
              </a:ext>
            </a:extLst>
          </p:cNvPr>
          <p:cNvGrpSpPr/>
          <p:nvPr/>
        </p:nvGrpSpPr>
        <p:grpSpPr>
          <a:xfrm>
            <a:off x="255162" y="1182686"/>
            <a:ext cx="4012038" cy="2244586"/>
            <a:chOff x="178962" y="1056324"/>
            <a:chExt cx="4012038" cy="22445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FC26D93-34EB-4F70-8D4C-6455E152E033}"/>
                </a:ext>
              </a:extLst>
            </p:cNvPr>
            <p:cNvGrpSpPr/>
            <p:nvPr/>
          </p:nvGrpSpPr>
          <p:grpSpPr>
            <a:xfrm>
              <a:off x="178962" y="1056324"/>
              <a:ext cx="4012038" cy="2244586"/>
              <a:chOff x="178962" y="1056324"/>
              <a:chExt cx="4012038" cy="224458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EF65535-A136-4A5C-8BD6-C4553034CE13}"/>
                  </a:ext>
                </a:extLst>
              </p:cNvPr>
              <p:cNvGrpSpPr/>
              <p:nvPr/>
            </p:nvGrpSpPr>
            <p:grpSpPr>
              <a:xfrm>
                <a:off x="178962" y="1056324"/>
                <a:ext cx="4012038" cy="2244586"/>
                <a:chOff x="178962" y="1056324"/>
                <a:chExt cx="4012038" cy="2244586"/>
              </a:xfrm>
            </p:grpSpPr>
            <p:pic>
              <p:nvPicPr>
                <p:cNvPr id="31" name="Picture 2">
                  <a:extLst>
                    <a:ext uri="{FF2B5EF4-FFF2-40B4-BE49-F238E27FC236}">
                      <a16:creationId xmlns:a16="http://schemas.microsoft.com/office/drawing/2014/main" id="{BEE72400-9C27-44BB-8491-69E6FB8DFA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" t="-565" r="26375" b="37206"/>
                <a:stretch/>
              </p:blipFill>
              <p:spPr bwMode="auto">
                <a:xfrm>
                  <a:off x="178962" y="1056324"/>
                  <a:ext cx="3980726" cy="2218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50EB327-96D5-40AB-B228-0A2C842CDE2A}"/>
                    </a:ext>
                  </a:extLst>
                </p:cNvPr>
                <p:cNvSpPr/>
                <p:nvPr/>
              </p:nvSpPr>
              <p:spPr>
                <a:xfrm>
                  <a:off x="2819400" y="2819400"/>
                  <a:ext cx="1371600" cy="48151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ysClr val="windowText" lastClr="000000"/>
                      </a:solidFill>
                    </a:rPr>
                    <a:t>Computer</a:t>
                  </a:r>
                </a:p>
              </p:txBody>
            </p:sp>
          </p:grp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1C347D1-7AB0-40D2-B698-A1FBA7EF6B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864" y="3055940"/>
                <a:ext cx="228600" cy="3174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D52845F-59FF-4D09-A6AF-1A2B49FCEF0D}"/>
                </a:ext>
              </a:extLst>
            </p:cNvPr>
            <p:cNvSpPr/>
            <p:nvPr/>
          </p:nvSpPr>
          <p:spPr>
            <a:xfrm>
              <a:off x="3016250" y="2530475"/>
              <a:ext cx="1127344" cy="239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1" name="Slide Number Placeholder 4">
            <a:extLst>
              <a:ext uri="{FF2B5EF4-FFF2-40B4-BE49-F238E27FC236}">
                <a16:creationId xmlns:a16="http://schemas.microsoft.com/office/drawing/2014/main" id="{FE1E6823-778D-4E44-B533-62231EAB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DA5B1679-AAA5-4057-AB91-6B96ABE3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1F5756E-4A39-4B88-9D20-4BB9D85C0A1E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85285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able&#10;&#10;Description automatically generated">
            <a:extLst>
              <a:ext uri="{FF2B5EF4-FFF2-40B4-BE49-F238E27FC236}">
                <a16:creationId xmlns:a16="http://schemas.microsoft.com/office/drawing/2014/main" id="{4B409831-E830-48B3-A48B-020CF1B91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974" y="5732358"/>
            <a:ext cx="5831407" cy="724307"/>
          </a:xfrm>
          <a:prstGeom prst="rect">
            <a:avLst/>
          </a:prstGeom>
        </p:spPr>
      </p:pic>
      <p:pic>
        <p:nvPicPr>
          <p:cNvPr id="4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BBC1C38-3330-46E8-AB78-41BBE26BA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59662"/>
            <a:ext cx="6091757" cy="18335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136A82-624A-44E5-B6C9-4F6C11724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0264"/>
            <a:ext cx="7543800" cy="81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1BB833EA-A43C-4B60-8080-EB6ECD6106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" y="1106488"/>
                <a:ext cx="8915400" cy="5296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rgbClr val="33046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itchFamily="2" charset="2"/>
                  <a:buChar char="§"/>
                  <a:defRPr sz="2600">
                    <a:solidFill>
                      <a:srgbClr val="33046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itchFamily="2" charset="2"/>
                  <a:buChar char="§"/>
                  <a:defRPr sz="2400">
                    <a:solidFill>
                      <a:srgbClr val="33046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200">
                    <a:solidFill>
                      <a:srgbClr val="33046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1800" b="1" kern="0" dirty="0">
                    <a:solidFill>
                      <a:schemeClr val="tx1"/>
                    </a:solidFill>
                    <a:latin typeface="Arial" charset="0"/>
                  </a:rPr>
                  <a:t>Objective function: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1800" b="0" i="1" kern="0" dirty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1800" b="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sSub>
                      <m:sSub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+2</m:t>
                    </m:r>
                    <m:sSub>
                      <m:sSub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1800" b="0" i="1" kern="0" baseline="-300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en-US" sz="1800" i="1" kern="0" baseline="-300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en-US" sz="1800" b="0" i="1" kern="0" baseline="-300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en-US" sz="1800" b="0" i="1" kern="0" baseline="-300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en-US" sz="1800" i="1" kern="0" baseline="-300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en-US" sz="1800" b="0" i="1" kern="0" baseline="-300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en-US" sz="1800" b="1" kern="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1800" b="1" kern="0" dirty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rPr>
                  <a:t>Design Space: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1800" b="0" i="1" kern="0" dirty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en-US" sz="1800" b="0" i="1" kern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en-US" sz="1800" b="0" i="1" kern="0" dirty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≤40</m:t>
                    </m:r>
                    <m:r>
                      <a:rPr lang="en-GB" altLang="en-US" sz="1800" b="0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altLang="en-US" sz="1800" b="0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dBw</m:t>
                    </m:r>
                  </m:oMath>
                </a14:m>
                <a:endParaRPr lang="en-US" altLang="en-US" sz="1800" b="0" i="1" kern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en-US" sz="1800" b="0" i="1" kern="0" dirty="0">
                    <a:solidFill>
                      <a:schemeClr val="tx1"/>
                    </a:solidFill>
                    <a:latin typeface="Arial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en-US" sz="1800" b="0" i="1" kern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en-US" sz="1800" i="1" kern="0" dirty="0">
                    <a:solidFill>
                      <a:schemeClr val="tx1"/>
                    </a:solidFill>
                    <a:latin typeface="Arial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altLang="en-US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altLang="en-US" sz="18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altLang="en-US" sz="1800" b="0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altLang="en-US" sz="18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dB</m:t>
                    </m:r>
                    <m:r>
                      <m:rPr>
                        <m:sty m:val="p"/>
                      </m:rPr>
                      <a:rPr lang="en-GB" altLang="en-US" sz="1800" b="0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sm</m:t>
                    </m:r>
                  </m:oMath>
                </a14:m>
                <a:endParaRPr lang="en-US" altLang="en-US" sz="1800" i="1" kern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en-US" sz="1600" b="0" kern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1800" b="1" kern="0" dirty="0">
                    <a:solidFill>
                      <a:schemeClr val="tx1"/>
                    </a:solidFill>
                    <a:latin typeface="Arial" charset="0"/>
                  </a:rPr>
                  <a:t>Design problem: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en-US" sz="1800" b="0" kern="0" dirty="0">
                    <a:solidFill>
                      <a:schemeClr val="tx1"/>
                    </a:solidFill>
                    <a:latin typeface="Arial" charset="0"/>
                  </a:rPr>
                  <a:t>Given a </a:t>
                </a:r>
                <a:r>
                  <a:rPr lang="en-US" altLang="en-US" sz="1800" b="0" i="1" kern="0" dirty="0">
                    <a:solidFill>
                      <a:schemeClr val="tx1"/>
                    </a:solidFill>
                    <a:latin typeface="Arial" charset="0"/>
                  </a:rPr>
                  <a:t>Constraint</a:t>
                </a:r>
                <a:r>
                  <a:rPr lang="en-US" altLang="en-US" sz="1800" b="0" kern="0" dirty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1800" b="0" i="0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1800" b="0" i="1" kern="0" dirty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:r>
                  <a:rPr lang="en-US" altLang="en-US" sz="1800" b="0" kern="0" dirty="0">
                    <a:solidFill>
                      <a:schemeClr val="tx1"/>
                    </a:solidFill>
                    <a:latin typeface="Arial" charset="0"/>
                  </a:rPr>
                  <a:t>on the objective variable, </a:t>
                </a:r>
                <a:r>
                  <a:rPr lang="en-US" altLang="en-US" sz="1800" b="0" i="1" kern="0" dirty="0">
                    <a:solidFill>
                      <a:schemeClr val="tx1"/>
                    </a:solidFill>
                    <a:latin typeface="Arial" charset="0"/>
                  </a:rPr>
                  <a:t>y</a:t>
                </a:r>
                <a:r>
                  <a:rPr lang="en-US" altLang="en-US" sz="1800" b="0" kern="0" dirty="0">
                    <a:solidFill>
                      <a:schemeClr val="tx1"/>
                    </a:solidFill>
                    <a:latin typeface="Arial" charset="0"/>
                  </a:rPr>
                  <a:t>, determine all feasible </a:t>
                </a:r>
                <a14:m>
                  <m:oMath xmlns:m="http://schemas.openxmlformats.org/officeDocument/2006/math">
                    <m:r>
                      <a:rPr lang="en-GB" altLang="en-US" sz="1800" b="0" i="0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GB" altLang="en-US" sz="180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GB" altLang="en-US" sz="180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a:rPr lang="en-GB" altLang="en-US" sz="18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en-US" sz="1800" b="0" kern="0" dirty="0">
                    <a:solidFill>
                      <a:schemeClr val="tx1"/>
                    </a:solidFill>
                    <a:latin typeface="Arial" charset="0"/>
                  </a:rPr>
                  <a:t>such that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en-US" sz="1800" kern="0" dirty="0">
                    <a:solidFill>
                      <a:schemeClr val="tx1"/>
                    </a:solidFill>
                    <a:latin typeface="Arial" charset="0"/>
                  </a:rPr>
                  <a:t>	</a:t>
                </a:r>
                <a:r>
                  <a:rPr lang="en-US" altLang="en-US" sz="1800" b="0" kern="0" dirty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GB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  <m:r>
                      <a:rPr lang="en-US" altLang="en-US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1800" b="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en-US" sz="2000" b="0" kern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1BB833EA-A43C-4B60-8080-EB6ECD610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" y="1106488"/>
                <a:ext cx="8915400" cy="5296307"/>
              </a:xfrm>
              <a:prstGeom prst="rect">
                <a:avLst/>
              </a:prstGeom>
              <a:blipFill>
                <a:blip r:embed="rId5"/>
                <a:stretch>
                  <a:fillRect l="-6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FB67F2B-55DB-4074-8AAF-02DB8F07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A51DDD9-3D69-46DE-B408-3DFF567C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2174EF3-59DD-45BE-BA8F-A215ABF2F7E5}"/>
              </a:ext>
            </a:extLst>
          </p:cNvPr>
          <p:cNvSpPr txBox="1">
            <a:spLocks/>
          </p:cNvSpPr>
          <p:nvPr/>
        </p:nvSpPr>
        <p:spPr bwMode="auto">
          <a:xfrm>
            <a:off x="76200" y="304800"/>
            <a:ext cx="8915400" cy="801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defRPr sz="3200" ker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sz="2800" dirty="0">
                <a:solidFill>
                  <a:schemeClr val="tx1"/>
                </a:solidFill>
              </a:rPr>
              <a:t>Example of UPR model based analysis for system design: </a:t>
            </a:r>
          </a:p>
          <a:p>
            <a:r>
              <a:rPr lang="en-GB" altLang="en-US" sz="2400" i="1" dirty="0">
                <a:solidFill>
                  <a:schemeClr val="tx1"/>
                </a:solidFill>
              </a:rPr>
              <a:t>Radar power aperture product (2 of 2)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37246FD-00D2-4400-BAFE-F693EBC833D6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232628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2650"/>
          </a:xfrm>
        </p:spPr>
        <p:txBody>
          <a:bodyPr>
            <a:normAutofit/>
          </a:bodyPr>
          <a:lstStyle/>
          <a:p>
            <a:r>
              <a:rPr lang="en-GB" sz="3200" dirty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/>
          <a:p>
            <a:r>
              <a:rPr lang="en-GB" sz="2800" dirty="0"/>
              <a:t>Mathematical Basis of ROSETTA</a:t>
            </a:r>
          </a:p>
          <a:p>
            <a:endParaRPr lang="en-GB" sz="2000" dirty="0"/>
          </a:p>
          <a:p>
            <a:r>
              <a:rPr lang="en-GB" sz="2800" i="1" dirty="0">
                <a:solidFill>
                  <a:srgbClr val="C00000"/>
                </a:solidFill>
              </a:rPr>
              <a:t>Relation to Kernel Modeling Language and Predicates </a:t>
            </a:r>
            <a:endParaRPr lang="en-GB" sz="2800" dirty="0">
              <a:solidFill>
                <a:prstClr val="black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KerML 1.0 Element Hierarchy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What is a Predicate?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The Predicate Calculus </a:t>
            </a:r>
          </a:p>
          <a:p>
            <a:pPr lvl="0"/>
            <a:endParaRPr lang="en-GB" sz="2000" dirty="0">
              <a:solidFill>
                <a:prstClr val="black"/>
              </a:solidFill>
            </a:endParaRP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Discussion of Pathway for UPR 1.0 Evolution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4BA5C1-D5FD-44F0-A772-1F10E8C9EAB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9C8BC15-7A73-4C2E-9429-BEDECF17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</p:spTree>
    <p:extLst>
      <p:ext uri="{BB962C8B-B14F-4D97-AF65-F5344CB8AC3E}">
        <p14:creationId xmlns:p14="http://schemas.microsoft.com/office/powerpoint/2010/main" val="386901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CFF8-1F91-4C74-9C54-CEE35A57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KerML [8]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47005-7E76-474D-AE60-532EFD815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1658561"/>
          </a:xfrm>
        </p:spPr>
        <p:txBody>
          <a:bodyPr>
            <a:normAutofit/>
          </a:bodyPr>
          <a:lstStyle/>
          <a:p>
            <a:r>
              <a:rPr lang="en-GB" sz="2400" dirty="0"/>
              <a:t>[6.2 Document Conventions] Core mathematical semantics are generally expressed in terms of notations from first order logic.</a:t>
            </a:r>
          </a:p>
          <a:p>
            <a:r>
              <a:rPr lang="en-GB" sz="2400" dirty="0"/>
              <a:t>UPR 1.0 is mathematically based; and conforms to first order model theory in logic.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4400D-EBDD-4B9B-AAE2-D852CEB2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DC7CA7C-C1C1-49DE-913C-9E174806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1C2CBD-1192-4A85-B4B5-135E32DBDAFD}"/>
              </a:ext>
            </a:extLst>
          </p:cNvPr>
          <p:cNvGrpSpPr/>
          <p:nvPr/>
        </p:nvGrpSpPr>
        <p:grpSpPr>
          <a:xfrm>
            <a:off x="2667000" y="2958675"/>
            <a:ext cx="6400800" cy="3417902"/>
            <a:chOff x="2667000" y="2958675"/>
            <a:chExt cx="6400800" cy="3417902"/>
          </a:xfrm>
        </p:grpSpPr>
        <p:pic>
          <p:nvPicPr>
            <p:cNvPr id="8" name="Picture 7" descr="Diagram, timeline&#10;&#10;Description automatically generated">
              <a:extLst>
                <a:ext uri="{FF2B5EF4-FFF2-40B4-BE49-F238E27FC236}">
                  <a16:creationId xmlns:a16="http://schemas.microsoft.com/office/drawing/2014/main" id="{E371BC81-E729-47F6-AAD0-5109AB21B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2958675"/>
              <a:ext cx="6400800" cy="3417902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D13A126-3D6C-44C9-93C4-CAAB8D7286E7}"/>
                </a:ext>
              </a:extLst>
            </p:cNvPr>
            <p:cNvSpPr/>
            <p:nvPr/>
          </p:nvSpPr>
          <p:spPr>
            <a:xfrm>
              <a:off x="4724400" y="5582056"/>
              <a:ext cx="914400" cy="381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167C1C-03F9-45CF-BB56-BFDAADA291DB}"/>
              </a:ext>
            </a:extLst>
          </p:cNvPr>
          <p:cNvSpPr txBox="1">
            <a:spLocks/>
          </p:cNvSpPr>
          <p:nvPr/>
        </p:nvSpPr>
        <p:spPr>
          <a:xfrm>
            <a:off x="397932" y="5403816"/>
            <a:ext cx="4021668" cy="692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/>
              <a:t>Predicates are central to formalising object-oriented models.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4C7B0B-5A17-491A-9558-F1949F2787B1}"/>
              </a:ext>
            </a:extLst>
          </p:cNvPr>
          <p:cNvSpPr txBox="1">
            <a:spLocks/>
          </p:cNvSpPr>
          <p:nvPr/>
        </p:nvSpPr>
        <p:spPr>
          <a:xfrm>
            <a:off x="364065" y="3689801"/>
            <a:ext cx="2980268" cy="969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KerML Element Hierarchy [8, Figure 3]</a:t>
            </a:r>
          </a:p>
        </p:txBody>
      </p:sp>
    </p:spTree>
    <p:extLst>
      <p:ext uri="{BB962C8B-B14F-4D97-AF65-F5344CB8AC3E}">
        <p14:creationId xmlns:p14="http://schemas.microsoft.com/office/powerpoint/2010/main" val="259547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B47AD348-64E1-4A39-8387-52151AD1E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dirty="0"/>
              <a:t>What is a Predicate? [9, 10]</a:t>
            </a:r>
            <a:br>
              <a:rPr lang="en-GB" altLang="en-US" dirty="0"/>
            </a:br>
            <a:r>
              <a:rPr lang="en-GB" altLang="en-US" sz="2700" i="1" dirty="0"/>
              <a:t>Example of use cases for a radar system</a:t>
            </a:r>
            <a:endParaRPr lang="en-GB" altLang="en-US" sz="2700" i="1" dirty="0">
              <a:solidFill>
                <a:srgbClr val="C00000"/>
              </a:solidFill>
            </a:endParaRPr>
          </a:p>
        </p:txBody>
      </p:sp>
      <p:grpSp>
        <p:nvGrpSpPr>
          <p:cNvPr id="23556" name="Group 6">
            <a:extLst>
              <a:ext uri="{FF2B5EF4-FFF2-40B4-BE49-F238E27FC236}">
                <a16:creationId xmlns:a16="http://schemas.microsoft.com/office/drawing/2014/main" id="{8AF341BD-5A12-42DA-BF64-74B28467224C}"/>
              </a:ext>
            </a:extLst>
          </p:cNvPr>
          <p:cNvGrpSpPr>
            <a:grpSpLocks/>
          </p:cNvGrpSpPr>
          <p:nvPr/>
        </p:nvGrpSpPr>
        <p:grpSpPr bwMode="auto">
          <a:xfrm>
            <a:off x="1566863" y="2770188"/>
            <a:ext cx="736600" cy="1582737"/>
            <a:chOff x="1152" y="2112"/>
            <a:chExt cx="576" cy="1104"/>
          </a:xfrm>
        </p:grpSpPr>
        <p:sp>
          <p:nvSpPr>
            <p:cNvPr id="23577" name="Oval 7">
              <a:extLst>
                <a:ext uri="{FF2B5EF4-FFF2-40B4-BE49-F238E27FC236}">
                  <a16:creationId xmlns:a16="http://schemas.microsoft.com/office/drawing/2014/main" id="{8365DB9F-9F69-4579-9A15-110F15C77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211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rgbClr val="33046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600">
                  <a:solidFill>
                    <a:srgbClr val="33046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400">
                  <a:solidFill>
                    <a:srgbClr val="33046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33046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2400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3578" name="Line 8">
              <a:extLst>
                <a:ext uri="{FF2B5EF4-FFF2-40B4-BE49-F238E27FC236}">
                  <a16:creationId xmlns:a16="http://schemas.microsoft.com/office/drawing/2014/main" id="{85C308B9-25EE-44D0-B54E-CB7D64A62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4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9" name="Line 9">
              <a:extLst>
                <a:ext uri="{FF2B5EF4-FFF2-40B4-BE49-F238E27FC236}">
                  <a16:creationId xmlns:a16="http://schemas.microsoft.com/office/drawing/2014/main" id="{EDC60631-4132-4D1F-B008-F826379654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0" name="Line 10">
              <a:extLst>
                <a:ext uri="{FF2B5EF4-FFF2-40B4-BE49-F238E27FC236}">
                  <a16:creationId xmlns:a16="http://schemas.microsoft.com/office/drawing/2014/main" id="{5FD4B9A7-4E0C-4306-AE02-5D3DBF1B2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1" name="Line 11">
              <a:extLst>
                <a:ext uri="{FF2B5EF4-FFF2-40B4-BE49-F238E27FC236}">
                  <a16:creationId xmlns:a16="http://schemas.microsoft.com/office/drawing/2014/main" id="{30061CFB-E88E-4137-8FE2-205D7F9FF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557" name="Line 12">
            <a:extLst>
              <a:ext uri="{FF2B5EF4-FFF2-40B4-BE49-F238E27FC236}">
                <a16:creationId xmlns:a16="http://schemas.microsoft.com/office/drawing/2014/main" id="{4DFED2EA-9EC1-436C-9824-0B9FF180E5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5701" y="3087688"/>
            <a:ext cx="1131006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8" name="Text Box 13">
            <a:extLst>
              <a:ext uri="{FF2B5EF4-FFF2-40B4-BE49-F238E27FC236}">
                <a16:creationId xmlns:a16="http://schemas.microsoft.com/office/drawing/2014/main" id="{B82D0C68-BFC3-4033-9EC1-5B2674E22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12" y="4559300"/>
            <a:ext cx="31607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0" dirty="0">
                <a:solidFill>
                  <a:schemeClr val="tx1"/>
                </a:solidFill>
              </a:rPr>
              <a:t>Actor 1 (ATC)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b="0" dirty="0">
                <a:solidFill>
                  <a:schemeClr val="tx1"/>
                </a:solidFill>
              </a:rPr>
              <a:t>(e.g., subject of verb) </a:t>
            </a:r>
            <a:endParaRPr lang="en-GB" altLang="en-US" sz="1800" b="0" dirty="0">
              <a:solidFill>
                <a:schemeClr val="tx1"/>
              </a:solidFill>
            </a:endParaRPr>
          </a:p>
        </p:txBody>
      </p:sp>
      <p:grpSp>
        <p:nvGrpSpPr>
          <p:cNvPr id="23572" name="Group 15">
            <a:extLst>
              <a:ext uri="{FF2B5EF4-FFF2-40B4-BE49-F238E27FC236}">
                <a16:creationId xmlns:a16="http://schemas.microsoft.com/office/drawing/2014/main" id="{79B3DEE8-7F2B-4223-86A6-AF9F7575C00F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2590800"/>
            <a:ext cx="1841500" cy="1030829"/>
            <a:chOff x="1536" y="1392"/>
            <a:chExt cx="1440" cy="720"/>
          </a:xfrm>
        </p:grpSpPr>
        <p:sp>
          <p:nvSpPr>
            <p:cNvPr id="23575" name="Oval 16">
              <a:extLst>
                <a:ext uri="{FF2B5EF4-FFF2-40B4-BE49-F238E27FC236}">
                  <a16:creationId xmlns:a16="http://schemas.microsoft.com/office/drawing/2014/main" id="{6B14397B-69BB-449B-8471-CBB13B98C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392"/>
              <a:ext cx="1440" cy="720"/>
            </a:xfrm>
            <a:prstGeom prst="ellipse">
              <a:avLst/>
            </a:prstGeom>
            <a:solidFill>
              <a:srgbClr val="B9CDE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rgbClr val="33046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600">
                  <a:solidFill>
                    <a:srgbClr val="33046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400">
                  <a:solidFill>
                    <a:srgbClr val="33046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33046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2400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3576" name="Text Box 17">
              <a:extLst>
                <a:ext uri="{FF2B5EF4-FFF2-40B4-BE49-F238E27FC236}">
                  <a16:creationId xmlns:a16="http://schemas.microsoft.com/office/drawing/2014/main" id="{95BF5B91-B34B-463C-8413-1C13A55B0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" y="1554"/>
              <a:ext cx="1268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rgbClr val="33046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600">
                  <a:solidFill>
                    <a:srgbClr val="33046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400">
                  <a:solidFill>
                    <a:srgbClr val="33046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33046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 b="0" dirty="0">
                  <a:solidFill>
                    <a:schemeClr val="tx1"/>
                  </a:solidFill>
                </a:rPr>
                <a:t>&lt;Verb – Noun&gt; Phrase 1</a:t>
              </a:r>
            </a:p>
          </p:txBody>
        </p:sp>
      </p:grp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D62B59D0-BCF9-4486-B6C6-B0400F84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363" y="1946275"/>
            <a:ext cx="2209800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3574" name="Text Box 19">
            <a:extLst>
              <a:ext uri="{FF2B5EF4-FFF2-40B4-BE49-F238E27FC236}">
                <a16:creationId xmlns:a16="http://schemas.microsoft.com/office/drawing/2014/main" id="{5BE20537-B28A-471C-B83E-E794F573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2014573"/>
            <a:ext cx="1473200" cy="46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System</a:t>
            </a:r>
            <a:endParaRPr lang="en-GB" altLang="en-US" sz="1400">
              <a:solidFill>
                <a:schemeClr val="tx1"/>
              </a:solidFill>
            </a:endParaRPr>
          </a:p>
        </p:txBody>
      </p:sp>
      <p:grpSp>
        <p:nvGrpSpPr>
          <p:cNvPr id="23560" name="Group 20">
            <a:extLst>
              <a:ext uri="{FF2B5EF4-FFF2-40B4-BE49-F238E27FC236}">
                <a16:creationId xmlns:a16="http://schemas.microsoft.com/office/drawing/2014/main" id="{268A213B-DC4F-413F-920F-96F4F7E9EDBA}"/>
              </a:ext>
            </a:extLst>
          </p:cNvPr>
          <p:cNvGrpSpPr>
            <a:grpSpLocks/>
          </p:cNvGrpSpPr>
          <p:nvPr/>
        </p:nvGrpSpPr>
        <p:grpSpPr bwMode="auto">
          <a:xfrm>
            <a:off x="6900863" y="2784475"/>
            <a:ext cx="736600" cy="1582738"/>
            <a:chOff x="1152" y="2112"/>
            <a:chExt cx="576" cy="1104"/>
          </a:xfrm>
        </p:grpSpPr>
        <p:sp>
          <p:nvSpPr>
            <p:cNvPr id="23567" name="Oval 7">
              <a:extLst>
                <a:ext uri="{FF2B5EF4-FFF2-40B4-BE49-F238E27FC236}">
                  <a16:creationId xmlns:a16="http://schemas.microsoft.com/office/drawing/2014/main" id="{2E52FE4F-E93C-41D7-90E9-36F64605E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211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rgbClr val="33046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600">
                  <a:solidFill>
                    <a:srgbClr val="33046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400">
                  <a:solidFill>
                    <a:srgbClr val="33046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33046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2400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3568" name="Line 8">
              <a:extLst>
                <a:ext uri="{FF2B5EF4-FFF2-40B4-BE49-F238E27FC236}">
                  <a16:creationId xmlns:a16="http://schemas.microsoft.com/office/drawing/2014/main" id="{2458E090-3164-40C4-8A75-084160B53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4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9" name="Line 9">
              <a:extLst>
                <a:ext uri="{FF2B5EF4-FFF2-40B4-BE49-F238E27FC236}">
                  <a16:creationId xmlns:a16="http://schemas.microsoft.com/office/drawing/2014/main" id="{D86EC1D3-77C9-43AC-A428-0E2647A44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0" name="Line 10">
              <a:extLst>
                <a:ext uri="{FF2B5EF4-FFF2-40B4-BE49-F238E27FC236}">
                  <a16:creationId xmlns:a16="http://schemas.microsoft.com/office/drawing/2014/main" id="{40197A5F-C7A4-42EF-BDE8-D5AC8A63B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1" name="Line 11">
              <a:extLst>
                <a:ext uri="{FF2B5EF4-FFF2-40B4-BE49-F238E27FC236}">
                  <a16:creationId xmlns:a16="http://schemas.microsoft.com/office/drawing/2014/main" id="{CF12C94B-7483-4F02-98CD-826BF771A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561" name="Line 12">
            <a:extLst>
              <a:ext uri="{FF2B5EF4-FFF2-40B4-BE49-F238E27FC236}">
                <a16:creationId xmlns:a16="http://schemas.microsoft.com/office/drawing/2014/main" id="{27F1C1F8-F5FA-4F32-9A59-0EE9F1172A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9819" y="3473448"/>
            <a:ext cx="1315155" cy="7794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2" name="Text Box 13">
            <a:extLst>
              <a:ext uri="{FF2B5EF4-FFF2-40B4-BE49-F238E27FC236}">
                <a16:creationId xmlns:a16="http://schemas.microsoft.com/office/drawing/2014/main" id="{82922F0E-89E3-4644-9E79-5CB3D68B8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3588"/>
            <a:ext cx="2819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0" dirty="0">
                <a:solidFill>
                  <a:schemeClr val="tx1"/>
                </a:solidFill>
              </a:rPr>
              <a:t>Actor 2 (Aircraft)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b="0" dirty="0">
                <a:solidFill>
                  <a:schemeClr val="tx1"/>
                </a:solidFill>
              </a:rPr>
              <a:t>(e.g., object </a:t>
            </a:r>
            <a:r>
              <a:rPr lang="en-GB" altLang="en-US" sz="2000" dirty="0">
                <a:solidFill>
                  <a:schemeClr val="tx1"/>
                </a:solidFill>
              </a:rPr>
              <a:t>of verb</a:t>
            </a:r>
            <a:r>
              <a:rPr lang="en-GB" altLang="en-US" sz="2000" b="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23563" name="TextBox 28">
            <a:extLst>
              <a:ext uri="{FF2B5EF4-FFF2-40B4-BE49-F238E27FC236}">
                <a16:creationId xmlns:a16="http://schemas.microsoft.com/office/drawing/2014/main" id="{D784E219-2B6F-4CA7-AA81-1F5C34361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0863"/>
            <a:ext cx="7772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i="1">
                <a:solidFill>
                  <a:schemeClr val="tx2"/>
                </a:solidFill>
                <a:latin typeface="Times" panose="02020603050405020304" pitchFamily="18" charset="0"/>
              </a:rPr>
              <a:t>A predicate is that part of a sentence containing a verb and stating something about the subject.</a:t>
            </a:r>
            <a:endParaRPr lang="en-US" altLang="en-US" sz="2200" i="1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sp>
        <p:nvSpPr>
          <p:cNvPr id="23564" name="TextBox 21">
            <a:extLst>
              <a:ext uri="{FF2B5EF4-FFF2-40B4-BE49-F238E27FC236}">
                <a16:creationId xmlns:a16="http://schemas.microsoft.com/office/drawing/2014/main" id="{274C7AAC-EA66-462C-A4AF-F699990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944688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0" i="1" dirty="0">
                <a:solidFill>
                  <a:srgbClr val="4F81BD"/>
                </a:solidFill>
                <a:latin typeface="Calibri" panose="020F0502020204030204" pitchFamily="34" charset="0"/>
              </a:rPr>
              <a:t>ATC &lt;request </a:t>
            </a:r>
            <a:r>
              <a:rPr lang="en-GB" altLang="en-US" sz="1800" i="1" dirty="0">
                <a:solidFill>
                  <a:srgbClr val="4F81BD"/>
                </a:solidFill>
                <a:latin typeface="Calibri" panose="020F0502020204030204" pitchFamily="34" charset="0"/>
              </a:rPr>
              <a:t>detection</a:t>
            </a:r>
            <a:r>
              <a:rPr lang="en-GB" altLang="en-US" sz="1800" b="0" i="1" dirty="0">
                <a:solidFill>
                  <a:srgbClr val="4F81BD"/>
                </a:solidFill>
                <a:latin typeface="Calibri" panose="020F0502020204030204" pitchFamily="34" charset="0"/>
              </a:rPr>
              <a:t>&gt; from </a:t>
            </a:r>
            <a:r>
              <a:rPr lang="en-GB" altLang="en-US" sz="1800" i="1" dirty="0">
                <a:solidFill>
                  <a:srgbClr val="4F81BD"/>
                </a:solidFill>
                <a:latin typeface="Calibri" panose="020F0502020204030204" pitchFamily="34" charset="0"/>
              </a:rPr>
              <a:t>system</a:t>
            </a:r>
            <a:r>
              <a:rPr lang="en-GB" altLang="en-US" sz="1800" b="0" i="1" dirty="0">
                <a:solidFill>
                  <a:srgbClr val="4F81BD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3565" name="TextBox 21">
            <a:extLst>
              <a:ext uri="{FF2B5EF4-FFF2-40B4-BE49-F238E27FC236}">
                <a16:creationId xmlns:a16="http://schemas.microsoft.com/office/drawing/2014/main" id="{71E4CCD7-8787-4103-BBE7-C67E0F2C4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944688"/>
            <a:ext cx="2670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 dirty="0">
                <a:solidFill>
                  <a:srgbClr val="4F81BD"/>
                </a:solidFill>
                <a:latin typeface="Calibri" panose="020F0502020204030204" pitchFamily="34" charset="0"/>
              </a:rPr>
              <a:t>System</a:t>
            </a:r>
            <a:r>
              <a:rPr lang="en-GB" altLang="en-US" sz="1800" b="0" i="1" dirty="0">
                <a:solidFill>
                  <a:srgbClr val="4F81BD"/>
                </a:solidFill>
                <a:latin typeface="Calibri" panose="020F0502020204030204" pitchFamily="34" charset="0"/>
              </a:rPr>
              <a:t> &lt;</a:t>
            </a:r>
            <a:r>
              <a:rPr lang="en-GB" altLang="en-US" sz="1800" i="1" dirty="0">
                <a:solidFill>
                  <a:srgbClr val="4F81BD"/>
                </a:solidFill>
                <a:latin typeface="Calibri" panose="020F0502020204030204" pitchFamily="34" charset="0"/>
              </a:rPr>
              <a:t>detect aircraft</a:t>
            </a:r>
            <a:r>
              <a:rPr lang="en-GB" altLang="en-US" sz="1800" b="0" i="1" dirty="0">
                <a:solidFill>
                  <a:srgbClr val="4F81BD"/>
                </a:solidFill>
                <a:latin typeface="Calibri" panose="020F0502020204030204" pitchFamily="34" charset="0"/>
              </a:rPr>
              <a:t>&gt;.</a:t>
            </a:r>
          </a:p>
        </p:txBody>
      </p:sp>
      <p:sp>
        <p:nvSpPr>
          <p:cNvPr id="23566" name="TextBox 21">
            <a:extLst>
              <a:ext uri="{FF2B5EF4-FFF2-40B4-BE49-F238E27FC236}">
                <a16:creationId xmlns:a16="http://schemas.microsoft.com/office/drawing/2014/main" id="{20D453CF-2756-4A82-B297-EE6F65A2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1458913"/>
            <a:ext cx="7735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33046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rgbClr val="33046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33046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rgbClr val="33046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>
                <a:solidFill>
                  <a:srgbClr val="4F81BD"/>
                </a:solidFill>
                <a:latin typeface="Calibri" panose="020F0502020204030204" pitchFamily="34" charset="0"/>
              </a:rPr>
              <a:t>Note that the System and &lt;verb - noun&gt; phrase always form a sentence.</a:t>
            </a:r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id="{8705B657-7AAE-4DC0-9693-5D5327ECFE4F}"/>
              </a:ext>
            </a:extLst>
          </p:cNvPr>
          <p:cNvGrpSpPr>
            <a:grpSpLocks/>
          </p:cNvGrpSpPr>
          <p:nvPr/>
        </p:nvGrpSpPr>
        <p:grpSpPr bwMode="auto">
          <a:xfrm>
            <a:off x="3600856" y="3810000"/>
            <a:ext cx="1841500" cy="1030829"/>
            <a:chOff x="1536" y="1392"/>
            <a:chExt cx="1440" cy="720"/>
          </a:xfrm>
        </p:grpSpPr>
        <p:sp>
          <p:nvSpPr>
            <p:cNvPr id="31" name="Oval 16">
              <a:extLst>
                <a:ext uri="{FF2B5EF4-FFF2-40B4-BE49-F238E27FC236}">
                  <a16:creationId xmlns:a16="http://schemas.microsoft.com/office/drawing/2014/main" id="{2F73371C-21AF-4575-B12F-73D90CFBF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392"/>
              <a:ext cx="1440" cy="720"/>
            </a:xfrm>
            <a:prstGeom prst="ellipse">
              <a:avLst/>
            </a:prstGeom>
            <a:solidFill>
              <a:srgbClr val="B9CDE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rgbClr val="33046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600">
                  <a:solidFill>
                    <a:srgbClr val="33046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400">
                  <a:solidFill>
                    <a:srgbClr val="33046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33046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2400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2" name="Text Box 17">
              <a:extLst>
                <a:ext uri="{FF2B5EF4-FFF2-40B4-BE49-F238E27FC236}">
                  <a16:creationId xmlns:a16="http://schemas.microsoft.com/office/drawing/2014/main" id="{83BBACEB-1481-453A-B77E-F9218B4F1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" y="1554"/>
              <a:ext cx="1268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rgbClr val="33046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600">
                  <a:solidFill>
                    <a:srgbClr val="33046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§"/>
                <a:defRPr sz="2400">
                  <a:solidFill>
                    <a:srgbClr val="33046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33046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 b="0" dirty="0">
                  <a:solidFill>
                    <a:schemeClr val="tx1"/>
                  </a:solidFill>
                </a:rPr>
                <a:t>&lt;Verb – Noun&gt; Phrase 2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70D8CCC-935F-4DD0-84F8-AD026A0DD626}"/>
              </a:ext>
            </a:extLst>
          </p:cNvPr>
          <p:cNvSpPr txBox="1"/>
          <p:nvPr/>
        </p:nvSpPr>
        <p:spPr>
          <a:xfrm>
            <a:off x="95656" y="638781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ATC:  Air Traffic Control</a:t>
            </a:r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966EE452-BB02-4264-BAB5-B3623E53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A2E2830D-ECBB-4E6C-94D4-649F3A1B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C992F983-8C3C-4A3A-ACED-B1203AAE53FB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58727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9A655B7-F907-4FCD-A229-3389EE731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/>
              <a:t>What is the Predicate Calculus? [11]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>
                <a:extLst>
                  <a:ext uri="{FF2B5EF4-FFF2-40B4-BE49-F238E27FC236}">
                    <a16:creationId xmlns:a16="http://schemas.microsoft.com/office/drawing/2014/main" id="{344D4524-04B2-43D9-9392-145DEE85294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436688"/>
                <a:ext cx="7848600" cy="4572000"/>
              </a:xfrm>
            </p:spPr>
            <p:txBody>
              <a:bodyPr>
                <a:normAutofit fontScale="92500" lnSpcReduction="10000"/>
              </a:bodyPr>
              <a:lstStyle/>
              <a:p>
                <a:pPr eaLnBrk="1" hangingPunct="1"/>
                <a:r>
                  <a:rPr lang="en-GB" altLang="en-US" sz="2400" dirty="0"/>
                  <a:t>A formal language built from</a:t>
                </a:r>
              </a:p>
              <a:p>
                <a:pPr lvl="1" eaLnBrk="1" hangingPunct="1"/>
                <a:r>
                  <a:rPr lang="en-GB" altLang="en-US" sz="2200" dirty="0"/>
                  <a:t>Individual variables (denoted by lower case letters </a:t>
                </a:r>
                <a14:m>
                  <m:oMath xmlns:m="http://schemas.openxmlformats.org/officeDocument/2006/math">
                    <m:r>
                      <a:rPr lang="en-GB" alt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alt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altLang="en-US" sz="2200" i="1" dirty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GB" altLang="en-US" sz="2200" dirty="0"/>
                  <a:t>) </a:t>
                </a:r>
              </a:p>
              <a:p>
                <a:pPr lvl="1" eaLnBrk="1" hangingPunct="1"/>
                <a:r>
                  <a:rPr lang="en-GB" altLang="en-US" sz="2200" dirty="0"/>
                  <a:t>Symbols for constants (e.g., </a:t>
                </a:r>
                <a14:m>
                  <m:oMath xmlns:m="http://schemas.openxmlformats.org/officeDocument/2006/math">
                    <m:r>
                      <a:rPr lang="en-GB" alt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altLang="en-US" sz="2200" dirty="0"/>
                  <a:t>)</a:t>
                </a:r>
              </a:p>
              <a:p>
                <a:pPr lvl="1" eaLnBrk="1" hangingPunct="1"/>
                <a:r>
                  <a:rPr lang="en-GB" altLang="en-US" sz="2200" dirty="0"/>
                  <a:t>Predicate letters (denoted by capital letters </a:t>
                </a:r>
                <a:r>
                  <a:rPr lang="en-GB" altLang="en-US" sz="2200" i="1" dirty="0"/>
                  <a:t>P, Q, </a:t>
                </a:r>
                <a:r>
                  <a:rPr lang="en-GB" altLang="en-US" sz="2200" dirty="0"/>
                  <a:t>…)</a:t>
                </a:r>
              </a:p>
              <a:p>
                <a:pPr lvl="1"/>
                <a:r>
                  <a:rPr lang="en-GB" altLang="en-US" sz="2200" dirty="0"/>
                  <a:t>Logical connectives (</a:t>
                </a:r>
                <a:r>
                  <a:rPr lang="en-GB" altLang="en-US" sz="2200" i="1" dirty="0"/>
                  <a:t>not</a:t>
                </a:r>
                <a:r>
                  <a:rPr lang="en-GB" altLang="en-US" sz="2200" dirty="0"/>
                  <a:t> </a:t>
                </a:r>
                <a14:m>
                  <m:oMath xmlns:m="http://schemas.openxmlformats.org/officeDocument/2006/math">
                    <m:r>
                      <a:rPr lang="en-GB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altLang="en-US" sz="2200" dirty="0"/>
                  <a:t>,  </a:t>
                </a:r>
                <a:r>
                  <a:rPr lang="en-GB" altLang="en-US" sz="2200" i="1" dirty="0"/>
                  <a:t>and</a:t>
                </a:r>
                <a:r>
                  <a:rPr lang="en-GB" altLang="en-US" sz="2200" dirty="0"/>
                  <a:t>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altLang="en-US" sz="2200" dirty="0"/>
                  <a:t> , </a:t>
                </a:r>
                <a:r>
                  <a:rPr lang="en-GB" altLang="en-US" sz="2200" i="1" dirty="0"/>
                  <a:t>o</a:t>
                </a:r>
                <a:r>
                  <a:rPr lang="en-GB" altLang="en-US" sz="2200" dirty="0"/>
                  <a:t>r </a:t>
                </a:r>
                <a14:m>
                  <m:oMath xmlns:m="http://schemas.openxmlformats.org/officeDocument/2006/math">
                    <m:r>
                      <a:rPr lang="en-GB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altLang="en-US" sz="2200" dirty="0"/>
                  <a:t>; also </a:t>
                </a:r>
                <a:r>
                  <a:rPr lang="en-GB" altLang="en-US" sz="2200" i="1" dirty="0"/>
                  <a:t>equality</a:t>
                </a:r>
                <a:r>
                  <a:rPr lang="en-GB" altLang="en-US" sz="2200" dirty="0"/>
                  <a:t> </a:t>
                </a:r>
                <a14:m>
                  <m:oMath xmlns:m="http://schemas.openxmlformats.org/officeDocument/2006/math">
                    <m:r>
                      <a:rPr lang="en-GB" alt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altLang="en-US" sz="2200" dirty="0"/>
                  <a:t>)</a:t>
                </a:r>
              </a:p>
              <a:p>
                <a:pPr lvl="1" eaLnBrk="1" hangingPunct="1"/>
                <a:r>
                  <a:rPr lang="en-GB" altLang="en-US" sz="2200" dirty="0"/>
                  <a:t>Quantifiers: Universal, Existential </a:t>
                </a:r>
                <a:endParaRPr lang="en-GB" altLang="en-US" sz="500" dirty="0"/>
              </a:p>
              <a:p>
                <a:r>
                  <a:rPr lang="en-GB" altLang="en-US" sz="2400" dirty="0"/>
                  <a:t>Examples of predicate formulae:</a:t>
                </a:r>
              </a:p>
              <a:p>
                <a:pPr algn="ctr">
                  <a:buFont typeface="Wingdings" panose="05000000000000000000" pitchFamily="2" charset="2"/>
                  <a:buNone/>
                  <a:tabLst>
                    <a:tab pos="1435100" algn="l"/>
                    <a:tab pos="2603500" algn="l"/>
                    <a:tab pos="5022850" algn="l"/>
                  </a:tabLst>
                </a:pPr>
                <a14:m>
                  <m:oMath xmlns:m="http://schemas.openxmlformats.org/officeDocument/2006/math">
                    <m:r>
                      <a:rPr lang="en-GB" alt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en-US" sz="2400" dirty="0"/>
                  <a:t>;	</a:t>
                </a:r>
                <a14:m>
                  <m:oMath xmlns:m="http://schemas.openxmlformats.org/officeDocument/2006/math">
                    <m:r>
                      <a:rPr lang="en-GB" alt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altLang="en-US" sz="2400" dirty="0"/>
                  <a:t>; 	</a:t>
                </a:r>
                <a14:m>
                  <m:oMath xmlns:m="http://schemas.openxmlformats.org/officeDocument/2006/math">
                    <m:r>
                      <a:rPr lang="en-GB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altLang="en-US" sz="2400" dirty="0"/>
                  <a:t> </a:t>
                </a:r>
                <a14:m>
                  <m:oMath xmlns:m="http://schemas.openxmlformats.org/officeDocument/2006/math">
                    <m:r>
                      <a:rPr lang="en-GB" alt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altLang="en-US" sz="24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GB" altLang="en-US" sz="2400" dirty="0"/>
                  <a:t> </a:t>
                </a:r>
                <a14:m>
                  <m:oMath xmlns:m="http://schemas.openxmlformats.org/officeDocument/2006/math">
                    <m:r>
                      <a:rPr lang="en-GB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alt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sz="2400" dirty="0"/>
              </a:p>
              <a:p>
                <a:pPr lvl="2"/>
                <a:endParaRPr lang="en-GB" altLang="en-US" sz="1600" dirty="0"/>
              </a:p>
              <a:p>
                <a:pPr eaLnBrk="1" hangingPunct="1"/>
                <a:r>
                  <a:rPr lang="en-GB" altLang="en-US" sz="2400" dirty="0"/>
                  <a:t>Predicate letters are interpreted as relations.</a:t>
                </a:r>
              </a:p>
              <a:p>
                <a:pPr lvl="4" eaLnBrk="1" hangingPunct="1"/>
                <a:endParaRPr lang="en-GB" altLang="en-US" sz="300" dirty="0"/>
              </a:p>
              <a:p>
                <a:pPr eaLnBrk="1" hangingPunct="1"/>
                <a:r>
                  <a:rPr lang="en-GB" altLang="en-US" sz="2400" dirty="0"/>
                  <a:t>The Predicate Calculus formalises first order logic; validity depends on how predicates are assembled and interpreted. [Refer to the simplified radar example, slide 10.]</a:t>
                </a:r>
              </a:p>
            </p:txBody>
          </p:sp>
        </mc:Choice>
        <mc:Fallback xmlns="">
          <p:sp>
            <p:nvSpPr>
              <p:cNvPr id="24579" name="Rectangle 3">
                <a:extLst>
                  <a:ext uri="{FF2B5EF4-FFF2-40B4-BE49-F238E27FC236}">
                    <a16:creationId xmlns:a16="http://schemas.microsoft.com/office/drawing/2014/main" id="{344D4524-04B2-43D9-9392-145DEE852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436688"/>
                <a:ext cx="7848600" cy="4572000"/>
              </a:xfrm>
              <a:blipFill>
                <a:blip r:embed="rId2"/>
                <a:stretch>
                  <a:fillRect l="-854" t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FB51F48-2CBC-48F8-A9DE-1DAAB687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5BFED91-905A-4593-A7D1-0B06B283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FA1B63-E944-4C24-BB63-605A9C13B652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168477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2650"/>
          </a:xfrm>
        </p:spPr>
        <p:txBody>
          <a:bodyPr>
            <a:normAutofit/>
          </a:bodyPr>
          <a:lstStyle/>
          <a:p>
            <a:r>
              <a:rPr lang="en-GB" sz="3200" dirty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/>
          <a:p>
            <a:r>
              <a:rPr lang="en-GB" sz="2800" dirty="0"/>
              <a:t>Mathematical Basis of ROSETTA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800" dirty="0"/>
              <a:t>Relation to Kernel Modeling Language and Predicates</a:t>
            </a:r>
            <a:endParaRPr lang="en-GB" sz="2800" dirty="0">
              <a:solidFill>
                <a:prstClr val="black"/>
              </a:solidFill>
            </a:endParaRPr>
          </a:p>
          <a:p>
            <a:pPr lvl="0"/>
            <a:endParaRPr lang="en-GB" sz="2000" dirty="0">
              <a:solidFill>
                <a:prstClr val="black"/>
              </a:solidFill>
            </a:endParaRPr>
          </a:p>
          <a:p>
            <a:pPr lvl="0"/>
            <a:endParaRPr lang="en-GB" sz="2000" dirty="0">
              <a:solidFill>
                <a:prstClr val="black"/>
              </a:solidFill>
            </a:endParaRPr>
          </a:p>
          <a:p>
            <a:pPr lvl="0"/>
            <a:r>
              <a:rPr lang="en-GB" sz="2800" i="1" dirty="0">
                <a:solidFill>
                  <a:srgbClr val="C00000"/>
                </a:solidFill>
              </a:rPr>
              <a:t>Discussion of Pathway for UPR 1.0 Evolution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4BA5C1-D5FD-44F0-A772-1F10E8C9EAB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8F70503-EA8B-4EFD-B31C-AD13FFA7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8322180-1D1D-440F-B6CB-1170F5A5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</p:spTree>
    <p:extLst>
      <p:ext uri="{BB962C8B-B14F-4D97-AF65-F5344CB8AC3E}">
        <p14:creationId xmlns:p14="http://schemas.microsoft.com/office/powerpoint/2010/main" val="3485955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B09F-339F-4ABA-81E1-1E761E9A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Pathway for UPR 1.0 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62D0F-74C4-42D7-A7B7-D775013EB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Scope of evolution is beyond UPR 1.0 RTF due to</a:t>
            </a:r>
          </a:p>
          <a:p>
            <a:pPr lvl="1"/>
            <a:r>
              <a:rPr lang="en-GB" sz="2400" dirty="0"/>
              <a:t>Inclusion of logical constraints</a:t>
            </a:r>
          </a:p>
          <a:p>
            <a:pPr lvl="1"/>
            <a:r>
              <a:rPr lang="en-GB" sz="2400" dirty="0"/>
              <a:t>Alignment of formal semantics with KerML/Predicates</a:t>
            </a:r>
          </a:p>
          <a:p>
            <a:pPr lvl="1"/>
            <a:r>
              <a:rPr lang="en-GB" sz="2400" dirty="0"/>
              <a:t>Utilising SysML 2.0 for design analysis</a:t>
            </a:r>
          </a:p>
          <a:p>
            <a:pPr lvl="1"/>
            <a:r>
              <a:rPr lang="en-GB" sz="2400" dirty="0"/>
              <a:t>Supporting CDD automation </a:t>
            </a:r>
          </a:p>
          <a:p>
            <a:pPr lvl="1"/>
            <a:endParaRPr lang="en-GB" sz="2400" dirty="0"/>
          </a:p>
          <a:p>
            <a:r>
              <a:rPr lang="en-GB" sz="2800" dirty="0"/>
              <a:t>Therefore, UPR 2.0 seeks to</a:t>
            </a:r>
          </a:p>
          <a:p>
            <a:pPr lvl="1"/>
            <a:r>
              <a:rPr lang="en-GB" sz="2400" dirty="0"/>
              <a:t>Collaborate with key stakeholders to formulate RFP 			Tentatively Dec 2021 – March 2022</a:t>
            </a:r>
          </a:p>
          <a:p>
            <a:pPr lvl="1"/>
            <a:r>
              <a:rPr lang="en-GB" sz="2400" dirty="0"/>
              <a:t>A team to put forward a proposal 					Aiming for Dec 2022 for submission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AC25225-03B7-469B-A293-96675543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E5BCFF7-AAC7-412C-B985-22FAB760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1CC6D1D-56E9-4D48-A52B-437E336791D9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224213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096962"/>
          </a:xfrm>
        </p:spPr>
        <p:txBody>
          <a:bodyPr>
            <a:normAutofit/>
          </a:bodyPr>
          <a:lstStyle/>
          <a:p>
            <a:r>
              <a:rPr lang="en-GB" sz="3200" dirty="0"/>
              <a:t>References (1 of 2)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708095"/>
              </p:ext>
            </p:extLst>
          </p:nvPr>
        </p:nvGraphicFramePr>
        <p:xfrm>
          <a:off x="647564" y="1600201"/>
          <a:ext cx="7848874" cy="4736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[1] Dickerson, C.E. and S. Ji, Mathsig/2015-09-01, Profiling a Software Architecture for the Relational Oriented Systems Engineering Technology Trade-off and Analysis Framework (ROSETTA)  v4.3.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[2] Dickerson, C.E. and D. Mavris, “Relational Oriented Systems Engineering (ROSE): Preliminary report,” in Proc. IEEE SoSE '11, Albuquerque, 2011.  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[3] Dickerson, C.E., “A relational oriented approach to system of systems assessment of alternatives for data link interoperability,” </a:t>
                      </a:r>
                      <a:r>
                        <a:rPr lang="en-GB" sz="1600" i="1" dirty="0">
                          <a:effectLst/>
                        </a:rPr>
                        <a:t>IEEE Systems Jo</a:t>
                      </a:r>
                      <a:r>
                        <a:rPr lang="en-GB" sz="1600" dirty="0">
                          <a:effectLst/>
                        </a:rPr>
                        <a:t>urnal, 16 May 2013. 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[4] Mavris, D., K. Griendling and C. Dickerson, “Relational-Oriented Systems Engineering and Technology Trade-off Analysis Framework,” </a:t>
                      </a:r>
                      <a:r>
                        <a:rPr lang="en-GB" sz="1600" i="1" dirty="0">
                          <a:effectLst/>
                        </a:rPr>
                        <a:t>AIAA Journal of Aircraft</a:t>
                      </a:r>
                      <a:r>
                        <a:rPr lang="en-GB" sz="1600" dirty="0">
                          <a:effectLst/>
                        </a:rPr>
                        <a:t>, 28 August 2013. 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[5] Dickerson, C.E., and D. Mavris, “A Brief History of Models and Model Based Systems Engineering and the Case for Relational Orientation,” </a:t>
                      </a:r>
                      <a:r>
                        <a:rPr lang="en-GB" sz="1600" i="1" dirty="0">
                          <a:effectLst/>
                        </a:rPr>
                        <a:t>IEEE Systems Journal</a:t>
                      </a:r>
                      <a:r>
                        <a:rPr lang="en-GB" sz="1600" dirty="0">
                          <a:effectLst/>
                        </a:rPr>
                        <a:t>, vol. 7, no. 4, 2013. 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[6] (OMG) Object Management Group 2019, </a:t>
                      </a:r>
                      <a:r>
                        <a:rPr lang="en-GB" sz="1600" i="1" dirty="0">
                          <a:effectLst/>
                        </a:rPr>
                        <a:t>UML Profile for ROSETTA (UPR) Version 1.0</a:t>
                      </a:r>
                      <a:endParaRPr lang="en-GB" sz="1600" i="1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[7] G. Klir, </a:t>
                      </a:r>
                      <a:r>
                        <a:rPr lang="en-GB" sz="1600" i="1" dirty="0">
                          <a:effectLst/>
                        </a:rPr>
                        <a:t>Facets of Systems Science</a:t>
                      </a:r>
                      <a:r>
                        <a:rPr lang="en-GB" sz="1600" dirty="0">
                          <a:effectLst/>
                        </a:rPr>
                        <a:t>, New York: Plenum Press, 1991. 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[8] (OMG) Object Management Group 2021, </a:t>
                      </a:r>
                      <a:r>
                        <a:rPr lang="en-GB" sz="1600" i="1" dirty="0">
                          <a:effectLst/>
                        </a:rPr>
                        <a:t>Kernel Modeling Language (KerML) Version 1.0 Release 2021-05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A50C887-95AE-42AF-B217-24F439B5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8D53DF7-2722-4577-89CA-1F6A1F07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4F168C-47ED-4FD0-898A-293DDCF4AECC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304378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3200" dirty="0"/>
              <a:t>Background and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305800" cy="4664845"/>
          </a:xfrm>
        </p:spPr>
        <p:txBody>
          <a:bodyPr>
            <a:normAutofit/>
          </a:bodyPr>
          <a:lstStyle/>
          <a:p>
            <a:r>
              <a:rPr lang="en-GB" sz="2400" b="1" dirty="0"/>
              <a:t>Purpose:  </a:t>
            </a:r>
            <a:r>
              <a:rPr lang="en-GB" sz="2400" i="1" dirty="0"/>
              <a:t>introduce plans to evolve the UML profile for the modelling and simulation framework called ROSETTA*.</a:t>
            </a:r>
          </a:p>
          <a:p>
            <a:endParaRPr lang="en-GB" sz="2400" i="1" dirty="0"/>
          </a:p>
          <a:p>
            <a:r>
              <a:rPr lang="en-GB" sz="2400" dirty="0"/>
              <a:t>OMG discovered ROSETTA on MARS.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UPR 1.0 is concerned with structuring information in support of model-based analysis for architecture optimization and </a:t>
            </a:r>
            <a:r>
              <a:rPr lang="en-GB" sz="2400" i="1" dirty="0"/>
              <a:t>constraint driven system design.</a:t>
            </a:r>
            <a:endParaRPr lang="en-GB" sz="2400" i="1" baseline="30000" dirty="0"/>
          </a:p>
          <a:p>
            <a:endParaRPr lang="en-GB" sz="2400" dirty="0"/>
          </a:p>
          <a:p>
            <a:r>
              <a:rPr lang="en-GB" sz="2400" dirty="0"/>
              <a:t>In the development of the UML profile for ROSETTA [1] the question was asked at MARS: </a:t>
            </a:r>
            <a:r>
              <a:rPr lang="en-GB" sz="2400" i="1" dirty="0"/>
              <a:t>can constraints also be logical?</a:t>
            </a:r>
            <a:endParaRPr lang="en-GB" sz="2400" i="1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906869"/>
            <a:ext cx="862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* ROSETTA: the Relational Oriented Systems Engineering Technology Trade-off and Analysis Framework [2, 3, 4, 5]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4015C72-3DE0-40A6-97DB-E9164CEBA4F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pic>
        <p:nvPicPr>
          <p:cNvPr id="8" name="Picture 7" descr="A close-up of a planet&#10;&#10;Description automatically generated with low confidence">
            <a:extLst>
              <a:ext uri="{FF2B5EF4-FFF2-40B4-BE49-F238E27FC236}">
                <a16:creationId xmlns:a16="http://schemas.microsoft.com/office/drawing/2014/main" id="{39D91F88-B68A-4D01-82A4-575ED002A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25318"/>
            <a:ext cx="1143000" cy="114300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105029A-439C-4471-BB11-8AA2405B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</p:spTree>
    <p:extLst>
      <p:ext uri="{BB962C8B-B14F-4D97-AF65-F5344CB8AC3E}">
        <p14:creationId xmlns:p14="http://schemas.microsoft.com/office/powerpoint/2010/main" val="118780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944562"/>
          </a:xfrm>
        </p:spPr>
        <p:txBody>
          <a:bodyPr>
            <a:noAutofit/>
          </a:bodyPr>
          <a:lstStyle/>
          <a:p>
            <a:r>
              <a:rPr lang="en-GB" sz="3200" dirty="0"/>
              <a:t>References (2 of 2)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04103"/>
              </p:ext>
            </p:extLst>
          </p:nvPr>
        </p:nvGraphicFramePr>
        <p:xfrm>
          <a:off x="590482" y="1447800"/>
          <a:ext cx="8039236" cy="1400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9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[9] Dickerson, Charles E. et al, 2021.  “Architecture definition in complex system design using model theory.” </a:t>
                      </a:r>
                      <a:r>
                        <a:rPr lang="en-GB" sz="1600" i="1" dirty="0">
                          <a:effectLst/>
                        </a:rPr>
                        <a:t>IEEE Systems Journal </a:t>
                      </a:r>
                      <a:r>
                        <a:rPr lang="en-GB" sz="1600" dirty="0">
                          <a:effectLst/>
                        </a:rPr>
                        <a:t>15, no. 2: 1847 – 1860.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[10] Dickerson, C.E. and Siyuan Ji, </a:t>
                      </a:r>
                      <a:r>
                        <a:rPr lang="en-GB" sz="1600" i="1" dirty="0">
                          <a:effectLst/>
                        </a:rPr>
                        <a:t>Essential Architecture and Principles of Systems  Engineering.</a:t>
                      </a:r>
                      <a:r>
                        <a:rPr lang="en-GB" sz="1600" dirty="0">
                          <a:effectLst/>
                        </a:rPr>
                        <a:t> Boca Raton Florida: CRC Press Auerbach Publication, September 2021. 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[11] Bell, John and Alan Slomson, </a:t>
                      </a:r>
                      <a:r>
                        <a:rPr lang="en-GB" sz="1600" i="1" dirty="0">
                          <a:effectLst/>
                        </a:rPr>
                        <a:t>Models and Ultraproducts</a:t>
                      </a:r>
                      <a:r>
                        <a:rPr lang="en-GB" sz="1600" dirty="0">
                          <a:effectLst/>
                        </a:rPr>
                        <a:t>. Amsterdam: North Holland 1969 </a:t>
                      </a:r>
                      <a:endParaRPr lang="en-GB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8809" marR="8809" marT="8809" marB="88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013BF64-04C8-44C0-801A-39570578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46D47B9-755C-4629-9D01-495B8FBB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91C31-AE81-4EBC-A525-B71C072B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23656"/>
            <a:ext cx="5399110" cy="3606905"/>
          </a:xfrm>
          <a:prstGeom prst="rect">
            <a:avLst/>
          </a:prstGeom>
        </p:spPr>
      </p:pic>
      <p:sp>
        <p:nvSpPr>
          <p:cNvPr id="72" name="Footer Placeholder 3">
            <a:extLst>
              <a:ext uri="{FF2B5EF4-FFF2-40B4-BE49-F238E27FC236}">
                <a16:creationId xmlns:a16="http://schemas.microsoft.com/office/drawing/2014/main" id="{82004EB5-9F4B-42E2-BF46-23B378B3140D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347351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2650"/>
          </a:xfrm>
        </p:spPr>
        <p:txBody>
          <a:bodyPr>
            <a:normAutofit/>
          </a:bodyPr>
          <a:lstStyle/>
          <a:p>
            <a:r>
              <a:rPr lang="en-GB" sz="3200" dirty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/>
          <a:p>
            <a:r>
              <a:rPr lang="en-GB" sz="2800" dirty="0"/>
              <a:t>Mathematical Basis of ROSETTA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Constraint driven design in UPR 1.0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Application to commercialisation of EV wireless charging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Concepts from UPR 1.0</a:t>
            </a:r>
          </a:p>
          <a:p>
            <a:endParaRPr lang="en-GB" sz="2000" dirty="0"/>
          </a:p>
          <a:p>
            <a:r>
              <a:rPr lang="en-GB" sz="2800" dirty="0"/>
              <a:t>Relation to Kernel Modeling Language and Predicates</a:t>
            </a:r>
            <a:endParaRPr lang="en-GB" sz="2800" dirty="0">
              <a:solidFill>
                <a:prstClr val="black"/>
              </a:solidFill>
            </a:endParaRPr>
          </a:p>
          <a:p>
            <a:pPr lvl="0"/>
            <a:endParaRPr lang="en-GB" sz="2000" dirty="0">
              <a:solidFill>
                <a:prstClr val="black"/>
              </a:solidFill>
            </a:endParaRP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Discussion of Pathway for UPR 1.0 Evolution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4BA5C1-D5FD-44F0-A772-1F10E8C9EAB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41B69-57C6-4F9A-8E7C-55CF17822161}"/>
              </a:ext>
            </a:extLst>
          </p:cNvPr>
          <p:cNvSpPr txBox="1"/>
          <p:nvPr/>
        </p:nvSpPr>
        <p:spPr>
          <a:xfrm>
            <a:off x="486402" y="5867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EV: Electric Vehicle </a:t>
            </a:r>
            <a:r>
              <a:rPr lang="en-GB" sz="2000" dirty="0"/>
              <a:t>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F7A0D29-4B57-47FE-A76D-26348FC8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</p:spTree>
    <p:extLst>
      <p:ext uri="{BB962C8B-B14F-4D97-AF65-F5344CB8AC3E}">
        <p14:creationId xmlns:p14="http://schemas.microsoft.com/office/powerpoint/2010/main" val="412635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UPR 1.0 facilitates the modelling of metric constraints for CDD [6]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A </a:t>
            </a:r>
            <a:r>
              <a:rPr lang="en-GB" sz="2200" i="1" dirty="0"/>
              <a:t>Variable</a:t>
            </a:r>
            <a:r>
              <a:rPr lang="en-GB" sz="2200" dirty="0"/>
              <a:t> is a measurable attribute that represents an element being constrained and can take on a range of real values.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A </a:t>
            </a:r>
            <a:r>
              <a:rPr lang="en-GB" sz="2200" i="1" dirty="0"/>
              <a:t>Constraint</a:t>
            </a:r>
            <a:r>
              <a:rPr lang="en-GB" sz="2200" dirty="0"/>
              <a:t> is a constant that limits the values of a variable.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A </a:t>
            </a:r>
            <a:r>
              <a:rPr lang="en-GB" sz="2200" i="1" dirty="0"/>
              <a:t>Comparison Operator</a:t>
            </a:r>
            <a:r>
              <a:rPr lang="en-GB" sz="2200" dirty="0"/>
              <a:t>, such as ‘&lt;‘, is used to model constraints.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i="1" dirty="0"/>
              <a:t>Design Objective </a:t>
            </a:r>
            <a:r>
              <a:rPr lang="en-GB" sz="2400" dirty="0"/>
              <a:t>is a measurable attribute of a system that the system is intended to have or achieve e.g., a requirement.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i="1" dirty="0"/>
              <a:t>Design Variable </a:t>
            </a:r>
            <a:r>
              <a:rPr lang="en-GB" sz="2400" dirty="0"/>
              <a:t>is a variable under the design authority of the engineer. It imparts system properties that achieve objectives e.g., a vehicle speed of &gt; 100 mph can be achieved by reduced weight.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639096F-DD74-4443-8F35-06D47BFC0D95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7A360C-57E7-4A16-914C-6A893073D817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8229600" cy="882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Constraint Driven Design (CDD) in UPR 1.0</a:t>
            </a:r>
            <a:endParaRPr lang="en-GB" sz="280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30B1DEB-AE41-4919-A84A-B597CB45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</p:spTree>
    <p:extLst>
      <p:ext uri="{BB962C8B-B14F-4D97-AF65-F5344CB8AC3E}">
        <p14:creationId xmlns:p14="http://schemas.microsoft.com/office/powerpoint/2010/main" val="63174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Application of UPR to Electric Vehicle(EV) Charging</a:t>
            </a:r>
            <a:br>
              <a:rPr lang="en-GB" sz="3200" dirty="0"/>
            </a:br>
            <a:r>
              <a:rPr lang="en-GB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Home - AMiCC - Amicable Charging Research Project (projectamicc.com)</a:t>
            </a:r>
            <a:r>
              <a:rPr lang="en-GB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36" y="1371600"/>
            <a:ext cx="8229600" cy="8382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b="1" dirty="0"/>
              <a:t>AMiCC</a:t>
            </a:r>
            <a:r>
              <a:rPr lang="en-GB" sz="2400" dirty="0"/>
              <a:t> is a commercialisation project for EV wireless charging supported by Innovate UK and funded by the Office for Zero Emission Vehicles (OZEV).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48165" y="63458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E5530FF-8B67-4761-8BFB-C0AB370F8A7E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76F4F-10C2-4692-8054-10D55DEDB347}"/>
              </a:ext>
            </a:extLst>
          </p:cNvPr>
          <p:cNvSpPr txBox="1"/>
          <p:nvPr/>
        </p:nvSpPr>
        <p:spPr>
          <a:xfrm>
            <a:off x="381000" y="2285998"/>
            <a:ext cx="429813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UPR facilities are being developed for metric constraints but are also needed for logical constraints (e.g., topologies).</a:t>
            </a:r>
          </a:p>
          <a:p>
            <a:endParaRPr lang="en-GB" sz="1600" dirty="0"/>
          </a:p>
          <a:p>
            <a:r>
              <a:rPr lang="en-GB" sz="2000" dirty="0"/>
              <a:t>Design objective constraints include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Rate of power transfer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Electromagnetic field strength</a:t>
            </a:r>
          </a:p>
          <a:p>
            <a:endParaRPr lang="en-GB" sz="1600" dirty="0"/>
          </a:p>
          <a:p>
            <a:r>
              <a:rPr lang="en-GB" sz="2000" dirty="0"/>
              <a:t>Design variable constraints include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VA size and circuit topologies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Cooling for power transfer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Communication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1F64A-EB3C-4D90-B81F-0424FA52DBE3}"/>
              </a:ext>
            </a:extLst>
          </p:cNvPr>
          <p:cNvSpPr txBox="1"/>
          <p:nvPr/>
        </p:nvSpPr>
        <p:spPr>
          <a:xfrm>
            <a:off x="3810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VA:     Vehicle assembly	GA: Ground assembly</a:t>
            </a:r>
          </a:p>
          <a:p>
            <a:r>
              <a:rPr lang="en-GB" sz="1200" i="1" dirty="0"/>
              <a:t>WPT:  Wireless power transfer</a:t>
            </a:r>
          </a:p>
          <a:p>
            <a:r>
              <a:rPr lang="en-GB" sz="1200" i="1" dirty="0"/>
              <a:t>VIU:    Vehicle interface unit</a:t>
            </a:r>
          </a:p>
          <a:p>
            <a:r>
              <a:rPr lang="en-GB" sz="1200" i="1" dirty="0"/>
              <a:t>HMI:   Human Machine Interface</a:t>
            </a:r>
            <a:endParaRPr lang="en-GB" sz="1200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2117325-9306-4BFA-9327-D7AE17C2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87970F-32DF-4A32-BF73-4A6D10D12430}"/>
              </a:ext>
            </a:extLst>
          </p:cNvPr>
          <p:cNvGrpSpPr/>
          <p:nvPr/>
        </p:nvGrpSpPr>
        <p:grpSpPr>
          <a:xfrm>
            <a:off x="4549149" y="2305456"/>
            <a:ext cx="4489467" cy="3873658"/>
            <a:chOff x="4578333" y="2404646"/>
            <a:chExt cx="4489467" cy="3873658"/>
          </a:xfrm>
        </p:grpSpPr>
        <p:pic>
          <p:nvPicPr>
            <p:cNvPr id="15" name="Picture 14" descr="GA&#10;&#10;Description automatically generated">
              <a:extLst>
                <a:ext uri="{FF2B5EF4-FFF2-40B4-BE49-F238E27FC236}">
                  <a16:creationId xmlns:a16="http://schemas.microsoft.com/office/drawing/2014/main" id="{11B6C148-6B5D-45EA-86D8-44061517E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333" y="2783223"/>
              <a:ext cx="2486734" cy="1864977"/>
            </a:xfrm>
            <a:prstGeom prst="rect">
              <a:avLst/>
            </a:prstGeom>
          </p:spPr>
        </p:pic>
        <p:pic>
          <p:nvPicPr>
            <p:cNvPr id="11" name="Picture 10" descr="Test Vehicle positioned over GA&#10;&#10;Description automatically generated">
              <a:extLst>
                <a:ext uri="{FF2B5EF4-FFF2-40B4-BE49-F238E27FC236}">
                  <a16:creationId xmlns:a16="http://schemas.microsoft.com/office/drawing/2014/main" id="{E1EF984C-1E30-4CB6-BD5B-7624ACD65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171"/>
            <a:stretch/>
          </p:blipFill>
          <p:spPr>
            <a:xfrm>
              <a:off x="7055339" y="3189796"/>
              <a:ext cx="1707662" cy="308401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F3598F-F32F-4664-AD03-7BB5B3C7838B}"/>
                </a:ext>
              </a:extLst>
            </p:cNvPr>
            <p:cNvSpPr txBox="1"/>
            <p:nvPr/>
          </p:nvSpPr>
          <p:spPr>
            <a:xfrm>
              <a:off x="4629580" y="2404646"/>
              <a:ext cx="24354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/>
                <a:t>Ground assembly for WPT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16202D-3813-44A2-9856-5D6FAF5D078D}"/>
                </a:ext>
              </a:extLst>
            </p:cNvPr>
            <p:cNvSpPr txBox="1"/>
            <p:nvPr/>
          </p:nvSpPr>
          <p:spPr>
            <a:xfrm>
              <a:off x="7010400" y="2590800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/>
                <a:t>EV retrofitted with VA, VIU and HMI for WPT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39A58C-EED9-4D93-844B-B1DE09576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283" y="4648200"/>
              <a:ext cx="2478134" cy="1630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8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7CF2-D52F-4629-8DC9-D0699F9A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Extensibility of UPR Facilities to WPT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8293-15EE-464E-8C51-AC9ADEEE8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626642" cy="4525963"/>
          </a:xfrm>
        </p:spPr>
        <p:txBody>
          <a:bodyPr>
            <a:normAutofit/>
          </a:bodyPr>
          <a:lstStyle/>
          <a:p>
            <a:r>
              <a:rPr lang="en-GB" sz="2800" dirty="0"/>
              <a:t>The emissions control </a:t>
            </a:r>
            <a:r>
              <a:rPr lang="en-GB" sz="2800" dirty="0">
                <a:sym typeface="Wingdings" panose="05000000000000000000" pitchFamily="2" charset="2"/>
              </a:rPr>
              <a:t>example in UPR is extensible</a:t>
            </a:r>
            <a:r>
              <a:rPr lang="en-GB" sz="2800" dirty="0"/>
              <a:t> </a:t>
            </a:r>
          </a:p>
          <a:p>
            <a:pPr lvl="1"/>
            <a:r>
              <a:rPr lang="en-GB" sz="2400" dirty="0"/>
              <a:t>Emissions </a:t>
            </a:r>
            <a:r>
              <a:rPr lang="en-GB" sz="2400" dirty="0">
                <a:sym typeface="Wingdings" panose="05000000000000000000" pitchFamily="2" charset="2"/>
              </a:rPr>
              <a:t> MFD emissions</a:t>
            </a:r>
          </a:p>
          <a:p>
            <a:pPr lvl="1"/>
            <a:r>
              <a:rPr lang="en-GB" sz="2400" dirty="0"/>
              <a:t>The UPR facility is the same for both</a:t>
            </a:r>
          </a:p>
          <a:p>
            <a:pPr lvl="1"/>
            <a:r>
              <a:rPr lang="en-GB" sz="2400" dirty="0"/>
              <a:t>Metric constraints are a class of design problems</a:t>
            </a:r>
          </a:p>
          <a:p>
            <a:r>
              <a:rPr lang="en-GB" sz="2800" dirty="0"/>
              <a:t>WPT has new design features for emission control</a:t>
            </a:r>
          </a:p>
          <a:p>
            <a:pPr lvl="1"/>
            <a:r>
              <a:rPr lang="en-GB" sz="2400" dirty="0"/>
              <a:t>Coupling of induction coils</a:t>
            </a:r>
          </a:p>
          <a:p>
            <a:pPr lvl="1"/>
            <a:r>
              <a:rPr lang="en-GB" sz="2400" dirty="0"/>
              <a:t>Circuit topologies are mixed metric and logical</a:t>
            </a:r>
          </a:p>
          <a:p>
            <a:r>
              <a:rPr lang="en-GB" sz="2800" dirty="0"/>
              <a:t>UPR 2.0 seeks software examples of logical constraints.</a:t>
            </a:r>
          </a:p>
          <a:p>
            <a:r>
              <a:rPr lang="en-GB" sz="2800" dirty="0"/>
              <a:t>Radar is a simple example of transmission/emissions.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C1DF8-BC27-4563-B038-76E316ED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4CB62-DB33-4A67-B1B0-BA5E7B27B039}"/>
              </a:ext>
            </a:extLst>
          </p:cNvPr>
          <p:cNvSpPr txBox="1"/>
          <p:nvPr/>
        </p:nvSpPr>
        <p:spPr>
          <a:xfrm>
            <a:off x="381000" y="5943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WPT:  Wireless power transfer</a:t>
            </a:r>
          </a:p>
          <a:p>
            <a:r>
              <a:rPr lang="en-GB" i="1" dirty="0"/>
              <a:t>MFD:  Magnetic flux density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31B1702-6C2B-4A77-9EFB-958A9BA4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B8B6BD4-97A3-4578-B794-DC305D8A5055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174297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ROSETTA Framework* for Modelling and Analysis </a:t>
            </a:r>
            <a:r>
              <a:rPr lang="en-GB" sz="2800" i="1" dirty="0"/>
              <a:t>Radar System Example of Power Transfer</a:t>
            </a:r>
            <a:endParaRPr lang="en-GB" sz="3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3800" y="5334000"/>
                <a:ext cx="5334000" cy="376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with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GB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𝑦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GB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en-US" sz="16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𝐐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implies</m:t>
                      </m:r>
                      <m:r>
                        <m:rPr>
                          <m:nor/>
                        </m:rPr>
                        <a:rPr lang="en-GB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</m:t>
                      </m:r>
                    </m:oMath>
                  </m:oMathPara>
                </a14:m>
                <a:endPara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334000"/>
                <a:ext cx="5334000" cy="376000"/>
              </a:xfrm>
              <a:prstGeom prst="rect">
                <a:avLst/>
              </a:prstGeom>
              <a:blipFill>
                <a:blip r:embed="rId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2113F3E-5BA0-48B4-9FD9-405102914D38}"/>
              </a:ext>
            </a:extLst>
          </p:cNvPr>
          <p:cNvSpPr txBox="1"/>
          <p:nvPr/>
        </p:nvSpPr>
        <p:spPr>
          <a:xfrm>
            <a:off x="76200" y="5909400"/>
            <a:ext cx="441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**Pulse width could also be treated as a design variable but is given as a design objective because it determines frequency sidebands (emissions).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FB6BD1-8311-46A6-A633-FC510B64D692}"/>
                  </a:ext>
                </a:extLst>
              </p:cNvPr>
              <p:cNvSpPr txBox="1"/>
              <p:nvPr/>
            </p:nvSpPr>
            <p:spPr>
              <a:xfrm>
                <a:off x="381000" y="1447800"/>
                <a:ext cx="450552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Key Radar Design Variables include:</a:t>
                </a:r>
              </a:p>
              <a:p>
                <a:pPr marL="268288" lvl="1"/>
                <a:r>
                  <a:rPr lang="en-GB" sz="16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i="1" dirty="0">
                    <a:latin typeface="+mj-lt"/>
                  </a:rPr>
                  <a:t>: Transmitter power</a:t>
                </a:r>
              </a:p>
              <a:p>
                <a:pPr marL="268288" lvl="1"/>
                <a:r>
                  <a:rPr lang="en-GB" sz="16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600" i="1" dirty="0">
                    <a:latin typeface="+mj-lt"/>
                  </a:rPr>
                  <a:t>: Effective electronic area of aperture</a:t>
                </a:r>
              </a:p>
              <a:p>
                <a:pPr marL="268288" lvl="1"/>
                <a:r>
                  <a:rPr lang="en-GB" sz="16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600" i="1" dirty="0">
                    <a:latin typeface="+mj-lt"/>
                  </a:rPr>
                  <a:t>: Receiver sample rate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FB6BD1-8311-46A6-A633-FC510B64D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4505528" cy="1107996"/>
              </a:xfrm>
              <a:prstGeom prst="rect">
                <a:avLst/>
              </a:prstGeom>
              <a:blipFill>
                <a:blip r:embed="rId4"/>
                <a:stretch>
                  <a:fillRect l="-1218" t="-3315" b="-6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98E8A6-8E9C-4E16-90F7-156010A9E995}"/>
                  </a:ext>
                </a:extLst>
              </p:cNvPr>
              <p:cNvSpPr txBox="1"/>
              <p:nvPr/>
            </p:nvSpPr>
            <p:spPr>
              <a:xfrm>
                <a:off x="390728" y="4272826"/>
                <a:ext cx="350520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Dependencies: </a:t>
                </a:r>
              </a:p>
              <a:p>
                <a:pPr marL="449263"/>
                <a:r>
                  <a:rPr lang="en-GB" sz="1600" i="1" dirty="0"/>
                  <a:t>Selection of pulse width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i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i="1" dirty="0"/>
                  <a:t>.</a:t>
                </a:r>
              </a:p>
              <a:p>
                <a:pPr marL="449263"/>
                <a:r>
                  <a:rPr lang="en-GB" sz="1600" i="1" dirty="0"/>
                  <a:t>These transform into sample rate dependencies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i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i="1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98E8A6-8E9C-4E16-90F7-156010A9E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28" y="4272826"/>
                <a:ext cx="3505200" cy="1354217"/>
              </a:xfrm>
              <a:prstGeom prst="rect">
                <a:avLst/>
              </a:prstGeom>
              <a:blipFill>
                <a:blip r:embed="rId5"/>
                <a:stretch>
                  <a:fillRect l="-1391" t="-2703" b="-4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08B6A55-E744-4C27-8D4F-3410D62D1074}"/>
              </a:ext>
            </a:extLst>
          </p:cNvPr>
          <p:cNvSpPr txBox="1"/>
          <p:nvPr/>
        </p:nvSpPr>
        <p:spPr>
          <a:xfrm>
            <a:off x="6096000" y="59094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*Refer to UPR 1.0 Figure 6-1 [6].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4596E6-4AD0-40C8-BF18-CA2ED24C1AC8}"/>
                  </a:ext>
                </a:extLst>
              </p:cNvPr>
              <p:cNvSpPr txBox="1"/>
              <p:nvPr/>
            </p:nvSpPr>
            <p:spPr>
              <a:xfrm>
                <a:off x="395748" y="2902852"/>
                <a:ext cx="450552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Key Radar Design Objectives include:</a:t>
                </a:r>
              </a:p>
              <a:p>
                <a:pPr marL="268288" lvl="1"/>
                <a:r>
                  <a:rPr lang="en-GB" sz="16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i="1" dirty="0">
                    <a:latin typeface="+mj-lt"/>
                  </a:rPr>
                  <a:t>: Transmitted power</a:t>
                </a:r>
              </a:p>
              <a:p>
                <a:pPr marL="268288" lvl="1"/>
                <a:r>
                  <a:rPr lang="en-GB" sz="16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600" i="1" dirty="0">
                    <a:latin typeface="+mj-lt"/>
                  </a:rPr>
                  <a:t>: Gain of aperture</a:t>
                </a:r>
              </a:p>
              <a:p>
                <a:pPr marL="268288" lvl="1"/>
                <a:r>
                  <a:rPr lang="en-GB" sz="16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600" i="1" dirty="0">
                    <a:latin typeface="+mj-lt"/>
                  </a:rPr>
                  <a:t>: Radar signal pulse width**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4596E6-4AD0-40C8-BF18-CA2ED24C1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8" y="2902852"/>
                <a:ext cx="4505528" cy="1107996"/>
              </a:xfrm>
              <a:prstGeom prst="rect">
                <a:avLst/>
              </a:prstGeom>
              <a:blipFill>
                <a:blip r:embed="rId6"/>
                <a:stretch>
                  <a:fillRect l="-1218" t="-2747" b="-60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35B7CA6-1701-4AEE-BE21-83CEC9B1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3F52B5A-75CF-4501-BC1C-0E60B0A1B835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F085C4-BB75-42E5-938B-5CF8C66CA3ED}"/>
              </a:ext>
            </a:extLst>
          </p:cNvPr>
          <p:cNvGrpSpPr/>
          <p:nvPr/>
        </p:nvGrpSpPr>
        <p:grpSpPr>
          <a:xfrm>
            <a:off x="4077970" y="1371600"/>
            <a:ext cx="4874260" cy="3826642"/>
            <a:chOff x="4077970" y="1371600"/>
            <a:chExt cx="4874260" cy="38266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6D9216-7839-4AA4-BBFB-A2D53B8607FD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970" y="1373637"/>
              <a:ext cx="4874260" cy="3824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85C0B6E-07D8-473A-9643-E86BBE4148E9}"/>
                </a:ext>
              </a:extLst>
            </p:cNvPr>
            <p:cNvSpPr/>
            <p:nvPr/>
          </p:nvSpPr>
          <p:spPr>
            <a:xfrm>
              <a:off x="6313650" y="1371600"/>
              <a:ext cx="1688492" cy="453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solidFill>
                    <a:sysClr val="windowText" lastClr="000000"/>
                  </a:solidFill>
                  <a:latin typeface="Times" panose="02020603050405020304" pitchFamily="18" charset="0"/>
                  <a:ea typeface="Tahoma" panose="020B0604030504040204" pitchFamily="34" charset="0"/>
                  <a:cs typeface="Times" panose="02020603050405020304" pitchFamily="18" charset="0"/>
                </a:rPr>
                <a:t>Target Model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1087CD4-5709-474A-8FBD-2CC04E5BC4CE}"/>
                </a:ext>
              </a:extLst>
            </p:cNvPr>
            <p:cNvSpPr/>
            <p:nvPr/>
          </p:nvSpPr>
          <p:spPr>
            <a:xfrm>
              <a:off x="4191000" y="2674895"/>
              <a:ext cx="1688492" cy="453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solidFill>
                    <a:sysClr val="windowText" lastClr="000000"/>
                  </a:solidFill>
                  <a:latin typeface="Times" panose="02020603050405020304" pitchFamily="18" charset="0"/>
                  <a:ea typeface="Tahoma" panose="020B0604030504040204" pitchFamily="34" charset="0"/>
                  <a:cs typeface="Times" panose="02020603050405020304" pitchFamily="18" charset="0"/>
                </a:rPr>
                <a:t>Source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74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GB" sz="3200" dirty="0"/>
              <a:t>Relational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Relational orientation </a:t>
            </a:r>
            <a:r>
              <a:rPr lang="en-GB" sz="2400" dirty="0"/>
              <a:t>as presented in [5] is a general systems methodology for system specification, analysis, and design that 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Employs a principle of </a:t>
            </a:r>
            <a:r>
              <a:rPr lang="en-GB" sz="2000" i="1" dirty="0"/>
              <a:t>model specification and relational transformation</a:t>
            </a:r>
            <a:r>
              <a:rPr lang="en-GB" sz="2000" dirty="0"/>
              <a:t> (an example being the ROSETTA framework on previous slide),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Is similar to but more formal than the methodology of Klir [7], which rests upon a principle of alternatively using abstraction and interpretation, and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Generalizes the functional and hierarchical viewpoint of legacy systems engineering, which rests upon a principle of </a:t>
            </a:r>
            <a:r>
              <a:rPr lang="en-GB" sz="2000" i="1" dirty="0"/>
              <a:t>definition and decomposition</a:t>
            </a:r>
            <a:r>
              <a:rPr lang="en-GB" sz="2000" dirty="0"/>
              <a:t> for system specification.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E5530FF-8B67-4761-8BFB-C0AB370F8A7E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2BEA87C-FE13-4C9F-8976-47C6F0C1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</p:spTree>
    <p:extLst>
      <p:ext uri="{BB962C8B-B14F-4D97-AF65-F5344CB8AC3E}">
        <p14:creationId xmlns:p14="http://schemas.microsoft.com/office/powerpoint/2010/main" val="309793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GB" sz="3200" dirty="0"/>
              <a:t>Relational Structure of Metric Constraints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E5530FF-8B67-4761-8BFB-C0AB370F8A7E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BF0D6-569B-4912-B2D3-93FF136DB6DF}"/>
              </a:ext>
            </a:extLst>
          </p:cNvPr>
          <p:cNvSpPr txBox="1"/>
          <p:nvPr/>
        </p:nvSpPr>
        <p:spPr>
          <a:xfrm>
            <a:off x="520576" y="1430455"/>
            <a:ext cx="84710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UPR [6] models mathematical-based constraints, referred to as </a:t>
            </a:r>
            <a:r>
              <a:rPr lang="en-GB" sz="2600" i="1" dirty="0"/>
              <a:t>Mathematical Constraints</a:t>
            </a:r>
            <a:r>
              <a:rPr lang="en-GB" sz="2600" dirty="0"/>
              <a:t>, using the following generic mathematical relation: ‘a variable’ is related to ‘a value’ by a ‘comparison operator’, where:</a:t>
            </a:r>
          </a:p>
        </p:txBody>
      </p: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71E5F6D4-D9BF-42A6-AE81-2AF5D4C9F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286000"/>
          </a:xfrm>
        </p:spPr>
        <p:txBody>
          <a:bodyPr>
            <a:normAutofit/>
          </a:bodyPr>
          <a:lstStyle/>
          <a:p>
            <a:r>
              <a:rPr lang="en-GB" sz="2400" dirty="0"/>
              <a:t>A </a:t>
            </a:r>
            <a:r>
              <a:rPr lang="en-GB" sz="2400" b="1" i="1" dirty="0"/>
              <a:t>Variable</a:t>
            </a:r>
            <a:r>
              <a:rPr lang="en-GB" sz="2400" dirty="0"/>
              <a:t> represents the element being constrained. It can take on any real number when being unconstrained. </a:t>
            </a:r>
          </a:p>
          <a:p>
            <a:r>
              <a:rPr lang="en-GB" sz="2400" dirty="0"/>
              <a:t>A </a:t>
            </a:r>
            <a:r>
              <a:rPr lang="en-GB" sz="2400" b="1" i="1" dirty="0"/>
              <a:t>Comparison Operator</a:t>
            </a:r>
            <a:r>
              <a:rPr lang="en-GB" sz="2400" dirty="0"/>
              <a:t>, such as ‘=’ and ‘&lt;’, are mathematical symbols defined to indicate equality and inequalities.  </a:t>
            </a:r>
          </a:p>
          <a:p>
            <a:r>
              <a:rPr lang="en-GB" sz="2400" dirty="0"/>
              <a:t>A </a:t>
            </a:r>
            <a:r>
              <a:rPr lang="en-GB" sz="2400" b="1" i="1" dirty="0"/>
              <a:t>Value</a:t>
            </a:r>
            <a:r>
              <a:rPr lang="en-GB" sz="2400" dirty="0"/>
              <a:t> is a real number. In UPR, it is unitless.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715B4F6-BF3F-49A1-ACE2-AFE21523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Mathsig/2021-09-01</a:t>
            </a:r>
          </a:p>
        </p:txBody>
      </p:sp>
    </p:spTree>
    <p:extLst>
      <p:ext uri="{BB962C8B-B14F-4D97-AF65-F5344CB8AC3E}">
        <p14:creationId xmlns:p14="http://schemas.microsoft.com/office/powerpoint/2010/main" val="144296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2291</Words>
  <Application>Microsoft Office PowerPoint</Application>
  <PresentationFormat>On-screen Show (4:3)</PresentationFormat>
  <Paragraphs>289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Times</vt:lpstr>
      <vt:lpstr>Times New Roman</vt:lpstr>
      <vt:lpstr>Wingdings</vt:lpstr>
      <vt:lpstr>Office Theme</vt:lpstr>
      <vt:lpstr>Update and Pathway for UPR 1.0 Evolution </vt:lpstr>
      <vt:lpstr>Background and Context</vt:lpstr>
      <vt:lpstr>Agenda</vt:lpstr>
      <vt:lpstr>PowerPoint Presentation</vt:lpstr>
      <vt:lpstr>Application of UPR to Electric Vehicle(EV) Charging Home - AMiCC - Amicable Charging Research Project (projectamicc.com) </vt:lpstr>
      <vt:lpstr>Extensibility of UPR Facilities to WPT</vt:lpstr>
      <vt:lpstr>ROSETTA Framework* for Modelling and Analysis Radar System Example of Power Transfer</vt:lpstr>
      <vt:lpstr>Relational Orientation</vt:lpstr>
      <vt:lpstr>Relational Structure of Metric Constraints</vt:lpstr>
      <vt:lpstr>Predicates, Relations and Relational Structures Simplified radar example with metric constraints*</vt:lpstr>
      <vt:lpstr>PowerPoint Presentation</vt:lpstr>
      <vt:lpstr>PowerPoint Presentation</vt:lpstr>
      <vt:lpstr>Agenda</vt:lpstr>
      <vt:lpstr>KerML [8]</vt:lpstr>
      <vt:lpstr>What is a Predicate? [9, 10] Example of use cases for a radar system</vt:lpstr>
      <vt:lpstr>What is the Predicate Calculus? [11]</vt:lpstr>
      <vt:lpstr>Agenda</vt:lpstr>
      <vt:lpstr>Pathway for UPR 1.0 Evolution </vt:lpstr>
      <vt:lpstr>References (1 of 2)</vt:lpstr>
      <vt:lpstr>References (2 of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Profiling a Software Architecture for the Relational Oriented Systems Engineering Technology Trade-off and Analysis Framework (ROSETTA)</dc:title>
  <dc:creator>Charles Dickerson</dc:creator>
  <cp:lastModifiedBy>Siyuan Ji</cp:lastModifiedBy>
  <cp:revision>172</cp:revision>
  <cp:lastPrinted>2021-09-20T11:17:30Z</cp:lastPrinted>
  <dcterms:created xsi:type="dcterms:W3CDTF">2006-08-16T00:00:00Z</dcterms:created>
  <dcterms:modified xsi:type="dcterms:W3CDTF">2021-10-04T10:25:43Z</dcterms:modified>
</cp:coreProperties>
</file>