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1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17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C09C7-8C70-42F7-81BD-D59AF8A9EE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120331-C19F-449E-BE19-1A83BBBCA8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CB950-36A3-4E78-A5B6-4872449FF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FF28-088A-448A-B25C-41119247284B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836FC-8301-4B24-B371-ABA0E1C27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46BAB-C204-4830-BBAA-DE014C134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322-BF04-4EA2-B405-1EA3739023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359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994F1-5589-4187-8D2C-4A47C7C0A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A2647-3EEB-4661-BAA6-D7870DDD64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BD6E76-F03A-4720-A720-AE966291F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FF28-088A-448A-B25C-41119247284B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339F2-F454-4FF8-96EE-1F88C4AD0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5833DF-FC93-4D34-8810-0FF964479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322-BF04-4EA2-B405-1EA3739023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79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9955E6-ADD6-4ADD-80D6-86730AC821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A6099A-1117-436D-BEC7-206C9075B5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27764-C363-4B35-A71A-5296EB6AB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FF28-088A-448A-B25C-41119247284B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85448-8144-471A-8965-8B867B4B0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4D3A4B-71FB-468A-A9D7-1C315481D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322-BF04-4EA2-B405-1EA3739023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1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EA9D9-6D1A-45CB-8A01-748BF1EEF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FD37E-5FC7-4B8D-9258-066BCFC1F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4238D-EE99-40BD-B1D3-19A4A269F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FF28-088A-448A-B25C-41119247284B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B310D6-4392-4A81-943D-6FB714F53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72A96-1608-444D-9DA0-9C136D727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322-BF04-4EA2-B405-1EA3739023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95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653B0-2E61-46C3-B48F-813D1DE53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96BA1-6A23-4687-8DBF-5EB53B6A7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E743C-A905-49DD-8558-C9AB3C7C5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FF28-088A-448A-B25C-41119247284B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34977-6CE1-4354-ADCD-D1E2F78B5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1A93E-1D8D-4388-86EB-DC27E65D6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322-BF04-4EA2-B405-1EA3739023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519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D8D49-5D00-4AC0-89F0-9C442EAB9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7032F-EDB9-4E0E-A2D0-41B709C74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63005B-E83D-41FE-B6B6-560995EC22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D1A6C8-41F9-4FDB-9CAB-101913727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FF28-088A-448A-B25C-41119247284B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938A35-0EE7-418A-8A8A-1DDD803AD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4B9E1F-0BBD-4F96-8E27-2B1CFF95E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322-BF04-4EA2-B405-1EA3739023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175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062E7-2013-4303-92FD-66037548E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5D5557-48A1-4C99-8F87-A465F5C3D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69C16D-514A-4315-B5C5-A300158C1C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20F38E-2696-4F62-84D4-7B78EBCA62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72BDF7-9FDF-496A-8D2F-D20F6CE819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03A05-C673-49AA-B33D-B257485A1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FF28-088A-448A-B25C-41119247284B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4DCD4D-9438-4F94-B875-9BCC08587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AAF4F5-D1C9-4DB5-9A3B-7F5D93463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322-BF04-4EA2-B405-1EA3739023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677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53C21-97E6-4AF2-BCDD-C711A0309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79A09F-571E-4988-923F-84FBA62C6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FF28-088A-448A-B25C-41119247284B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52DF21-64FF-4C8B-8E2A-0BD40C648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E319D2-8DED-4010-BCAE-77F266AAE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322-BF04-4EA2-B405-1EA3739023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75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244030-8512-4C59-8146-AD10BE45A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FF28-088A-448A-B25C-41119247284B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BC8080-CD00-44E9-8D46-3B3C61A71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11A04-0A7B-4466-95E8-81C159752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322-BF04-4EA2-B405-1EA3739023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450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A5061-CDC7-4CB1-8121-B5C724B96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4AEF2-C07A-4D37-A0CB-796F04D73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0232BA-D878-4514-A342-E2AF24F124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7EBEB9-F09B-43B2-8F21-1AA9BA9D9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FF28-088A-448A-B25C-41119247284B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951DC-5D90-456B-ADBB-0114AC20E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99B5ED-E01B-4674-9343-53805D783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322-BF04-4EA2-B405-1EA3739023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760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33B42-5A8D-432A-B51A-3FE76B525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7584FA-4596-4A54-8046-3315161D66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0B0354-BDDD-4F7F-AAA7-86620A71BA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C01BA9-3284-4457-A9A9-94DBC6716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FF28-088A-448A-B25C-41119247284B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E8276A-1B1A-49F4-8349-20FEBAC70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7673A4-6624-4256-B509-3D62098C4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322-BF04-4EA2-B405-1EA3739023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2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B73A65-6607-496B-9856-8A72E3E2F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F91D03-3262-4292-9F64-BF413811FA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80B3A-F2FA-4F40-BB7B-8487D02B85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6FF28-088A-448A-B25C-41119247284B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95432-DC24-45A1-85E2-9837EDBE8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C17ED-839B-40DB-AB7A-60D162F14F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F2322-BF04-4EA2-B405-1EA3739023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55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omg.org/spec/API4KP/KnowledgeResource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l7.org/fhir/terminology-service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CF1D9-A41A-4CAE-A12E-9C3250DB93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MVF Use Cases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A2794E-9A1F-4375-A68B-1A1EDA8BA0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295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56016-08D6-4D69-8EB8-8AD7C91EE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Alignment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38B06-C7CF-4D00-A753-6EECA78DC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Assume:</a:t>
            </a:r>
          </a:p>
          <a:p>
            <a:pPr lvl="1"/>
            <a:r>
              <a:rPr lang="en-GB" dirty="0"/>
              <a:t>Concept == </a:t>
            </a:r>
            <a:r>
              <a:rPr lang="en-GB" dirty="0" err="1"/>
              <a:t>MVFEntry</a:t>
            </a:r>
            <a:endParaRPr lang="en-GB" dirty="0"/>
          </a:p>
          <a:p>
            <a:pPr lvl="1"/>
            <a:r>
              <a:rPr lang="en-GB" dirty="0"/>
              <a:t>Term/Label = MVF </a:t>
            </a:r>
            <a:r>
              <a:rPr lang="en-GB" dirty="0" err="1"/>
              <a:t>DictionaryEntry.Term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8829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C9059-F376-49DB-AA06-3F05339BE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E1E7E-D837-4921-BB97-D912E3385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Lookup( </a:t>
            </a:r>
            <a:r>
              <a:rPr lang="en-GB" dirty="0" err="1"/>
              <a:t>ConceptId</a:t>
            </a:r>
            <a:r>
              <a:rPr lang="en-GB" dirty="0"/>
              <a:t> ) : Concept</a:t>
            </a:r>
            <a:br>
              <a:rPr lang="en-GB" dirty="0"/>
            </a:br>
            <a:r>
              <a:rPr lang="en-GB" dirty="0"/>
              <a:t>Returns a representation of the Concept with the given Id, usually including terms/labels, a definition and relationships to other “neighbour” concepts.</a:t>
            </a:r>
            <a:br>
              <a:rPr lang="en-GB" dirty="0"/>
            </a:br>
            <a:endParaRPr lang="en-GB" dirty="0"/>
          </a:p>
          <a:p>
            <a:r>
              <a:rPr lang="en-GB" dirty="0"/>
              <a:t>Resolve( Term ) : List&lt;Concept&gt;</a:t>
            </a:r>
            <a:br>
              <a:rPr lang="en-GB" dirty="0"/>
            </a:br>
            <a:r>
              <a:rPr lang="en-GB" dirty="0"/>
              <a:t>Returns a (prioritized) list of Concepts that are evoked by the provided term – usually performed by string matching on the concept’s label, but can be more sophisticated and leverage e.g. NLP</a:t>
            </a:r>
          </a:p>
        </p:txBody>
      </p:sp>
    </p:spTree>
    <p:extLst>
      <p:ext uri="{BB962C8B-B14F-4D97-AF65-F5344CB8AC3E}">
        <p14:creationId xmlns:p14="http://schemas.microsoft.com/office/powerpoint/2010/main" val="2114131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37626-D738-471A-970C-586AAD45F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3B63C-FC18-4779-B07D-0F65BC971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GetTerm</a:t>
            </a:r>
            <a:r>
              <a:rPr lang="en-GB" dirty="0"/>
              <a:t>( </a:t>
            </a:r>
            <a:r>
              <a:rPr lang="en-GB" dirty="0" err="1"/>
              <a:t>ConceptId</a:t>
            </a:r>
            <a:r>
              <a:rPr lang="en-GB" dirty="0"/>
              <a:t>, Vocabulary* ) : Map&lt;</a:t>
            </a:r>
            <a:r>
              <a:rPr lang="en-GB" dirty="0" err="1"/>
              <a:t>String,Term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Retrieves the label(s) of a given concept in the given vocabularies. </a:t>
            </a:r>
            <a:br>
              <a:rPr lang="en-GB" dirty="0"/>
            </a:br>
            <a:endParaRPr lang="en-GB" dirty="0"/>
          </a:p>
          <a:p>
            <a:r>
              <a:rPr lang="en-GB" dirty="0" err="1"/>
              <a:t>GetCloud</a:t>
            </a:r>
            <a:r>
              <a:rPr lang="en-GB" dirty="0"/>
              <a:t>( </a:t>
            </a:r>
            <a:r>
              <a:rPr lang="en-GB" dirty="0" err="1"/>
              <a:t>ConceptId</a:t>
            </a:r>
            <a:r>
              <a:rPr lang="en-GB" dirty="0"/>
              <a:t>, Depth?, </a:t>
            </a:r>
            <a:r>
              <a:rPr lang="en-GB" dirty="0" err="1"/>
              <a:t>RelationshipType</a:t>
            </a:r>
            <a:r>
              <a:rPr lang="en-GB" dirty="0"/>
              <a:t> ) : Graph</a:t>
            </a:r>
            <a:br>
              <a:rPr lang="en-GB" dirty="0"/>
            </a:br>
            <a:r>
              <a:rPr lang="en-GB" dirty="0"/>
              <a:t>Returns the </a:t>
            </a:r>
            <a:r>
              <a:rPr lang="en-GB" dirty="0" err="1"/>
              <a:t>neighbors</a:t>
            </a:r>
            <a:r>
              <a:rPr lang="en-GB" dirty="0"/>
              <a:t> of a given concept, possibly filtered by the type of relationship between concepts, and up to a certain number of steps in the graph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2066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D1BA0-1D4A-4A60-898B-3FD758ABD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Model Operations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FC972-028E-40FF-959F-867AD9619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Translation( Model, </a:t>
            </a:r>
            <a:r>
              <a:rPr lang="en-GB" dirty="0" err="1"/>
              <a:t>TargetLanguage</a:t>
            </a:r>
            <a:r>
              <a:rPr lang="en-GB" dirty="0"/>
              <a:t> ) : Model</a:t>
            </a:r>
            <a:br>
              <a:rPr lang="en-GB" dirty="0"/>
            </a:br>
            <a:r>
              <a:rPr lang="en-GB" dirty="0"/>
              <a:t>Given a model expressed in a modelling language and using one or more lexicon (aka </a:t>
            </a:r>
            <a:r>
              <a:rPr lang="en-GB" dirty="0" err="1"/>
              <a:t>MVFDictionary</a:t>
            </a:r>
            <a:r>
              <a:rPr lang="en-GB" dirty="0"/>
              <a:t>), returns a new model that carries the same information content, but is expressed using a different modelling language and/or lexicon</a:t>
            </a:r>
          </a:p>
          <a:p>
            <a:pPr lvl="1"/>
            <a:r>
              <a:rPr lang="en-GB" dirty="0"/>
              <a:t>???-translation A translation that preserves the modelling language (grammar) but changes the underlying lexicon</a:t>
            </a:r>
            <a:br>
              <a:rPr lang="en-GB" dirty="0"/>
            </a:br>
            <a:endParaRPr lang="en-GB" dirty="0"/>
          </a:p>
          <a:p>
            <a:r>
              <a:rPr lang="en-GB" dirty="0"/>
              <a:t>Localization( Model, </a:t>
            </a:r>
            <a:r>
              <a:rPr lang="en-GB" dirty="0" err="1"/>
              <a:t>TargetVocabulary</a:t>
            </a:r>
            <a:r>
              <a:rPr lang="en-GB" dirty="0"/>
              <a:t> ) : Model</a:t>
            </a:r>
            <a:br>
              <a:rPr lang="en-GB" dirty="0"/>
            </a:br>
            <a:r>
              <a:rPr lang="en-GB" dirty="0"/>
              <a:t>Given a model expressed in a modelling language and using one or more lexicon (aka </a:t>
            </a:r>
            <a:r>
              <a:rPr lang="en-GB" dirty="0" err="1"/>
              <a:t>MVFDictionary</a:t>
            </a:r>
            <a:r>
              <a:rPr lang="en-GB" dirty="0"/>
              <a:t>), returns a model expressed in the same language and lexicon, but using a different vocabulary for that lexicon</a:t>
            </a:r>
          </a:p>
        </p:txBody>
      </p:sp>
    </p:spTree>
    <p:extLst>
      <p:ext uri="{BB962C8B-B14F-4D97-AF65-F5344CB8AC3E}">
        <p14:creationId xmlns:p14="http://schemas.microsoft.com/office/powerpoint/2010/main" val="2982630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E6DFA-3E8C-4510-B417-0AACE9E29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DMN/BPMN/CMMN Vendor 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663AC45-C8A1-48EC-A6FA-FC5D293576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8123" y="2971558"/>
            <a:ext cx="1438095" cy="2580952"/>
          </a:xfrm>
          <a:prstGeom prst="rect">
            <a:avLst/>
          </a:prstGeom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1042BD3B-EA9F-4977-B0A2-B814795F2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5958" y="4813846"/>
            <a:ext cx="6058069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&lt;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dmn:itemDefinition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isCollection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="false"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name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="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currentSmokingStatus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" 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     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label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="Current Smoking Status" 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    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 Unicode MS"/>
              </a:rPr>
              <a:t> 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 Unicode MS"/>
              </a:rPr>
              <a:t>vendor:glossaryId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="cb84baf3f45b4ac2bd4d64eab2a4fbf0"/&gt;</a:t>
            </a: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5F4A94DA-08D8-4948-A211-69F668DE1B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8159" y="2692374"/>
            <a:ext cx="6630085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&lt;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dmn:decision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name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="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isCurrentSmoker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label="Is : Current | Smoker"&gt;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>
                <a:solidFill>
                  <a:srgbClr val="000000"/>
                </a:solidFill>
                <a:latin typeface="Arial Unicode MS"/>
              </a:rPr>
              <a:t>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&lt;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dmn:extensionElements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&gt;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   &lt;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 Unicode MS"/>
              </a:rPr>
              <a:t>vendor:diagramMetaData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      name=“(user Tag)" 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     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 Unicode MS"/>
              </a:rPr>
              <a:t>value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="[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 Unicode MS"/>
              </a:rPr>
              <a:t>&amp;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 Unicode MS"/>
              </a:rPr>
              <a:t>quot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 Unicode MS"/>
              </a:rPr>
              <a:t>;/glossary/113dc42a4f6844f892d2aa2e4b8782e8&amp;quot;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]"/&gt;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>
                <a:solidFill>
                  <a:srgbClr val="000000"/>
                </a:solidFill>
                <a:latin typeface="Arial Unicode MS"/>
              </a:rPr>
              <a:t>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&lt;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/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dmn:extensionElements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&gt;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>
                <a:solidFill>
                  <a:srgbClr val="000000"/>
                </a:solidFill>
                <a:latin typeface="Arial Unicode MS"/>
              </a:rPr>
              <a:t>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&lt;(standard DMN elements)/&gt;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&lt;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/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dmn:decision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&gt;</a:t>
            </a: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827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F49A6-1859-4B12-8E1A-74900143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DMN/BPMN/CMMN Vendor 2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99EDAB6-F2B7-470C-8172-69DEA176BF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834" y="4385270"/>
            <a:ext cx="1073031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&lt;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dmn:inputData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name="Smoking Status"&gt; 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 &lt;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dmn:extensionElements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&gt; 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   &lt;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 Unicode MS"/>
              </a:rPr>
              <a:t>vendor:semanticLink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name="Smoke Test Dictionary – Current Smoking Status" 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    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modelURI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="http://www.vendor.com/discovery/_d491da62-7201-41e6-8ef3-524af0c8add4" 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    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uri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="http://www.vendor.com/discovery/_d491da62-7201-41e6-8ef3-524af0c8add4#_b06a1544-b3ac-4cbe-a28a-66341820f6da"/&gt; 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 &lt;/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dmn:extensionElements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&gt; 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&lt;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dmn:variable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name=“Current Smoking Status"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typeRef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="string"/&gt;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&lt;/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dmn:inputData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&gt;</a:t>
            </a: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CCEE6E8-9563-4B31-BFEF-FD7276A81E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243" y="1564789"/>
            <a:ext cx="1438095" cy="25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321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7479A-93E0-482D-9DCC-DBA2DC9D1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68376-3262-44A7-9412-5AB078D87C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Leverage the extensibility of the language, defining a </a:t>
            </a:r>
            <a:r>
              <a:rPr lang="en-GB" u="sng" dirty="0"/>
              <a:t>standard</a:t>
            </a:r>
            <a:r>
              <a:rPr lang="en-GB" dirty="0"/>
              <a:t> micro-object that can be injected as needed</a:t>
            </a:r>
          </a:p>
        </p:txBody>
      </p:sp>
    </p:spTree>
    <p:extLst>
      <p:ext uri="{BB962C8B-B14F-4D97-AF65-F5344CB8AC3E}">
        <p14:creationId xmlns:p14="http://schemas.microsoft.com/office/powerpoint/2010/main" val="2384510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DE6B8-0A68-4A66-9362-7475C0471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API4KP - UML Stereotype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93A9B3-B7F2-4C19-8717-2CE5A03E45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8909" y="2403122"/>
            <a:ext cx="7652825" cy="3342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806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4C4E4-97A3-4540-A987-BBBCCC785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Stereotype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931439-2EAD-4292-93DA-F71A324A74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306" y="1897725"/>
            <a:ext cx="7794141" cy="2662614"/>
          </a:xfrm>
          <a:prstGeom prst="rect">
            <a:avLst/>
          </a:prstGeom>
        </p:spPr>
      </p:pic>
      <p:sp>
        <p:nvSpPr>
          <p:cNvPr id="8" name="Rectangle 1">
            <a:extLst>
              <a:ext uri="{FF2B5EF4-FFF2-40B4-BE49-F238E27FC236}">
                <a16:creationId xmlns:a16="http://schemas.microsoft.com/office/drawing/2014/main" id="{32E3D645-E31A-4766-9C8B-1C542F2C6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5233" y="1842688"/>
            <a:ext cx="690445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&lt;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MVF:Conceptual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concept=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  <a:hlinkClick r:id="rId3"/>
              </a:rPr>
              <a:t>http://omg.org/spec/API4KP/KnowledgeResource</a:t>
            </a:r>
            <a:b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</a:b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 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base_Class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=“(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KnowledgeResource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)” /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&gt;</a:t>
            </a: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C0CA31F5-2B95-43FC-B175-3C186B289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887" y="5374431"/>
            <a:ext cx="823469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Bonus: can drive a RDF/Object Mapping when Classes (e.g. Java) are generated from the UML model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850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0CE4061-081D-4288-A08D-AD62D3A5F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Useful Operations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5B9404-E200-4853-8CBA-4541A01AEA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7955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1EA694-E97E-4233-901C-1F76C12B5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 - Terminology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677B03A-921F-4C66-A613-A555B2F30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Healthcare is the primary domain that has evolved terminology services</a:t>
            </a:r>
          </a:p>
          <a:p>
            <a:pPr lvl="1"/>
            <a:r>
              <a:rPr lang="en-GB" dirty="0"/>
              <a:t>CTS-2 (abandoned)</a:t>
            </a:r>
          </a:p>
          <a:p>
            <a:pPr lvl="1"/>
            <a:r>
              <a:rPr lang="en-GB" dirty="0">
                <a:hlinkClick r:id="rId2"/>
              </a:rPr>
              <a:t>FHIR Terminology</a:t>
            </a:r>
            <a:endParaRPr lang="en-GB" dirty="0"/>
          </a:p>
          <a:p>
            <a:pPr lvl="2"/>
            <a:r>
              <a:rPr lang="en-GB" b="1" dirty="0"/>
              <a:t>Useful</a:t>
            </a:r>
          </a:p>
          <a:p>
            <a:pPr lvl="2"/>
            <a:r>
              <a:rPr lang="en-GB" dirty="0"/>
              <a:t>Not the best API design</a:t>
            </a:r>
          </a:p>
          <a:p>
            <a:pPr lvl="2"/>
            <a:r>
              <a:rPr lang="en-GB" dirty="0"/>
              <a:t>Absolutely general purposes, but PSM** and Domain-specific</a:t>
            </a:r>
          </a:p>
          <a:p>
            <a:pPr lvl="3"/>
            <a:r>
              <a:rPr lang="en-GB" dirty="0"/>
              <a:t>Unless the FHIR metamodel is taken as UML 3.0, that is </a:t>
            </a:r>
            <a:r>
              <a:rPr lang="en-GB" dirty="0">
                <a:sym typeface="Wingdings" panose="05000000000000000000" pitchFamily="2" charset="2"/>
              </a:rPr>
              <a:t>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1612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0C5E2-2E4C-4849-97C9-FB1DF50B3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 – “Concepts”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B80C06-8828-4B3A-A115-9DBB46D24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Hard to implement pure abstractions </a:t>
            </a:r>
            <a:r>
              <a:rPr lang="en-GB" dirty="0">
                <a:sym typeface="Wingdings" panose="05000000000000000000" pitchFamily="2" charset="2"/>
              </a:rPr>
              <a:t></a:t>
            </a:r>
          </a:p>
          <a:p>
            <a:r>
              <a:rPr lang="en-GB" dirty="0">
                <a:sym typeface="Wingdings" panose="05000000000000000000" pitchFamily="2" charset="2"/>
              </a:rPr>
              <a:t>Implementations should be faithful to the semiotic notion </a:t>
            </a:r>
          </a:p>
          <a:p>
            <a:pPr lvl="1"/>
            <a:r>
              <a:rPr lang="en-GB" dirty="0">
                <a:sym typeface="Wingdings" panose="05000000000000000000" pitchFamily="2" charset="2"/>
              </a:rPr>
              <a:t>Respect the boundaries with “expressions” and “referents”</a:t>
            </a:r>
          </a:p>
          <a:p>
            <a:r>
              <a:rPr lang="en-GB" dirty="0">
                <a:sym typeface="Wingdings" panose="05000000000000000000" pitchFamily="2" charset="2"/>
              </a:rPr>
              <a:t>Concepts as “units of abstraction”</a:t>
            </a:r>
          </a:p>
          <a:p>
            <a:pPr lvl="1"/>
            <a:r>
              <a:rPr lang="en-GB" dirty="0">
                <a:sym typeface="Wingdings" panose="05000000000000000000" pitchFamily="2" charset="2"/>
              </a:rPr>
              <a:t>Units of Knowledge</a:t>
            </a:r>
            <a:br>
              <a:rPr lang="en-GB" dirty="0">
                <a:sym typeface="Wingdings" panose="05000000000000000000" pitchFamily="2" charset="2"/>
              </a:rPr>
            </a:br>
            <a:r>
              <a:rPr lang="en-GB" i="1" dirty="0">
                <a:sym typeface="Wingdings" panose="05000000000000000000" pitchFamily="2" charset="2"/>
              </a:rPr>
              <a:t>Generically Dependent Continuants</a:t>
            </a:r>
            <a:r>
              <a:rPr lang="en-GB" dirty="0">
                <a:sym typeface="Wingdings" panose="05000000000000000000" pitchFamily="2" charset="2"/>
              </a:rPr>
              <a:t> – everyone’s shared idea of X</a:t>
            </a:r>
          </a:p>
          <a:p>
            <a:pPr lvl="1"/>
            <a:r>
              <a:rPr lang="en-GB" dirty="0">
                <a:sym typeface="Wingdings" panose="05000000000000000000" pitchFamily="2" charset="2"/>
              </a:rPr>
              <a:t>Units of Thought</a:t>
            </a:r>
            <a:br>
              <a:rPr lang="en-GB" dirty="0">
                <a:sym typeface="Wingdings" panose="05000000000000000000" pitchFamily="2" charset="2"/>
              </a:rPr>
            </a:br>
            <a:r>
              <a:rPr lang="en-GB" dirty="0">
                <a:sym typeface="Wingdings" panose="05000000000000000000" pitchFamily="2" charset="2"/>
              </a:rPr>
              <a:t>Specifically Dependent Continuants – any one’s idea of X</a:t>
            </a:r>
          </a:p>
          <a:p>
            <a:pPr lvl="1"/>
            <a:endParaRPr lang="en-GB" dirty="0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r>
              <a:rPr lang="en-GB" i="1" dirty="0"/>
              <a:t>(Terminology Servers assume the former)</a:t>
            </a:r>
          </a:p>
        </p:txBody>
      </p:sp>
    </p:spTree>
    <p:extLst>
      <p:ext uri="{BB962C8B-B14F-4D97-AF65-F5344CB8AC3E}">
        <p14:creationId xmlns:p14="http://schemas.microsoft.com/office/powerpoint/2010/main" val="1373860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263</Words>
  <Application>Microsoft Office PowerPoint</Application>
  <PresentationFormat>Widescreen</PresentationFormat>
  <Paragraphs>48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Unicode MS</vt:lpstr>
      <vt:lpstr>Calibri</vt:lpstr>
      <vt:lpstr>Calibri Light</vt:lpstr>
      <vt:lpstr>Office Theme</vt:lpstr>
      <vt:lpstr>MVF Use Cases</vt:lpstr>
      <vt:lpstr>DMN/BPMN/CMMN Vendor 1</vt:lpstr>
      <vt:lpstr>DMN/BPMN/CMMN Vendor 2</vt:lpstr>
      <vt:lpstr>Options</vt:lpstr>
      <vt:lpstr>API4KP - UML Stereotype</vt:lpstr>
      <vt:lpstr>Stereotype</vt:lpstr>
      <vt:lpstr>Useful Operations</vt:lpstr>
      <vt:lpstr>Background - Terminology</vt:lpstr>
      <vt:lpstr>Background – “Concepts”</vt:lpstr>
      <vt:lpstr>Alignment</vt:lpstr>
      <vt:lpstr>Operations</vt:lpstr>
      <vt:lpstr>Operations</vt:lpstr>
      <vt:lpstr>Model Operations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MVF Use Cases</dc:title>
  <dc:creator>Davide Sottara</dc:creator>
  <cp:lastModifiedBy>Davide Sottara</cp:lastModifiedBy>
  <cp:revision>11</cp:revision>
  <dcterms:created xsi:type="dcterms:W3CDTF">2019-03-28T20:49:44Z</dcterms:created>
  <dcterms:modified xsi:type="dcterms:W3CDTF">2019-04-01T15:57:25Z</dcterms:modified>
</cp:coreProperties>
</file>