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092" r:id="rId1"/>
  </p:sldMasterIdLst>
  <p:notesMasterIdLst>
    <p:notesMasterId r:id="rId11"/>
  </p:notesMasterIdLst>
  <p:handoutMasterIdLst>
    <p:handoutMasterId r:id="rId12"/>
  </p:handoutMasterIdLst>
  <p:sldIdLst>
    <p:sldId id="497" r:id="rId2"/>
    <p:sldId id="506" r:id="rId3"/>
    <p:sldId id="505" r:id="rId4"/>
    <p:sldId id="508" r:id="rId5"/>
    <p:sldId id="507" r:id="rId6"/>
    <p:sldId id="509" r:id="rId7"/>
    <p:sldId id="510" r:id="rId8"/>
    <p:sldId id="511" r:id="rId9"/>
    <p:sldId id="512" r:id="rId10"/>
  </p:sldIdLst>
  <p:sldSz cx="10693400" cy="756126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47675" indent="158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98525" indent="158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49375" indent="31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00225" indent="31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FF6600"/>
    <a:srgbClr val="FF9966"/>
    <a:srgbClr val="99CC00"/>
    <a:srgbClr val="FF3300"/>
    <a:srgbClr val="ADD1F1"/>
    <a:srgbClr val="AFC9E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157" autoAdjust="0"/>
  </p:normalViewPr>
  <p:slideViewPr>
    <p:cSldViewPr snapToGrid="0">
      <p:cViewPr>
        <p:scale>
          <a:sx n="64" d="100"/>
          <a:sy n="64" d="100"/>
        </p:scale>
        <p:origin x="-234" y="78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3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Réunion CEA - Saclay / SAINT-GOBAIN Recherche, le 21/04/09</a:t>
            </a:r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6E0ED71-EDA4-4C33-8C7B-2185BD99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5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7675" indent="1588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8525" indent="1588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9375" indent="3175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0225" indent="3175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55950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07141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58325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09514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Masque_ppt_CEA_LIST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6885" b="2533"/>
          <a:stretch>
            <a:fillRect/>
          </a:stretch>
        </p:blipFill>
        <p:spPr bwMode="auto">
          <a:xfrm>
            <a:off x="-19050" y="228600"/>
            <a:ext cx="10712450" cy="7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28675" y="1945998"/>
            <a:ext cx="8668193" cy="585787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409700" y="2628900"/>
            <a:ext cx="8096250" cy="657225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algn="l">
              <a:buNone/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828675" y="6029325"/>
            <a:ext cx="4143375" cy="37147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828675" y="6438900"/>
            <a:ext cx="4152900" cy="39052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88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 bwMode="auto">
          <a:xfrm>
            <a:off x="1797050" y="2206625"/>
            <a:ext cx="7123113" cy="3759200"/>
          </a:xfrm>
          <a:prstGeom prst="roundRect">
            <a:avLst>
              <a:gd name="adj" fmla="val 8173"/>
            </a:avLst>
          </a:prstGeom>
          <a:ln w="12700">
            <a:solidFill>
              <a:srgbClr val="FF9966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200" tIns="45601" rIns="91200" bIns="45601"/>
          <a:lstStyle/>
          <a:p>
            <a:pPr defTabSz="992731" eaLnBrk="0" hangingPunct="0">
              <a:defRPr/>
            </a:pPr>
            <a:endParaRPr lang="fr-FR" sz="15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8199438" y="7273925"/>
            <a:ext cx="249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00" tIns="50400" rIns="97200" bIns="50400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E6CB5366-B86D-4BE4-A143-45743453DEC2}" type="slidenum"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‹N°›</a:t>
            </a:fld>
            <a:endParaRPr lang="fr-FR" sz="105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2268538" y="2544762"/>
            <a:ext cx="6427787" cy="62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828" marR="0" indent="-376828" algn="l" defTabSz="96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  <a:defRPr lang="fr-FR" sz="2100" b="0" kern="0" dirty="0" smtClean="0">
                <a:solidFill>
                  <a:srgbClr val="EE8E00"/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idx="11"/>
          </p:nvPr>
        </p:nvSpPr>
        <p:spPr>
          <a:xfrm>
            <a:off x="2259013" y="3163887"/>
            <a:ext cx="6427787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828" marR="0" indent="-376828" algn="l" defTabSz="97971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20000"/>
              <a:buFontTx/>
              <a:buBlip>
                <a:blip r:embed="rId4"/>
              </a:buBlip>
              <a:tabLst/>
              <a:defRPr lang="fr-FR" sz="2100" b="0" kern="0">
                <a:solidFill>
                  <a:schemeClr val="bg1">
                    <a:lumMod val="50000"/>
                  </a:schemeClr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571875" y="7170738"/>
            <a:ext cx="3571875" cy="3794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781175" y="1381125"/>
            <a:ext cx="7153275" cy="620713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avec un coin du même côté 5"/>
          <p:cNvSpPr/>
          <p:nvPr userDrawn="1"/>
        </p:nvSpPr>
        <p:spPr bwMode="auto">
          <a:xfrm rot="10800000">
            <a:off x="3705225" y="0"/>
            <a:ext cx="6988175" cy="815975"/>
          </a:xfrm>
          <a:prstGeom prst="round2Same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200" tIns="45601" rIns="91200" bIns="45601"/>
          <a:lstStyle/>
          <a:p>
            <a:pPr defTabSz="992731" eaLnBrk="0" hangingPunct="0">
              <a:defRPr/>
            </a:pPr>
            <a:endParaRPr lang="fr-FR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8199438" y="7273925"/>
            <a:ext cx="249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00" tIns="50400" rIns="97200" bIns="50400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DF45F95B-7EF5-4721-9CFD-10CC4D62855C}" type="slidenum"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‹N°›</a:t>
            </a:fld>
            <a:endParaRPr lang="fr-FR" sz="105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3182" y="-9525"/>
            <a:ext cx="6990218" cy="3905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695700" y="381000"/>
            <a:ext cx="6997700" cy="438150"/>
          </a:xfrm>
          <a:prstGeom prst="rect">
            <a:avLst/>
          </a:prstGeom>
        </p:spPr>
        <p:txBody>
          <a:bodyPr/>
          <a:lstStyle>
            <a:lvl1pPr algn="r">
              <a:buNone/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55" y="1304942"/>
            <a:ext cx="9813925" cy="4951413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buClr>
                <a:srgbClr val="FF6600"/>
              </a:buClr>
              <a:buFont typeface="Calibri" pitchFamily="34" charset="0"/>
              <a:buChar char="»"/>
              <a:defRPr sz="1400" b="1">
                <a:solidFill>
                  <a:srgbClr val="FF6600"/>
                </a:solidFill>
                <a:latin typeface="Arial Narrow" pitchFamily="34" charset="0"/>
              </a:defRPr>
            </a:lvl3pPr>
            <a:lvl4pPr>
              <a:buFont typeface="Calibri" pitchFamily="34" charset="0"/>
              <a:buChar char="–"/>
              <a:defRPr sz="1400">
                <a:latin typeface="Arial Narrow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571875" y="7169151"/>
            <a:ext cx="3571875" cy="3794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23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Trame_haut_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6"/>
          <a:stretch>
            <a:fillRect/>
          </a:stretch>
        </p:blipFill>
        <p:spPr bwMode="auto">
          <a:xfrm>
            <a:off x="107950" y="115888"/>
            <a:ext cx="1208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3" descr="Trame_haut_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6"/>
          <a:stretch>
            <a:fillRect/>
          </a:stretch>
        </p:blipFill>
        <p:spPr bwMode="auto">
          <a:xfrm>
            <a:off x="107950" y="115888"/>
            <a:ext cx="1208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5" descr="Griffe_gris_ppt_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r="5624" b="32034"/>
          <a:stretch>
            <a:fillRect/>
          </a:stretch>
        </p:blipFill>
        <p:spPr bwMode="auto">
          <a:xfrm>
            <a:off x="0" y="6796088"/>
            <a:ext cx="10693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+mj-lt"/>
          <a:ea typeface="+mj-ea"/>
          <a:cs typeface="+mj-cs"/>
        </a:defRPr>
      </a:lvl1pPr>
      <a:lvl2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2pPr>
      <a:lvl3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3pPr>
      <a:lvl4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4pPr>
      <a:lvl5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5pPr>
      <a:lvl6pPr marL="830418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6pPr>
      <a:lvl7pPr marL="1280814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7pPr>
      <a:lvl8pPr marL="1731202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8pPr>
      <a:lvl9pPr marL="2181589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9pPr>
    </p:titleStyle>
    <p:bodyStyle>
      <a:lvl1pPr marL="360363" indent="-360363" algn="l" defTabSz="963613" rtl="0" fontAlgn="base">
        <a:spcBef>
          <a:spcPct val="20000"/>
        </a:spcBef>
        <a:spcAft>
          <a:spcPct val="0"/>
        </a:spcAft>
        <a:buChar char="•"/>
        <a:defRPr sz="1700" b="1">
          <a:solidFill>
            <a:srgbClr val="006C86"/>
          </a:solidFill>
          <a:latin typeface="+mn-lt"/>
          <a:ea typeface="+mn-ea"/>
          <a:cs typeface="+mn-cs"/>
        </a:defRPr>
      </a:lvl1pPr>
      <a:lvl2pPr marL="784225" indent="-298450" algn="l" defTabSz="963613" rtl="0" fontAlgn="base">
        <a:spcBef>
          <a:spcPct val="20000"/>
        </a:spcBef>
        <a:spcAft>
          <a:spcPct val="0"/>
        </a:spcAft>
        <a:buClr>
          <a:srgbClr val="DD9F00"/>
        </a:buClr>
        <a:buFont typeface="Wingdings" pitchFamily="2" charset="2"/>
        <a:buChar char="§"/>
        <a:defRPr sz="1700">
          <a:solidFill>
            <a:srgbClr val="DD9F00"/>
          </a:solidFill>
          <a:latin typeface="+mn-lt"/>
        </a:defRPr>
      </a:lvl2pPr>
      <a:lvl3pPr marL="1203325" indent="-234950" algn="l" defTabSz="963613" rtl="0" fontAlgn="base">
        <a:spcBef>
          <a:spcPct val="20000"/>
        </a:spcBef>
        <a:spcAft>
          <a:spcPct val="0"/>
        </a:spcAft>
        <a:buClr>
          <a:srgbClr val="696969"/>
        </a:buClr>
        <a:buFont typeface="Wingdings" pitchFamily="2" charset="2"/>
        <a:buChar char="§"/>
        <a:defRPr sz="1400">
          <a:solidFill>
            <a:srgbClr val="696969"/>
          </a:solidFill>
          <a:latin typeface="+mn-lt"/>
        </a:defRPr>
      </a:lvl3pPr>
      <a:lvl4pPr marL="1689100" indent="-234950" algn="l" defTabSz="963613" rtl="0" fontAlgn="base">
        <a:spcBef>
          <a:spcPct val="20000"/>
        </a:spcBef>
        <a:spcAft>
          <a:spcPct val="0"/>
        </a:spcAft>
        <a:buSzPct val="90000"/>
        <a:buFont typeface="Monotype Sorts"/>
        <a:buChar char="S"/>
        <a:defRPr sz="1700">
          <a:solidFill>
            <a:schemeClr val="tx1"/>
          </a:solidFill>
          <a:latin typeface="Arial" pitchFamily="34" charset="0"/>
        </a:defRPr>
      </a:lvl4pPr>
      <a:lvl5pPr marL="2174875" indent="-236538" algn="l" defTabSz="963613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5pPr>
      <a:lvl6pPr marL="2627294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6pPr>
      <a:lvl7pPr marL="3077691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7pPr>
      <a:lvl8pPr marL="3528079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8pPr>
      <a:lvl9pPr marL="3978471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fr-FR"/>
      </a:defPPr>
      <a:lvl1pPr marL="0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361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773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179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574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977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2365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2756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151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2"/>
          <p:cNvSpPr>
            <a:spLocks noGrp="1"/>
          </p:cNvSpPr>
          <p:nvPr>
            <p:ph type="title"/>
          </p:nvPr>
        </p:nvSpPr>
        <p:spPr bwMode="auto">
          <a:xfrm>
            <a:off x="828675" y="1946275"/>
            <a:ext cx="86677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r>
              <a:rPr lang="fr-FR" dirty="0" smtClean="0"/>
              <a:t> of UML Composite Structures </a:t>
            </a:r>
          </a:p>
        </p:txBody>
      </p:sp>
      <p:sp>
        <p:nvSpPr>
          <p:cNvPr id="5123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800100" y="2609850"/>
            <a:ext cx="8096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/>
              <a:t>Initial </a:t>
            </a:r>
            <a:r>
              <a:rPr lang="fr-FR" sz="2400" dirty="0" err="1" smtClean="0"/>
              <a:t>submitters</a:t>
            </a:r>
            <a:r>
              <a:rPr lang="fr-FR" sz="2400" dirty="0" smtClean="0"/>
              <a:t> meeting</a:t>
            </a:r>
          </a:p>
        </p:txBody>
      </p:sp>
      <p:sp>
        <p:nvSpPr>
          <p:cNvPr id="5124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828675" y="3219450"/>
            <a:ext cx="6022068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/>
              <a:t>Note: There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still</a:t>
            </a:r>
            <a:r>
              <a:rPr lang="fr-FR" sz="2000" dirty="0" smtClean="0"/>
              <a:t> no </a:t>
            </a:r>
            <a:r>
              <a:rPr lang="fr-FR" sz="2000" dirty="0" err="1" smtClean="0"/>
              <a:t>name</a:t>
            </a:r>
            <a:r>
              <a:rPr lang="fr-FR" sz="2000" dirty="0" smtClean="0"/>
              <a:t> for </a:t>
            </a:r>
            <a:r>
              <a:rPr lang="fr-FR" sz="2000" dirty="0" err="1" smtClean="0"/>
              <a:t>this</a:t>
            </a:r>
            <a:r>
              <a:rPr lang="fr-FR" sz="2000" dirty="0" smtClean="0"/>
              <a:t> initial </a:t>
            </a:r>
            <a:r>
              <a:rPr lang="fr-FR" sz="2000" dirty="0" err="1" smtClean="0"/>
              <a:t>submission</a:t>
            </a:r>
            <a:endParaRPr sz="2000" dirty="0"/>
          </a:p>
        </p:txBody>
      </p:sp>
      <p:sp>
        <p:nvSpPr>
          <p:cNvPr id="5125" name="Espace réservé du texte 5"/>
          <p:cNvSpPr>
            <a:spLocks noGrp="1"/>
          </p:cNvSpPr>
          <p:nvPr>
            <p:ph type="body" sz="quarter" idx="12"/>
          </p:nvPr>
        </p:nvSpPr>
        <p:spPr bwMode="auto">
          <a:xfrm>
            <a:off x="762000" y="6886575"/>
            <a:ext cx="443865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Cambridge </a:t>
            </a:r>
            <a:r>
              <a:rPr lang="fr-FR" dirty="0"/>
              <a:t>OMG meeting – </a:t>
            </a:r>
            <a:r>
              <a:rPr lang="fr-FR" dirty="0" err="1"/>
              <a:t>June</a:t>
            </a:r>
            <a:r>
              <a:rPr lang="fr-FR" dirty="0"/>
              <a:t> </a:t>
            </a:r>
            <a:r>
              <a:rPr lang="fr-FR" dirty="0" smtClean="0"/>
              <a:t>21, </a:t>
            </a:r>
            <a:r>
              <a:rPr lang="fr-FR" dirty="0"/>
              <a:t>2012</a:t>
            </a: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68538" y="2544762"/>
            <a:ext cx="6427787" cy="32754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0900: </a:t>
            </a:r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have:</a:t>
            </a:r>
          </a:p>
          <a:p>
            <a:pPr lvl="1"/>
            <a:r>
              <a:rPr lang="fr-FR" dirty="0" smtClean="0"/>
              <a:t>Model / </a:t>
            </a:r>
            <a:r>
              <a:rPr lang="fr-FR" dirty="0" err="1" smtClean="0"/>
              <a:t>Review</a:t>
            </a:r>
            <a:r>
              <a:rPr lang="fr-FR" dirty="0" smtClean="0"/>
              <a:t> of </a:t>
            </a:r>
            <a:r>
              <a:rPr lang="fr-FR" dirty="0" err="1" smtClean="0"/>
              <a:t>semantic</a:t>
            </a:r>
            <a:r>
              <a:rPr lang="fr-FR" dirty="0" smtClean="0"/>
              <a:t> clauses / Prototype </a:t>
            </a:r>
            <a:r>
              <a:rPr lang="fr-FR" dirty="0" err="1" smtClean="0"/>
              <a:t>implementation</a:t>
            </a:r>
            <a:r>
              <a:rPr lang="fr-FR" dirty="0" smtClean="0"/>
              <a:t> / Document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0920: </a:t>
            </a:r>
            <a:r>
              <a:rPr lang="fr-FR" dirty="0" err="1" smtClean="0"/>
              <a:t>Technical</a:t>
            </a:r>
            <a:r>
              <a:rPr lang="fr-FR" dirty="0" smtClean="0"/>
              <a:t> discussions:</a:t>
            </a:r>
          </a:p>
          <a:p>
            <a:pPr lvl="1"/>
            <a:r>
              <a:rPr lang="fr-FR" dirty="0" err="1" smtClean="0"/>
              <a:t>Run</a:t>
            </a:r>
            <a:r>
              <a:rPr lang="fr-FR" dirty="0" smtClean="0"/>
              <a:t>-time manifestation of </a:t>
            </a:r>
            <a:r>
              <a:rPr lang="fr-FR" dirty="0" err="1" smtClean="0"/>
              <a:t>connectors</a:t>
            </a:r>
            <a:r>
              <a:rPr lang="fr-FR" dirty="0" smtClean="0"/>
              <a:t> and ports</a:t>
            </a:r>
          </a:p>
          <a:p>
            <a:pPr lvl="1"/>
            <a:r>
              <a:rPr lang="fr-FR" i="1" dirty="0" smtClean="0"/>
              <a:t>1000: Coffee break</a:t>
            </a:r>
          </a:p>
          <a:p>
            <a:pPr lvl="1"/>
            <a:r>
              <a:rPr lang="fr-FR" dirty="0" smtClean="0"/>
              <a:t>1020: </a:t>
            </a:r>
            <a:r>
              <a:rPr lang="fr-FR" dirty="0" err="1" smtClean="0"/>
              <a:t>InvocationAction</a:t>
            </a:r>
            <a:r>
              <a:rPr lang="fr-FR" dirty="0" smtClean="0"/>
              <a:t> (</a:t>
            </a:r>
            <a:r>
              <a:rPr lang="fr-FR" dirty="0" err="1" smtClean="0"/>
              <a:t>onPort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1100: </a:t>
            </a:r>
            <a:r>
              <a:rPr lang="fr-FR" dirty="0" err="1" smtClean="0"/>
              <a:t>InterfaceRealization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1130: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1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idx="1"/>
          </p:nvPr>
        </p:nvSpPr>
        <p:spPr>
          <a:xfrm>
            <a:off x="439738" y="1304925"/>
            <a:ext cx="9813925" cy="495141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fr-FR" sz="2100" dirty="0" smtClean="0"/>
              <a:t>A </a:t>
            </a:r>
            <a:r>
              <a:rPr lang="fr-FR" sz="2100" dirty="0" err="1" smtClean="0"/>
              <a:t>draft</a:t>
            </a:r>
            <a:r>
              <a:rPr lang="fr-FR" sz="2100" dirty="0" smtClean="0"/>
              <a:t> model </a:t>
            </a:r>
            <a:r>
              <a:rPr lang="fr-FR" sz="2100" dirty="0" err="1" smtClean="0"/>
              <a:t>is</a:t>
            </a:r>
            <a:r>
              <a:rPr lang="fr-FR" sz="2100" dirty="0" smtClean="0"/>
              <a:t> </a:t>
            </a:r>
            <a:r>
              <a:rPr lang="fr-FR" sz="2100" dirty="0" err="1" smtClean="0"/>
              <a:t>being</a:t>
            </a:r>
            <a:r>
              <a:rPr lang="fr-FR" sz="2100" dirty="0" smtClean="0"/>
              <a:t> </a:t>
            </a:r>
            <a:r>
              <a:rPr lang="fr-FR" sz="2100" dirty="0" err="1" smtClean="0"/>
              <a:t>defined</a:t>
            </a:r>
            <a:r>
              <a:rPr lang="fr-FR" sz="2100" dirty="0" smtClean="0"/>
              <a:t> (</a:t>
            </a:r>
            <a:r>
              <a:rPr lang="fr-FR" sz="2100" dirty="0" err="1" smtClean="0"/>
              <a:t>using</a:t>
            </a:r>
            <a:r>
              <a:rPr lang="fr-FR" sz="2100" dirty="0" smtClean="0"/>
              <a:t> Papyrus):</a:t>
            </a:r>
          </a:p>
          <a:p>
            <a:pPr lvl="1">
              <a:buFontTx/>
              <a:buChar char="-"/>
              <a:defRPr/>
            </a:pPr>
            <a:r>
              <a:rPr lang="en-US" sz="2100" dirty="0" smtClean="0"/>
              <a:t>Import </a:t>
            </a:r>
            <a:r>
              <a:rPr lang="en-US" sz="2100" dirty="0" err="1" smtClean="0"/>
              <a:t>fUML</a:t>
            </a:r>
            <a:r>
              <a:rPr lang="en-US" sz="2100" dirty="0" smtClean="0"/>
              <a:t> model (syntax / semantics)</a:t>
            </a:r>
          </a:p>
          <a:p>
            <a:pPr lvl="1">
              <a:buFontTx/>
              <a:buChar char="-"/>
              <a:defRPr/>
            </a:pPr>
            <a:r>
              <a:rPr lang="en-US" sz="2100" dirty="0" smtClean="0"/>
              <a:t>Add relevant elements, and override where needed</a:t>
            </a:r>
          </a:p>
          <a:p>
            <a:pPr lvl="1">
              <a:buFontTx/>
              <a:buChar char="-"/>
              <a:defRPr/>
            </a:pPr>
            <a:r>
              <a:rPr lang="en-US" sz="2100" dirty="0" smtClean="0"/>
              <a:t>Current “hot” topics: </a:t>
            </a:r>
            <a:r>
              <a:rPr lang="en-US" sz="2100" dirty="0" err="1" smtClean="0"/>
              <a:t>InvocationAction</a:t>
            </a:r>
            <a:r>
              <a:rPr lang="en-US" sz="2100" dirty="0" smtClean="0"/>
              <a:t>, </a:t>
            </a:r>
            <a:r>
              <a:rPr lang="en-US" sz="2100" dirty="0" err="1" smtClean="0"/>
              <a:t>InterfaceRealization</a:t>
            </a:r>
            <a:r>
              <a:rPr lang="en-US" sz="2100" dirty="0" smtClean="0"/>
              <a:t>, Connector and port instances</a:t>
            </a:r>
          </a:p>
          <a:p>
            <a:pPr lvl="1">
              <a:buFontTx/>
              <a:buChar char="-"/>
              <a:defRPr/>
            </a:pPr>
            <a:endParaRPr lang="en-US" sz="2100" dirty="0" smtClean="0"/>
          </a:p>
          <a:p>
            <a:pPr>
              <a:buFontTx/>
              <a:buChar char="-"/>
              <a:defRPr/>
            </a:pPr>
            <a:r>
              <a:rPr lang="en-US" sz="2100" dirty="0" smtClean="0"/>
              <a:t>Based on a review of relevant semantic clauses from UML 2.4.1: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100" dirty="0" smtClean="0"/>
              <a:t>Used as a basis for a traceability matrix</a:t>
            </a:r>
          </a:p>
          <a:p>
            <a:pPr lvl="1" eaLnBrk="1" hangingPunct="1">
              <a:buFontTx/>
              <a:buChar char="-"/>
              <a:defRPr/>
            </a:pPr>
            <a:endParaRPr lang="en-US" sz="1900" dirty="0" smtClean="0"/>
          </a:p>
          <a:p>
            <a:pPr eaLnBrk="1" hangingPunct="1">
              <a:buFontTx/>
              <a:buChar char="-"/>
              <a:defRPr/>
            </a:pPr>
            <a:r>
              <a:rPr lang="en-US" sz="2100" dirty="0" smtClean="0"/>
              <a:t>Model being validated through generation of a Java implementation</a:t>
            </a:r>
          </a:p>
          <a:p>
            <a:pPr lvl="1">
              <a:buFontTx/>
              <a:buChar char="-"/>
              <a:defRPr/>
            </a:pPr>
            <a:r>
              <a:rPr lang="en-US" sz="2100" dirty="0" smtClean="0"/>
              <a:t>The model still need to be completed for obtaining something able to execute models</a:t>
            </a:r>
          </a:p>
          <a:p>
            <a:pPr eaLnBrk="1" hangingPunct="1">
              <a:buFontTx/>
              <a:buChar char="-"/>
              <a:defRPr/>
            </a:pPr>
            <a:endParaRPr lang="en-US" sz="2100" dirty="0" smtClean="0"/>
          </a:p>
          <a:p>
            <a:pPr eaLnBrk="1" hangingPunct="1">
              <a:buFontTx/>
              <a:buChar char="-"/>
              <a:defRPr/>
            </a:pPr>
            <a:r>
              <a:rPr lang="en-US" sz="2100" dirty="0" smtClean="0"/>
              <a:t>Document being generated from the model</a:t>
            </a:r>
          </a:p>
          <a:p>
            <a:pPr lvl="1">
              <a:buFontTx/>
              <a:buChar char="-"/>
              <a:defRPr/>
            </a:pPr>
            <a:r>
              <a:rPr lang="en-US" sz="2100" dirty="0" smtClean="0"/>
              <a:t>Currently, add hoc generator, but plans to use </a:t>
            </a:r>
            <a:r>
              <a:rPr lang="en-US" sz="2100" dirty="0" err="1" smtClean="0"/>
              <a:t>GenDoc</a:t>
            </a:r>
            <a:r>
              <a:rPr lang="en-US" sz="2100" dirty="0" smtClean="0"/>
              <a:t> (cf. slides from Tristan Faure)</a:t>
            </a:r>
            <a:endParaRPr lang="fr-FR" sz="2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53" y="7028543"/>
            <a:ext cx="447619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68538" y="2544762"/>
            <a:ext cx="6427787" cy="32754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0900: </a:t>
            </a:r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have:</a:t>
            </a:r>
          </a:p>
          <a:p>
            <a:pPr lvl="1"/>
            <a:r>
              <a:rPr lang="fr-FR" dirty="0" smtClean="0"/>
              <a:t>Model / </a:t>
            </a:r>
            <a:r>
              <a:rPr lang="fr-FR" dirty="0" err="1" smtClean="0"/>
              <a:t>Review</a:t>
            </a:r>
            <a:r>
              <a:rPr lang="fr-FR" dirty="0" smtClean="0"/>
              <a:t> of </a:t>
            </a:r>
            <a:r>
              <a:rPr lang="fr-FR" dirty="0" err="1" smtClean="0"/>
              <a:t>semantic</a:t>
            </a:r>
            <a:r>
              <a:rPr lang="fr-FR" dirty="0" smtClean="0"/>
              <a:t> clauses / Prototype </a:t>
            </a:r>
            <a:r>
              <a:rPr lang="fr-FR" dirty="0" err="1" smtClean="0"/>
              <a:t>implementation</a:t>
            </a:r>
            <a:r>
              <a:rPr lang="fr-FR" dirty="0" smtClean="0"/>
              <a:t> / Document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0920: </a:t>
            </a:r>
            <a:r>
              <a:rPr lang="fr-FR" dirty="0" err="1" smtClean="0"/>
              <a:t>Technical</a:t>
            </a:r>
            <a:r>
              <a:rPr lang="fr-FR" dirty="0" smtClean="0"/>
              <a:t> discussions:</a:t>
            </a:r>
          </a:p>
          <a:p>
            <a:pPr lvl="1"/>
            <a:r>
              <a:rPr lang="fr-FR" dirty="0" err="1" smtClean="0"/>
              <a:t>Run</a:t>
            </a:r>
            <a:r>
              <a:rPr lang="fr-FR" dirty="0" smtClean="0"/>
              <a:t>-time manifestation of </a:t>
            </a:r>
            <a:r>
              <a:rPr lang="fr-FR" dirty="0" err="1" smtClean="0"/>
              <a:t>connectors</a:t>
            </a:r>
            <a:r>
              <a:rPr lang="fr-FR" dirty="0" smtClean="0"/>
              <a:t> and ports</a:t>
            </a:r>
          </a:p>
          <a:p>
            <a:pPr lvl="1"/>
            <a:r>
              <a:rPr lang="fr-FR" i="1" dirty="0" smtClean="0"/>
              <a:t>1000: Coffee break</a:t>
            </a:r>
          </a:p>
          <a:p>
            <a:pPr lvl="1"/>
            <a:r>
              <a:rPr lang="fr-FR" dirty="0" smtClean="0"/>
              <a:t>1020: </a:t>
            </a:r>
            <a:r>
              <a:rPr lang="fr-FR" dirty="0" err="1" smtClean="0"/>
              <a:t>InvocationAction</a:t>
            </a:r>
            <a:r>
              <a:rPr lang="fr-FR" dirty="0" smtClean="0"/>
              <a:t> (</a:t>
            </a:r>
            <a:r>
              <a:rPr lang="fr-FR" dirty="0" err="1" smtClean="0"/>
              <a:t>onPort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1100: </a:t>
            </a:r>
            <a:r>
              <a:rPr lang="fr-FR" dirty="0" err="1" smtClean="0"/>
              <a:t>InterfaceRealization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1130: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Run</a:t>
            </a:r>
            <a:r>
              <a:rPr lang="fr-FR" dirty="0" smtClean="0"/>
              <a:t>-time Manifestation of </a:t>
            </a:r>
            <a:r>
              <a:rPr lang="fr-FR" dirty="0" err="1" smtClean="0"/>
              <a:t>Connectors</a:t>
            </a:r>
            <a:r>
              <a:rPr lang="fr-FR" dirty="0" smtClean="0"/>
              <a:t> and Ports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39755" y="825979"/>
            <a:ext cx="9813925" cy="56474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In </a:t>
            </a:r>
            <a:r>
              <a:rPr lang="fr-FR" dirty="0" err="1" smtClean="0"/>
              <a:t>fUML</a:t>
            </a:r>
            <a:r>
              <a:rPr lang="fr-FR" dirty="0" smtClean="0"/>
              <a:t>, </a:t>
            </a:r>
            <a:r>
              <a:rPr lang="fr-FR" dirty="0" err="1" smtClean="0"/>
              <a:t>Runtime</a:t>
            </a:r>
            <a:r>
              <a:rPr lang="fr-FR" dirty="0" smtClean="0"/>
              <a:t> manifestation of: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Association =&gt; Link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Property</a:t>
            </a:r>
            <a:r>
              <a:rPr lang="fr-FR" dirty="0" smtClean="0"/>
              <a:t> =&gt; </a:t>
            </a:r>
            <a:r>
              <a:rPr lang="fr-FR" dirty="0" err="1" smtClean="0"/>
              <a:t>FeatureValue</a:t>
            </a:r>
            <a:r>
              <a:rPr lang="fr-FR" dirty="0" smtClean="0"/>
              <a:t>, </a:t>
            </a:r>
            <a:r>
              <a:rPr lang="fr-FR" dirty="0" err="1" smtClean="0"/>
              <a:t>referencing</a:t>
            </a:r>
            <a:r>
              <a:rPr lang="fr-FR" dirty="0" smtClean="0"/>
              <a:t> a list of Value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 UML: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Connector</a:t>
            </a:r>
            <a:r>
              <a:rPr lang="fr-FR" dirty="0" smtClean="0"/>
              <a:t> (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typed</a:t>
            </a:r>
            <a:r>
              <a:rPr lang="fr-FR" dirty="0" smtClean="0"/>
              <a:t>) ~= Association in </a:t>
            </a:r>
            <a:r>
              <a:rPr lang="fr-FR" dirty="0" err="1" smtClean="0"/>
              <a:t>context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Port =&gt; a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Property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 an extension of </a:t>
            </a:r>
            <a:r>
              <a:rPr lang="fr-FR" dirty="0" err="1" smtClean="0"/>
              <a:t>fUML</a:t>
            </a:r>
            <a:r>
              <a:rPr lang="fr-FR" dirty="0" smtClean="0"/>
              <a:t> for composite structures: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Sounds</a:t>
            </a:r>
            <a:r>
              <a:rPr lang="fr-FR" dirty="0" smtClean="0"/>
              <a:t> </a:t>
            </a:r>
            <a:r>
              <a:rPr lang="fr-FR" dirty="0" err="1" smtClean="0"/>
              <a:t>natural</a:t>
            </a:r>
            <a:r>
              <a:rPr lang="fr-FR" dirty="0" smtClean="0"/>
              <a:t> to have ‘’</a:t>
            </a:r>
            <a:r>
              <a:rPr lang="fr-FR" dirty="0" err="1" smtClean="0"/>
              <a:t>objects</a:t>
            </a:r>
            <a:r>
              <a:rPr lang="fr-FR" dirty="0" smtClean="0"/>
              <a:t>’’ </a:t>
            </a:r>
            <a:r>
              <a:rPr lang="fr-FR" dirty="0" err="1" smtClean="0"/>
              <a:t>representing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r>
              <a:rPr lang="fr-FR" dirty="0" smtClean="0"/>
              <a:t> manifestation of </a:t>
            </a:r>
            <a:r>
              <a:rPr lang="fr-FR" dirty="0" err="1" smtClean="0"/>
              <a:t>Connectors</a:t>
            </a:r>
            <a:r>
              <a:rPr lang="fr-FR" dirty="0" smtClean="0"/>
              <a:t> and Ports</a:t>
            </a:r>
          </a:p>
          <a:p>
            <a:pPr lvl="2">
              <a:buFont typeface="Arial" pitchFamily="34" charset="0"/>
              <a:buChar char="•"/>
            </a:pPr>
            <a:r>
              <a:rPr lang="fr-FR" dirty="0" err="1" smtClean="0"/>
              <a:t>Connector</a:t>
            </a:r>
            <a:r>
              <a:rPr lang="fr-FR" dirty="0" smtClean="0"/>
              <a:t> (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typed</a:t>
            </a:r>
            <a:r>
              <a:rPr lang="fr-FR" dirty="0" smtClean="0"/>
              <a:t>) =&gt; Link (cf. </a:t>
            </a:r>
            <a:r>
              <a:rPr lang="fr-FR" dirty="0" err="1" smtClean="0"/>
              <a:t>ConnectorInstance</a:t>
            </a:r>
            <a:r>
              <a:rPr lang="fr-FR" dirty="0" smtClean="0"/>
              <a:t> in the </a:t>
            </a:r>
            <a:r>
              <a:rPr lang="fr-FR" dirty="0" err="1" smtClean="0"/>
              <a:t>draft</a:t>
            </a:r>
            <a:r>
              <a:rPr lang="fr-FR" dirty="0" smtClean="0"/>
              <a:t> </a:t>
            </a:r>
            <a:r>
              <a:rPr lang="fr-FR" dirty="0" err="1" smtClean="0"/>
              <a:t>execution</a:t>
            </a:r>
            <a:r>
              <a:rPr lang="fr-FR" dirty="0" smtClean="0"/>
              <a:t> model)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Port =&gt; </a:t>
            </a:r>
            <a:r>
              <a:rPr lang="fr-FR" dirty="0" err="1" smtClean="0"/>
              <a:t>FeatureValue</a:t>
            </a:r>
            <a:r>
              <a:rPr lang="fr-FR" dirty="0" smtClean="0"/>
              <a:t>, </a:t>
            </a:r>
            <a:r>
              <a:rPr lang="fr-FR" dirty="0" err="1" smtClean="0"/>
              <a:t>referencing</a:t>
            </a:r>
            <a:r>
              <a:rPr lang="fr-FR" dirty="0" smtClean="0"/>
              <a:t> an </a:t>
            </a:r>
            <a:r>
              <a:rPr lang="fr-FR" dirty="0" err="1" smtClean="0"/>
              <a:t>InteractionPoint</a:t>
            </a:r>
            <a:r>
              <a:rPr lang="fr-FR" dirty="0" smtClean="0"/>
              <a:t> (cf. </a:t>
            </a:r>
            <a:r>
              <a:rPr lang="fr-FR" dirty="0" err="1" smtClean="0"/>
              <a:t>draft</a:t>
            </a:r>
            <a:r>
              <a:rPr lang="fr-FR" dirty="0" smtClean="0"/>
              <a:t> </a:t>
            </a:r>
            <a:r>
              <a:rPr lang="fr-FR" dirty="0" err="1" smtClean="0"/>
              <a:t>execution</a:t>
            </a:r>
            <a:r>
              <a:rPr lang="fr-FR" dirty="0" smtClean="0"/>
              <a:t> model)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NOTE: </a:t>
            </a:r>
            <a:r>
              <a:rPr lang="fr-FR" dirty="0" err="1" smtClean="0"/>
              <a:t>Connector</a:t>
            </a:r>
            <a:r>
              <a:rPr lang="fr-FR" dirty="0" smtClean="0"/>
              <a:t> (</a:t>
            </a:r>
            <a:r>
              <a:rPr lang="fr-FR" dirty="0" err="1" smtClean="0"/>
              <a:t>when</a:t>
            </a:r>
            <a:r>
              <a:rPr lang="fr-FR" dirty="0" smtClean="0"/>
              <a:t> not </a:t>
            </a:r>
            <a:r>
              <a:rPr lang="fr-FR" dirty="0" err="1" smtClean="0"/>
              <a:t>typed</a:t>
            </a:r>
            <a:r>
              <a:rPr lang="fr-FR" dirty="0" smtClean="0"/>
              <a:t>) =&gt; </a:t>
            </a:r>
            <a:r>
              <a:rPr lang="fr-FR" dirty="0" err="1" smtClean="0"/>
              <a:t>Need</a:t>
            </a:r>
            <a:r>
              <a:rPr lang="fr-FR" dirty="0" smtClean="0"/>
              <a:t> to have </a:t>
            </a:r>
            <a:r>
              <a:rPr lang="fr-FR" dirty="0" err="1" smtClean="0"/>
              <a:t>rules</a:t>
            </a:r>
            <a:r>
              <a:rPr lang="fr-FR" dirty="0" smtClean="0"/>
              <a:t> for ‘’</a:t>
            </a:r>
            <a:r>
              <a:rPr lang="fr-FR" dirty="0" err="1" smtClean="0"/>
              <a:t>generating</a:t>
            </a:r>
            <a:r>
              <a:rPr lang="fr-FR" dirty="0" smtClean="0"/>
              <a:t>’’ a </a:t>
            </a:r>
            <a:r>
              <a:rPr lang="fr-FR" dirty="0" err="1" smtClean="0"/>
              <a:t>typing</a:t>
            </a:r>
            <a:r>
              <a:rPr lang="fr-FR" dirty="0" smtClean="0"/>
              <a:t> association (cf. Nicolas)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Consistent </a:t>
            </a:r>
            <a:r>
              <a:rPr lang="fr-FR" dirty="0" err="1" smtClean="0"/>
              <a:t>with</a:t>
            </a:r>
            <a:r>
              <a:rPr lang="fr-FR" dirty="0" smtClean="0"/>
              <a:t> UML 2.4.1 </a:t>
            </a:r>
            <a:r>
              <a:rPr lang="fr-FR" dirty="0" err="1" smtClean="0"/>
              <a:t>semantic</a:t>
            </a:r>
            <a:r>
              <a:rPr lang="fr-FR" dirty="0" smtClean="0"/>
              <a:t> description: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Port: “When </a:t>
            </a:r>
            <a:r>
              <a:rPr lang="en-US" dirty="0"/>
              <a:t>an instance of a classifier is created, instances corresponding to each of its ports are created and held in the slots specified by the ports, in accordance with its multiplicity</a:t>
            </a:r>
            <a:r>
              <a:rPr lang="en-US" dirty="0" smtClean="0"/>
              <a:t>.”</a:t>
            </a:r>
          </a:p>
          <a:p>
            <a:pPr lvl="2">
              <a:buFont typeface="Arial" pitchFamily="34" charset="0"/>
              <a:buChar char="•"/>
            </a:pPr>
            <a:r>
              <a:rPr lang="fr-FR" dirty="0" err="1" smtClean="0"/>
              <a:t>Connector</a:t>
            </a:r>
            <a:r>
              <a:rPr lang="fr-FR" dirty="0" smtClean="0"/>
              <a:t>: ‘’</a:t>
            </a:r>
            <a:r>
              <a:rPr lang="en-US" dirty="0"/>
              <a:t> Links corresponding to connectors may be created upon the creation of the instance of the containing classifier (see "</a:t>
            </a:r>
            <a:r>
              <a:rPr lang="en-US" dirty="0" err="1"/>
              <a:t>StructureClassifier</a:t>
            </a:r>
            <a:r>
              <a:rPr lang="en-US" dirty="0" smtClean="0"/>
              <a:t>")’’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But: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Sounds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‘’</a:t>
            </a:r>
            <a:r>
              <a:rPr lang="fr-FR" dirty="0" err="1" smtClean="0"/>
              <a:t>implementation</a:t>
            </a:r>
            <a:r>
              <a:rPr lang="fr-FR" dirty="0" smtClean="0"/>
              <a:t>’’-</a:t>
            </a:r>
            <a:r>
              <a:rPr lang="fr-FR" dirty="0" err="1" smtClean="0"/>
              <a:t>oriented</a:t>
            </a:r>
            <a:r>
              <a:rPr lang="fr-FR" dirty="0" smtClean="0"/>
              <a:t> (cf. Conrad, Bran)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UML 2.5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rephrase</a:t>
            </a:r>
            <a:r>
              <a:rPr lang="fr-FR" dirty="0"/>
              <a:t> </a:t>
            </a:r>
            <a:r>
              <a:rPr lang="fr-FR" dirty="0" err="1" smtClean="0"/>
              <a:t>this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C00000"/>
                </a:solidFill>
              </a:rPr>
              <a:t>Whatever</a:t>
            </a:r>
            <a:r>
              <a:rPr lang="fr-FR" dirty="0" smtClean="0">
                <a:solidFill>
                  <a:srgbClr val="C00000"/>
                </a:solidFill>
              </a:rPr>
              <a:t> the </a:t>
            </a:r>
            <a:r>
              <a:rPr lang="fr-FR" dirty="0" err="1" smtClean="0">
                <a:solidFill>
                  <a:srgbClr val="C00000"/>
                </a:solidFill>
              </a:rPr>
              <a:t>way</a:t>
            </a:r>
            <a:r>
              <a:rPr lang="fr-FR" dirty="0" smtClean="0">
                <a:solidFill>
                  <a:srgbClr val="C00000"/>
                </a:solidFill>
              </a:rPr>
              <a:t> UML 2.5 </a:t>
            </a:r>
            <a:r>
              <a:rPr lang="fr-FR" dirty="0" err="1" smtClean="0">
                <a:solidFill>
                  <a:srgbClr val="C00000"/>
                </a:solidFill>
              </a:rPr>
              <a:t>evolves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err="1" smtClean="0">
                <a:solidFill>
                  <a:srgbClr val="C00000"/>
                </a:solidFill>
              </a:rPr>
              <a:t>is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it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really</a:t>
            </a:r>
            <a:r>
              <a:rPr lang="fr-FR" dirty="0" smtClean="0">
                <a:solidFill>
                  <a:srgbClr val="C00000"/>
                </a:solidFill>
              </a:rPr>
              <a:t> a </a:t>
            </a:r>
            <a:r>
              <a:rPr lang="fr-FR" dirty="0" err="1" smtClean="0">
                <a:solidFill>
                  <a:srgbClr val="C00000"/>
                </a:solidFill>
              </a:rPr>
              <a:t>problem</a:t>
            </a:r>
            <a:r>
              <a:rPr lang="fr-FR" dirty="0" smtClean="0">
                <a:solidFill>
                  <a:srgbClr val="C00000"/>
                </a:solidFill>
              </a:rPr>
              <a:t> to have port </a:t>
            </a:r>
            <a:r>
              <a:rPr lang="fr-FR" dirty="0" err="1" smtClean="0">
                <a:solidFill>
                  <a:srgbClr val="C00000"/>
                </a:solidFill>
              </a:rPr>
              <a:t>objects</a:t>
            </a:r>
            <a:r>
              <a:rPr lang="fr-FR" dirty="0" smtClean="0">
                <a:solidFill>
                  <a:srgbClr val="C00000"/>
                </a:solidFill>
              </a:rPr>
              <a:t> and links in the </a:t>
            </a:r>
            <a:r>
              <a:rPr lang="fr-FR" dirty="0" err="1" smtClean="0">
                <a:solidFill>
                  <a:srgbClr val="C00000"/>
                </a:solidFill>
              </a:rPr>
              <a:t>Execution</a:t>
            </a:r>
            <a:r>
              <a:rPr lang="fr-FR" dirty="0" smtClean="0">
                <a:solidFill>
                  <a:srgbClr val="C00000"/>
                </a:solidFill>
              </a:rPr>
              <a:t> model?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C00000"/>
                </a:solidFill>
              </a:rPr>
              <a:t>Seems</a:t>
            </a:r>
            <a:r>
              <a:rPr lang="fr-FR" dirty="0" smtClean="0">
                <a:solidFill>
                  <a:srgbClr val="C00000"/>
                </a:solidFill>
              </a:rPr>
              <a:t> to impact all </a:t>
            </a:r>
            <a:r>
              <a:rPr lang="fr-FR" dirty="0" err="1" smtClean="0">
                <a:solidFill>
                  <a:srgbClr val="C00000"/>
                </a:solidFill>
              </a:rPr>
              <a:t>StructuralFeatureAction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visitors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InvocationAction</a:t>
            </a:r>
            <a:r>
              <a:rPr lang="fr-FR" dirty="0" smtClean="0"/>
              <a:t> (</a:t>
            </a:r>
            <a:r>
              <a:rPr lang="fr-FR" dirty="0" err="1" smtClean="0"/>
              <a:t>onPort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Issue in UML 2.4.1: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CallOperationAction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BasicActions</a:t>
            </a:r>
            <a:r>
              <a:rPr lang="fr-FR" dirty="0" smtClean="0"/>
              <a:t>): ‘’</a:t>
            </a:r>
            <a:r>
              <a:rPr lang="en-US" dirty="0" smtClean="0"/>
              <a:t>The </a:t>
            </a:r>
            <a:r>
              <a:rPr lang="en-US" dirty="0"/>
              <a:t>type of the target pin must be the same as the type that owns the operation</a:t>
            </a:r>
            <a:r>
              <a:rPr lang="en-US" dirty="0" smtClean="0"/>
              <a:t>.’’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InvocationAction</a:t>
            </a:r>
            <a:r>
              <a:rPr lang="en-US" dirty="0" smtClean="0"/>
              <a:t> (from </a:t>
            </a:r>
            <a:r>
              <a:rPr lang="en-US" dirty="0" err="1" smtClean="0"/>
              <a:t>InvocationActions</a:t>
            </a:r>
            <a:r>
              <a:rPr lang="en-US" dirty="0"/>
              <a:t>): ‘’ In addition to targeting an object, invocation actions can also invoke behavioral features on ports from where </a:t>
            </a:r>
            <a:r>
              <a:rPr lang="en-US" dirty="0" smtClean="0"/>
              <a:t>the invocation </a:t>
            </a:r>
            <a:r>
              <a:rPr lang="en-US" dirty="0"/>
              <a:t>requests are routed onwards on links deriving from attached connectors</a:t>
            </a:r>
            <a:r>
              <a:rPr lang="en-US" dirty="0" smtClean="0"/>
              <a:t>.’’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Issue: How to invoke an Operation belonging to a required Interface?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Ongoing changes in UML 2.5: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Constraints will be made consistent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=&gt; Possible </a:t>
            </a:r>
            <a:r>
              <a:rPr lang="fr-FR" dirty="0" err="1" smtClean="0"/>
              <a:t>resulting</a:t>
            </a:r>
            <a:r>
              <a:rPr lang="fr-FR" dirty="0" smtClean="0"/>
              <a:t> </a:t>
            </a:r>
            <a:r>
              <a:rPr lang="fr-FR" dirty="0" err="1" smtClean="0"/>
              <a:t>interpretations</a:t>
            </a:r>
            <a:r>
              <a:rPr lang="fr-FR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1: </a:t>
            </a:r>
          </a:p>
          <a:p>
            <a:pPr lvl="3">
              <a:buFont typeface="Arial" pitchFamily="34" charset="0"/>
              <a:buChar char="•"/>
            </a:pPr>
            <a:r>
              <a:rPr lang="fr-FR" dirty="0" err="1" smtClean="0"/>
              <a:t>onPort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for </a:t>
            </a:r>
            <a:r>
              <a:rPr lang="fr-FR" dirty="0" err="1" smtClean="0"/>
              <a:t>calling</a:t>
            </a:r>
            <a:r>
              <a:rPr lang="fr-FR" dirty="0" smtClean="0"/>
              <a:t> Operations of a </a:t>
            </a:r>
            <a:r>
              <a:rPr lang="fr-FR" dirty="0" err="1" smtClean="0"/>
              <a:t>required</a:t>
            </a:r>
            <a:r>
              <a:rPr lang="fr-FR" dirty="0" smtClean="0"/>
              <a:t> interface</a:t>
            </a:r>
          </a:p>
          <a:p>
            <a:pPr lvl="3">
              <a:buFont typeface="Arial" pitchFamily="34" charset="0"/>
              <a:buChar char="•"/>
            </a:pPr>
            <a:r>
              <a:rPr lang="fr-FR" dirty="0" err="1" smtClean="0"/>
              <a:t>Provided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by </a:t>
            </a:r>
            <a:r>
              <a:rPr lang="fr-FR" dirty="0" err="1" smtClean="0"/>
              <a:t>using</a:t>
            </a:r>
            <a:r>
              <a:rPr lang="fr-FR" dirty="0" smtClean="0"/>
              <a:t> a port </a:t>
            </a:r>
            <a:r>
              <a:rPr lang="fr-FR" dirty="0" err="1" smtClean="0"/>
              <a:t>object</a:t>
            </a:r>
            <a:r>
              <a:rPr lang="fr-FR" dirty="0" smtClean="0"/>
              <a:t> as a ‘’</a:t>
            </a:r>
            <a:r>
              <a:rPr lang="fr-FR" dirty="0" err="1" smtClean="0"/>
              <a:t>target</a:t>
            </a:r>
            <a:r>
              <a:rPr lang="fr-FR" dirty="0" smtClean="0"/>
              <a:t>’’ argument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2:</a:t>
            </a:r>
          </a:p>
          <a:p>
            <a:pPr lvl="3">
              <a:buFont typeface="Arial" pitchFamily="34" charset="0"/>
              <a:buChar char="•"/>
            </a:pPr>
            <a:r>
              <a:rPr lang="fr-FR" dirty="0" smtClean="0"/>
              <a:t>Usage of </a:t>
            </a:r>
            <a:r>
              <a:rPr lang="fr-FR" dirty="0" err="1" smtClean="0"/>
              <a:t>onPort</a:t>
            </a:r>
            <a:r>
              <a:rPr lang="fr-FR" dirty="0" smtClean="0"/>
              <a:t> for </a:t>
            </a:r>
            <a:r>
              <a:rPr lang="fr-FR" dirty="0" err="1" smtClean="0"/>
              <a:t>calling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or </a:t>
            </a:r>
            <a:r>
              <a:rPr lang="fr-FR" dirty="0" err="1" smtClean="0"/>
              <a:t>required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How </a:t>
            </a:r>
            <a:r>
              <a:rPr lang="fr-FR" dirty="0" err="1" smtClean="0">
                <a:solidFill>
                  <a:srgbClr val="C00000"/>
                </a:solidFill>
              </a:rPr>
              <a:t>is</a:t>
            </a:r>
            <a:r>
              <a:rPr lang="fr-FR" dirty="0" smtClean="0">
                <a:solidFill>
                  <a:srgbClr val="C00000"/>
                </a:solidFill>
              </a:rPr>
              <a:t> UML 2.5 </a:t>
            </a:r>
            <a:r>
              <a:rPr lang="fr-FR" dirty="0" err="1" smtClean="0">
                <a:solidFill>
                  <a:srgbClr val="C00000"/>
                </a:solidFill>
              </a:rPr>
              <a:t>evolving</a:t>
            </a:r>
            <a:r>
              <a:rPr lang="fr-FR" dirty="0" smtClean="0">
                <a:solidFill>
                  <a:srgbClr val="C00000"/>
                </a:solidFill>
              </a:rPr>
              <a:t>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7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InterfaceRealization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9755" y="1304942"/>
            <a:ext cx="9813925" cy="55022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Extending</a:t>
            </a:r>
            <a:r>
              <a:rPr lang="fr-FR" dirty="0" smtClean="0"/>
              <a:t> </a:t>
            </a:r>
            <a:r>
              <a:rPr lang="fr-FR" dirty="0" err="1" smtClean="0"/>
              <a:t>fUML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composite structures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introducing</a:t>
            </a:r>
            <a:r>
              <a:rPr lang="fr-FR" dirty="0" smtClean="0"/>
              <a:t> Interface and </a:t>
            </a:r>
            <a:r>
              <a:rPr lang="fr-FR" dirty="0" err="1" smtClean="0"/>
              <a:t>InterfaceRealization</a:t>
            </a:r>
            <a:r>
              <a:rPr lang="fr-FR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 Port </a:t>
            </a:r>
            <a:r>
              <a:rPr lang="fr-FR" dirty="0" err="1" smtClean="0"/>
              <a:t>provides</a:t>
            </a:r>
            <a:r>
              <a:rPr lang="fr-FR" dirty="0" smtClean="0"/>
              <a:t>/</a:t>
            </a:r>
            <a:r>
              <a:rPr lang="fr-FR" dirty="0" err="1" smtClean="0"/>
              <a:t>requires</a:t>
            </a:r>
            <a:r>
              <a:rPr lang="fr-FR" dirty="0" smtClean="0"/>
              <a:t> Interfaces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InterfaceRealization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derive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interfaces of ports</a:t>
            </a: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for a Classifier to </a:t>
            </a:r>
            <a:r>
              <a:rPr lang="fr-FR" dirty="0" err="1" smtClean="0"/>
              <a:t>actually</a:t>
            </a:r>
            <a:r>
              <a:rPr lang="fr-FR" dirty="0" smtClean="0"/>
              <a:t> </a:t>
            </a:r>
            <a:r>
              <a:rPr lang="fr-FR" dirty="0" err="1" smtClean="0"/>
              <a:t>realize</a:t>
            </a:r>
            <a:r>
              <a:rPr lang="fr-FR" dirty="0" smtClean="0"/>
              <a:t> an interface?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InterfaceRealization</a:t>
            </a:r>
            <a:r>
              <a:rPr lang="fr-FR" dirty="0" smtClean="0"/>
              <a:t> (UML 2.4.1): ‘’</a:t>
            </a:r>
            <a:r>
              <a:rPr lang="en-US" dirty="0" smtClean="0"/>
              <a:t>For </a:t>
            </a:r>
            <a:r>
              <a:rPr lang="en-US" dirty="0"/>
              <a:t>behavioral features, the implementing classifier </a:t>
            </a:r>
            <a:r>
              <a:rPr lang="en-US" dirty="0" smtClean="0"/>
              <a:t>will have </a:t>
            </a:r>
            <a:r>
              <a:rPr lang="en-US" dirty="0"/>
              <a:t>an operation or reception for every operation or reception, respectively, defined by the interface. For properties, </a:t>
            </a:r>
            <a:r>
              <a:rPr lang="en-US" dirty="0" smtClean="0"/>
              <a:t>the realizing </a:t>
            </a:r>
            <a:r>
              <a:rPr lang="en-US" dirty="0"/>
              <a:t>classifier will provide functionality that maintains the state represented by the property. While such may be </a:t>
            </a:r>
            <a:r>
              <a:rPr lang="en-US" dirty="0" smtClean="0"/>
              <a:t>done by </a:t>
            </a:r>
            <a:r>
              <a:rPr lang="en-US" dirty="0"/>
              <a:t>direct mapping to a property of the realizing classifier, it may also be supported by the state machine of the </a:t>
            </a:r>
            <a:r>
              <a:rPr lang="en-US" dirty="0" smtClean="0"/>
              <a:t>classifier or </a:t>
            </a:r>
            <a:r>
              <a:rPr lang="en-US" dirty="0"/>
              <a:t>by a pair of operations that support the retrieval of the state information and an operation that changes the </a:t>
            </a:r>
            <a:r>
              <a:rPr lang="en-US" dirty="0" smtClean="0"/>
              <a:t>state information.’’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=&gt; No formal mapping between features of the interface and features of the realizing classifier.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Multiple </a:t>
            </a:r>
            <a:r>
              <a:rPr lang="fr-FR" dirty="0" err="1" smtClean="0"/>
              <a:t>mappings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imagined</a:t>
            </a:r>
            <a:r>
              <a:rPr lang="fr-FR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E.g</a:t>
            </a:r>
            <a:r>
              <a:rPr lang="fr-FR" dirty="0" smtClean="0">
                <a:solidFill>
                  <a:schemeClr val="tx1"/>
                </a:solidFill>
              </a:rPr>
              <a:t>. for </a:t>
            </a:r>
            <a:r>
              <a:rPr lang="fr-FR" dirty="0" err="1" smtClean="0">
                <a:solidFill>
                  <a:schemeClr val="tx1"/>
                </a:solidFill>
              </a:rPr>
              <a:t>operations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same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name</a:t>
            </a:r>
            <a:r>
              <a:rPr lang="fr-FR" dirty="0" smtClean="0">
                <a:solidFill>
                  <a:schemeClr val="tx1"/>
                </a:solidFill>
              </a:rPr>
              <a:t> and signatures. For </a:t>
            </a:r>
            <a:r>
              <a:rPr lang="fr-FR" dirty="0" err="1" smtClean="0">
                <a:solidFill>
                  <a:schemeClr val="tx1"/>
                </a:solidFill>
              </a:rPr>
              <a:t>properties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same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name</a:t>
            </a:r>
            <a:r>
              <a:rPr lang="fr-FR" dirty="0" smtClean="0">
                <a:solidFill>
                  <a:schemeClr val="tx1"/>
                </a:solidFill>
              </a:rPr>
              <a:t> and type.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May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interesting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add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strategy</a:t>
            </a:r>
            <a:r>
              <a:rPr lang="fr-FR" dirty="0" smtClean="0">
                <a:solidFill>
                  <a:schemeClr val="tx1"/>
                </a:solidFill>
              </a:rPr>
              <a:t> classes.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Do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put </a:t>
            </a:r>
            <a:r>
              <a:rPr lang="fr-FR" dirty="0" err="1" smtClean="0">
                <a:solidFill>
                  <a:schemeClr val="tx1"/>
                </a:solidFill>
              </a:rPr>
              <a:t>some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constraints</a:t>
            </a:r>
            <a:r>
              <a:rPr lang="fr-FR" dirty="0" smtClean="0">
                <a:solidFill>
                  <a:schemeClr val="tx1"/>
                </a:solidFill>
              </a:rPr>
              <a:t>? (</a:t>
            </a:r>
            <a:r>
              <a:rPr lang="fr-FR" dirty="0" err="1" smtClean="0">
                <a:solidFill>
                  <a:schemeClr val="tx1"/>
                </a:solidFill>
              </a:rPr>
              <a:t>e.g</a:t>
            </a:r>
            <a:r>
              <a:rPr lang="fr-FR" dirty="0" smtClean="0">
                <a:solidFill>
                  <a:schemeClr val="tx1"/>
                </a:solidFill>
              </a:rPr>
              <a:t>., do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allow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property</a:t>
            </a:r>
            <a:r>
              <a:rPr lang="fr-FR" dirty="0" smtClean="0">
                <a:solidFill>
                  <a:schemeClr val="tx1"/>
                </a:solidFill>
              </a:rPr>
              <a:t> of an interface to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realized</a:t>
            </a:r>
            <a:r>
              <a:rPr lang="fr-FR" dirty="0" smtClean="0">
                <a:solidFill>
                  <a:schemeClr val="tx1"/>
                </a:solidFill>
              </a:rPr>
              <a:t> by a getter and setter </a:t>
            </a:r>
            <a:r>
              <a:rPr lang="fr-FR" dirty="0" err="1" smtClean="0">
                <a:solidFill>
                  <a:schemeClr val="tx1"/>
                </a:solidFill>
              </a:rPr>
              <a:t>operation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corresponding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methods</a:t>
            </a:r>
            <a:r>
              <a:rPr lang="fr-FR" dirty="0" smtClean="0">
                <a:solidFill>
                  <a:schemeClr val="tx1"/>
                </a:solidFill>
              </a:rPr>
              <a:t>) in a </a:t>
            </a:r>
            <a:r>
              <a:rPr lang="fr-FR" dirty="0" err="1" smtClean="0">
                <a:solidFill>
                  <a:schemeClr val="tx1"/>
                </a:solidFill>
              </a:rPr>
              <a:t>realizing</a:t>
            </a:r>
            <a:r>
              <a:rPr lang="fr-FR" dirty="0" smtClean="0">
                <a:solidFill>
                  <a:schemeClr val="tx1"/>
                </a:solidFill>
              </a:rPr>
              <a:t> classifier?)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about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provided</a:t>
            </a:r>
            <a:r>
              <a:rPr lang="fr-FR" dirty="0" smtClean="0"/>
              <a:t>/</a:t>
            </a:r>
            <a:r>
              <a:rPr lang="fr-FR" dirty="0" err="1" smtClean="0"/>
              <a:t>required</a:t>
            </a:r>
            <a:r>
              <a:rPr lang="fr-FR" dirty="0" smtClean="0"/>
              <a:t> interfaces of a port?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Nothing</a:t>
            </a:r>
            <a:r>
              <a:rPr lang="fr-FR" dirty="0" smtClean="0">
                <a:solidFill>
                  <a:schemeClr val="tx1"/>
                </a:solidFill>
              </a:rPr>
              <a:t> about </a:t>
            </a:r>
            <a:r>
              <a:rPr lang="fr-FR" dirty="0" err="1" smtClean="0">
                <a:solidFill>
                  <a:schemeClr val="tx1"/>
                </a:solidFill>
              </a:rPr>
              <a:t>that</a:t>
            </a:r>
            <a:r>
              <a:rPr lang="fr-FR" dirty="0" smtClean="0">
                <a:solidFill>
                  <a:schemeClr val="tx1"/>
                </a:solidFill>
              </a:rPr>
              <a:t> in UML 2.4.1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But </a:t>
            </a:r>
            <a:r>
              <a:rPr lang="fr-FR" dirty="0" err="1" smtClean="0">
                <a:solidFill>
                  <a:schemeClr val="tx1"/>
                </a:solidFill>
              </a:rPr>
              <a:t>may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interesting</a:t>
            </a:r>
            <a:r>
              <a:rPr lang="fr-FR" dirty="0" smtClean="0">
                <a:solidFill>
                  <a:schemeClr val="tx1"/>
                </a:solidFill>
              </a:rPr>
              <a:t> for MARTE / </a:t>
            </a:r>
            <a:r>
              <a:rPr lang="fr-FR" dirty="0" err="1" smtClean="0">
                <a:solidFill>
                  <a:schemeClr val="tx1"/>
                </a:solidFill>
              </a:rPr>
              <a:t>SysML</a:t>
            </a:r>
            <a:r>
              <a:rPr lang="fr-FR" dirty="0" smtClean="0">
                <a:solidFill>
                  <a:schemeClr val="tx1"/>
                </a:solidFill>
              </a:rPr>
              <a:t> flow ports (cf. </a:t>
            </a:r>
            <a:r>
              <a:rPr lang="fr-FR" dirty="0" err="1" smtClean="0">
                <a:solidFill>
                  <a:schemeClr val="tx1"/>
                </a:solidFill>
              </a:rPr>
              <a:t>Opt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Requirement</a:t>
            </a:r>
            <a:r>
              <a:rPr lang="fr-FR" dirty="0" smtClean="0">
                <a:solidFill>
                  <a:schemeClr val="tx1"/>
                </a:solidFill>
              </a:rPr>
              <a:t> 6.6. 3/4).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68538" y="2544762"/>
            <a:ext cx="6427787" cy="32754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0900: </a:t>
            </a:r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have:</a:t>
            </a:r>
          </a:p>
          <a:p>
            <a:pPr lvl="1"/>
            <a:r>
              <a:rPr lang="fr-FR" dirty="0" smtClean="0"/>
              <a:t>Model / </a:t>
            </a:r>
            <a:r>
              <a:rPr lang="fr-FR" dirty="0" err="1" smtClean="0"/>
              <a:t>Review</a:t>
            </a:r>
            <a:r>
              <a:rPr lang="fr-FR" dirty="0" smtClean="0"/>
              <a:t> of </a:t>
            </a:r>
            <a:r>
              <a:rPr lang="fr-FR" dirty="0" err="1" smtClean="0"/>
              <a:t>semantic</a:t>
            </a:r>
            <a:r>
              <a:rPr lang="fr-FR" dirty="0" smtClean="0"/>
              <a:t> clauses / Prototype </a:t>
            </a:r>
            <a:r>
              <a:rPr lang="fr-FR" dirty="0" err="1" smtClean="0"/>
              <a:t>implementation</a:t>
            </a:r>
            <a:r>
              <a:rPr lang="fr-FR" dirty="0" smtClean="0"/>
              <a:t> / Document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0920: </a:t>
            </a:r>
            <a:r>
              <a:rPr lang="fr-FR" dirty="0" err="1" smtClean="0"/>
              <a:t>Technical</a:t>
            </a:r>
            <a:r>
              <a:rPr lang="fr-FR" dirty="0" smtClean="0"/>
              <a:t> discussions:</a:t>
            </a:r>
          </a:p>
          <a:p>
            <a:pPr lvl="1"/>
            <a:r>
              <a:rPr lang="fr-FR" dirty="0" err="1" smtClean="0"/>
              <a:t>Run</a:t>
            </a:r>
            <a:r>
              <a:rPr lang="fr-FR" dirty="0" smtClean="0"/>
              <a:t>-time manifestation of </a:t>
            </a:r>
            <a:r>
              <a:rPr lang="fr-FR" dirty="0" err="1" smtClean="0"/>
              <a:t>connectors</a:t>
            </a:r>
            <a:r>
              <a:rPr lang="fr-FR" dirty="0" smtClean="0"/>
              <a:t> and ports</a:t>
            </a:r>
          </a:p>
          <a:p>
            <a:pPr lvl="1"/>
            <a:r>
              <a:rPr lang="fr-FR" i="1" dirty="0" smtClean="0"/>
              <a:t>1000: Coffee break</a:t>
            </a:r>
          </a:p>
          <a:p>
            <a:pPr lvl="1"/>
            <a:r>
              <a:rPr lang="fr-FR" dirty="0" smtClean="0"/>
              <a:t>1020: </a:t>
            </a:r>
            <a:r>
              <a:rPr lang="fr-FR" dirty="0" err="1" smtClean="0"/>
              <a:t>InvocationAction</a:t>
            </a:r>
            <a:r>
              <a:rPr lang="fr-FR" dirty="0" smtClean="0"/>
              <a:t> (</a:t>
            </a:r>
            <a:r>
              <a:rPr lang="fr-FR" dirty="0" err="1" smtClean="0"/>
              <a:t>onPort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1100: </a:t>
            </a:r>
            <a:r>
              <a:rPr lang="fr-FR" dirty="0" err="1" smtClean="0"/>
              <a:t>InterfaceRealization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1130: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4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Agreement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signed</a:t>
            </a:r>
            <a:r>
              <a:rPr lang="fr-FR" dirty="0" smtClean="0"/>
              <a:t> by supporters =&gt; To </a:t>
            </a:r>
            <a:r>
              <a:rPr lang="fr-FR" dirty="0" err="1" smtClean="0"/>
              <a:t>be</a:t>
            </a:r>
            <a:r>
              <a:rPr lang="fr-FR" dirty="0" smtClean="0"/>
              <a:t> sent by Ed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generating</a:t>
            </a:r>
            <a:r>
              <a:rPr lang="fr-FR" dirty="0" smtClean="0"/>
              <a:t> default associations (for </a:t>
            </a:r>
            <a:r>
              <a:rPr lang="fr-FR" dirty="0" err="1" smtClean="0"/>
              <a:t>untyped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r>
              <a:rPr lang="fr-FR" dirty="0" smtClean="0"/>
              <a:t>) =&gt; </a:t>
            </a:r>
            <a:r>
              <a:rPr lang="fr-FR" dirty="0" smtClean="0"/>
              <a:t>Nicolas</a:t>
            </a:r>
            <a:r>
              <a:rPr lang="fr-FR" dirty="0"/>
              <a:t> </a:t>
            </a:r>
            <a:r>
              <a:rPr lang="fr-FR" dirty="0" smtClean="0"/>
              <a:t>(By </a:t>
            </a:r>
            <a:r>
              <a:rPr lang="fr-FR" dirty="0" err="1" smtClean="0"/>
              <a:t>september</a:t>
            </a:r>
            <a:r>
              <a:rPr lang="fr-FR" dirty="0" smtClean="0"/>
              <a:t>)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Rules</a:t>
            </a:r>
            <a:r>
              <a:rPr lang="fr-FR" dirty="0" smtClean="0"/>
              <a:t> for </a:t>
            </a:r>
            <a:r>
              <a:rPr lang="fr-FR" dirty="0" err="1" smtClean="0"/>
              <a:t>generating</a:t>
            </a:r>
            <a:r>
              <a:rPr lang="fr-FR" dirty="0" smtClean="0"/>
              <a:t> a class to </a:t>
            </a:r>
            <a:r>
              <a:rPr lang="fr-FR" dirty="0" err="1" smtClean="0"/>
              <a:t>construct</a:t>
            </a:r>
            <a:r>
              <a:rPr lang="fr-FR" dirty="0" smtClean="0"/>
              <a:t>  an </a:t>
            </a:r>
            <a:r>
              <a:rPr lang="fr-FR" dirty="0" err="1" smtClean="0"/>
              <a:t>object</a:t>
            </a:r>
            <a:r>
              <a:rPr lang="fr-FR" dirty="0" smtClean="0"/>
              <a:t> as the value of a port </a:t>
            </a:r>
            <a:r>
              <a:rPr lang="fr-FR" dirty="0" err="1" smtClean="0"/>
              <a:t>typed</a:t>
            </a:r>
            <a:r>
              <a:rPr lang="fr-FR" dirty="0" smtClean="0"/>
              <a:t> by an interface =&gt; Nicolas (by </a:t>
            </a:r>
            <a:r>
              <a:rPr lang="fr-FR" dirty="0" err="1" smtClean="0"/>
              <a:t>september</a:t>
            </a:r>
            <a:r>
              <a:rPr lang="fr-F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Rules</a:t>
            </a:r>
            <a:r>
              <a:rPr lang="fr-FR" dirty="0" smtClean="0"/>
              <a:t> for </a:t>
            </a:r>
            <a:r>
              <a:rPr lang="fr-FR" dirty="0" err="1" smtClean="0"/>
              <a:t>transforming</a:t>
            </a:r>
            <a:r>
              <a:rPr lang="fr-FR" dirty="0" smtClean="0"/>
              <a:t> the description of an instance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 pattern of instance </a:t>
            </a:r>
            <a:r>
              <a:rPr lang="fr-FR" dirty="0" err="1" smtClean="0"/>
              <a:t>specifications</a:t>
            </a:r>
            <a:r>
              <a:rPr lang="fr-FR" dirty="0" smtClean="0"/>
              <a:t> and links </a:t>
            </a:r>
            <a:r>
              <a:rPr lang="fr-FR" dirty="0" err="1" smtClean="0"/>
              <a:t>into</a:t>
            </a:r>
            <a:r>
              <a:rPr lang="fr-FR" dirty="0" smtClean="0"/>
              <a:t> an </a:t>
            </a:r>
            <a:r>
              <a:rPr lang="fr-FR" dirty="0" err="1" smtClean="0"/>
              <a:t>fUML</a:t>
            </a:r>
            <a:r>
              <a:rPr lang="fr-FR" dirty="0" smtClean="0"/>
              <a:t> </a:t>
            </a:r>
            <a:r>
              <a:rPr lang="fr-FR" dirty="0" err="1" smtClean="0"/>
              <a:t>constructor</a:t>
            </a:r>
            <a:r>
              <a:rPr lang="fr-FR" dirty="0" smtClean="0"/>
              <a:t> </a:t>
            </a:r>
            <a:r>
              <a:rPr lang="fr-FR" dirty="0" err="1" smtClean="0"/>
              <a:t>behavior</a:t>
            </a:r>
            <a:r>
              <a:rPr lang="fr-FR" dirty="0" smtClean="0"/>
              <a:t> </a:t>
            </a:r>
            <a:r>
              <a:rPr lang="fr-FR" dirty="0" err="1" smtClean="0"/>
              <a:t>whose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reconstruct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pattern. TBD: How to </a:t>
            </a:r>
            <a:r>
              <a:rPr lang="fr-FR" dirty="0" err="1" smtClean="0"/>
              <a:t>specify</a:t>
            </a:r>
            <a:r>
              <a:rPr lang="fr-FR" dirty="0" smtClean="0"/>
              <a:t> </a:t>
            </a:r>
            <a:r>
              <a:rPr lang="fr-FR" dirty="0" err="1" smtClean="0"/>
              <a:t>constructor</a:t>
            </a:r>
            <a:r>
              <a:rPr lang="fr-FR" dirty="0" smtClean="0"/>
              <a:t> arguments (</a:t>
            </a:r>
            <a:r>
              <a:rPr lang="fr-FR" dirty="0" err="1" smtClean="0"/>
              <a:t>Avoid</a:t>
            </a:r>
            <a:r>
              <a:rPr lang="fr-FR" dirty="0" smtClean="0"/>
              <a:t> usage of </a:t>
            </a:r>
            <a:r>
              <a:rPr lang="fr-FR" dirty="0" err="1" smtClean="0"/>
              <a:t>templates</a:t>
            </a:r>
            <a:r>
              <a:rPr lang="fr-FR" dirty="0" smtClean="0"/>
              <a:t>?)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GenDoc</a:t>
            </a:r>
            <a:r>
              <a:rPr lang="fr-FR" dirty="0" smtClean="0"/>
              <a:t> </a:t>
            </a:r>
            <a:r>
              <a:rPr lang="fr-FR" dirty="0" err="1" smtClean="0"/>
              <a:t>template</a:t>
            </a:r>
            <a:r>
              <a:rPr lang="fr-FR" dirty="0" smtClean="0"/>
              <a:t> for the </a:t>
            </a:r>
            <a:r>
              <a:rPr lang="fr-FR" dirty="0" err="1" smtClean="0"/>
              <a:t>generation</a:t>
            </a:r>
            <a:r>
              <a:rPr lang="fr-FR" dirty="0" smtClean="0"/>
              <a:t> of the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model =&gt; </a:t>
            </a:r>
            <a:r>
              <a:rPr lang="fr-FR" dirty="0" smtClean="0"/>
              <a:t>Yves (</a:t>
            </a:r>
            <a:r>
              <a:rPr lang="fr-FR" dirty="0" err="1" smtClean="0"/>
              <a:t>Next</a:t>
            </a:r>
            <a:r>
              <a:rPr lang="fr-FR" dirty="0" smtClean="0"/>
              <a:t> meeting)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Cleaning</a:t>
            </a:r>
            <a:r>
              <a:rPr lang="fr-FR" dirty="0" smtClean="0"/>
              <a:t> of the </a:t>
            </a:r>
            <a:r>
              <a:rPr lang="fr-FR" dirty="0" err="1" smtClean="0"/>
              <a:t>Syntax</a:t>
            </a:r>
            <a:r>
              <a:rPr lang="fr-FR" dirty="0" smtClean="0"/>
              <a:t> package in the model (use package </a:t>
            </a:r>
            <a:r>
              <a:rPr lang="fr-FR" dirty="0" err="1" smtClean="0"/>
              <a:t>merges</a:t>
            </a:r>
            <a:r>
              <a:rPr lang="fr-FR" dirty="0" smtClean="0"/>
              <a:t> not </a:t>
            </a:r>
            <a:r>
              <a:rPr lang="fr-FR" dirty="0" err="1" smtClean="0"/>
              <a:t>carried</a:t>
            </a:r>
            <a:r>
              <a:rPr lang="fr-FR" dirty="0" smtClean="0"/>
              <a:t> out, cf. minutes of </a:t>
            </a:r>
            <a:r>
              <a:rPr lang="fr-FR" dirty="0" err="1" smtClean="0"/>
              <a:t>Reston</a:t>
            </a:r>
            <a:r>
              <a:rPr lang="fr-FR" dirty="0" smtClean="0"/>
              <a:t>) =&gt; </a:t>
            </a:r>
            <a:r>
              <a:rPr lang="fr-FR" dirty="0" smtClean="0"/>
              <a:t>Arnaud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Continue building the prototype model =&gt; Arnaud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Build</a:t>
            </a:r>
            <a:r>
              <a:rPr lang="fr-FR" dirty="0" smtClean="0"/>
              <a:t> an </a:t>
            </a:r>
            <a:r>
              <a:rPr lang="fr-FR" dirty="0" err="1" smtClean="0"/>
              <a:t>example</a:t>
            </a:r>
            <a:r>
              <a:rPr lang="fr-FR" dirty="0" smtClean="0"/>
              <a:t> model (</a:t>
            </a:r>
            <a:r>
              <a:rPr lang="fr-FR" dirty="0" err="1" smtClean="0"/>
              <a:t>useful</a:t>
            </a:r>
            <a:r>
              <a:rPr lang="fr-FR" dirty="0" smtClean="0"/>
              <a:t> to </a:t>
            </a:r>
            <a:r>
              <a:rPr lang="fr-FR" dirty="0" err="1" smtClean="0"/>
              <a:t>illustrate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r>
              <a:rPr lang="fr-FR" dirty="0" smtClean="0"/>
              <a:t> put in the </a:t>
            </a:r>
            <a:r>
              <a:rPr lang="fr-FR" dirty="0" err="1" smtClean="0"/>
              <a:t>extended</a:t>
            </a:r>
            <a:r>
              <a:rPr lang="fr-FR" dirty="0" smtClean="0"/>
              <a:t> </a:t>
            </a:r>
            <a:r>
              <a:rPr lang="fr-FR" dirty="0" err="1" smtClean="0"/>
              <a:t>execution</a:t>
            </a:r>
            <a:r>
              <a:rPr lang="fr-FR" dirty="0" smtClean="0"/>
              <a:t> model)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Find</a:t>
            </a:r>
            <a:r>
              <a:rPr lang="fr-FR" dirty="0" smtClean="0"/>
              <a:t> a </a:t>
            </a:r>
            <a:r>
              <a:rPr lang="fr-FR" dirty="0" err="1" smtClean="0"/>
              <a:t>name</a:t>
            </a:r>
            <a:r>
              <a:rPr lang="fr-FR" dirty="0" smtClean="0"/>
              <a:t> for the </a:t>
            </a:r>
            <a:r>
              <a:rPr lang="fr-FR" dirty="0" err="1" smtClean="0"/>
              <a:t>submission</a:t>
            </a:r>
            <a:r>
              <a:rPr lang="fr-FR" dirty="0" smtClean="0"/>
              <a:t> =&gt; All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Proposal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Nerijus</a:t>
            </a:r>
            <a:r>
              <a:rPr lang="fr-FR" dirty="0" smtClean="0"/>
              <a:t>: </a:t>
            </a:r>
            <a:r>
              <a:rPr lang="fr-FR" dirty="0"/>
              <a:t>PORTS = </a:t>
            </a:r>
            <a:r>
              <a:rPr lang="fr-FR" dirty="0" err="1"/>
              <a:t>Precise</a:t>
            </a:r>
            <a:r>
              <a:rPr lang="fr-FR" dirty="0"/>
              <a:t> </a:t>
            </a:r>
            <a:r>
              <a:rPr lang="fr-FR" dirty="0" err="1"/>
              <a:t>Semantics</a:t>
            </a:r>
            <a:r>
              <a:rPr lang="fr-FR" dirty="0"/>
              <a:t> Of UML Composite </a:t>
            </a:r>
            <a:r>
              <a:rPr lang="fr-FR" dirty="0" err="1" smtClean="0"/>
              <a:t>StRucTureS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Sandy: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/>
              <a:t>Execution</a:t>
            </a:r>
            <a:r>
              <a:rPr lang="fr-FR" dirty="0"/>
              <a:t> </a:t>
            </a:r>
            <a:r>
              <a:rPr lang="fr-FR" dirty="0" err="1"/>
              <a:t>Semantics</a:t>
            </a:r>
            <a:r>
              <a:rPr lang="fr-FR" dirty="0"/>
              <a:t> (CES</a:t>
            </a:r>
            <a:r>
              <a:rPr lang="fr-FR" dirty="0" smtClean="0"/>
              <a:t>), 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From</a:t>
            </a:r>
            <a:r>
              <a:rPr lang="fr-FR" dirty="0" smtClean="0"/>
              <a:t> Sandy: </a:t>
            </a:r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/>
              <a:t>Core</a:t>
            </a:r>
            <a:r>
              <a:rPr lang="fr-FR" dirty="0"/>
              <a:t> (EC</a:t>
            </a:r>
            <a:r>
              <a:rPr lang="fr-F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For the </a:t>
            </a:r>
            <a:r>
              <a:rPr lang="fr-FR" dirty="0" err="1" smtClean="0"/>
              <a:t>next</a:t>
            </a:r>
            <a:r>
              <a:rPr lang="fr-FR" dirty="0" smtClean="0"/>
              <a:t> meeting: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1 </a:t>
            </a:r>
            <a:r>
              <a:rPr lang="fr-FR" dirty="0" err="1" smtClean="0"/>
              <a:t>hour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smtClean="0"/>
              <a:t> in the SE DSIG</a:t>
            </a: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For the </a:t>
            </a:r>
            <a:r>
              <a:rPr lang="fr-FR" dirty="0" err="1" smtClean="0"/>
              <a:t>december</a:t>
            </a:r>
            <a:r>
              <a:rPr lang="fr-FR" dirty="0" smtClean="0"/>
              <a:t> meeting (if able to </a:t>
            </a:r>
            <a:r>
              <a:rPr lang="fr-FR" dirty="0" err="1" smtClean="0"/>
              <a:t>actually</a:t>
            </a:r>
            <a:r>
              <a:rPr lang="fr-FR" dirty="0" smtClean="0"/>
              <a:t> </a:t>
            </a:r>
            <a:r>
              <a:rPr lang="fr-FR" dirty="0" err="1" smtClean="0"/>
              <a:t>execute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Organize</a:t>
            </a:r>
            <a:r>
              <a:rPr lang="fr-FR" dirty="0" smtClean="0"/>
              <a:t> a </a:t>
            </a:r>
            <a:r>
              <a:rPr lang="fr-FR" dirty="0" err="1" smtClean="0"/>
              <a:t>half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 meeting, </a:t>
            </a:r>
            <a:r>
              <a:rPr lang="fr-FR" dirty="0" err="1" smtClean="0"/>
              <a:t>demonstrating</a:t>
            </a:r>
            <a:r>
              <a:rPr lang="fr-FR" dirty="0" smtClean="0"/>
              <a:t> in </a:t>
            </a:r>
            <a:r>
              <a:rPr lang="fr-FR" dirty="0" err="1" smtClean="0"/>
              <a:t>details</a:t>
            </a:r>
            <a:r>
              <a:rPr lang="fr-FR" dirty="0" smtClean="0"/>
              <a:t>, on </a:t>
            </a:r>
            <a:r>
              <a:rPr lang="fr-FR" dirty="0" err="1" smtClean="0"/>
              <a:t>examples</a:t>
            </a:r>
            <a:r>
              <a:rPr lang="fr-FR" dirty="0" smtClean="0"/>
              <a:t>,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captured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Requires</a:t>
            </a:r>
            <a:r>
              <a:rPr lang="fr-FR" dirty="0" smtClean="0"/>
              <a:t> to have a prototype </a:t>
            </a:r>
            <a:r>
              <a:rPr lang="fr-FR" dirty="0" err="1" smtClean="0"/>
              <a:t>implementation</a:t>
            </a:r>
            <a:r>
              <a:rPr lang="fr-FR" dirty="0" smtClean="0"/>
              <a:t> able to </a:t>
            </a:r>
            <a:r>
              <a:rPr lang="fr-FR" dirty="0" err="1" smtClean="0"/>
              <a:t>execute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, and have model </a:t>
            </a:r>
            <a:r>
              <a:rPr lang="fr-FR" dirty="0" err="1" smtClean="0"/>
              <a:t>examples</a:t>
            </a:r>
            <a:r>
              <a:rPr lang="fr-F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Organize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phone calls?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Monthly</a:t>
            </a:r>
            <a:r>
              <a:rPr lang="fr-FR" dirty="0" smtClean="0"/>
              <a:t> meeting </a:t>
            </a:r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next</a:t>
            </a:r>
            <a:r>
              <a:rPr lang="fr-FR" dirty="0" smtClean="0"/>
              <a:t> meeting (July, August).</a:t>
            </a: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TBC </a:t>
            </a:r>
            <a:r>
              <a:rPr lang="fr-FR" dirty="0" err="1" smtClean="0"/>
              <a:t>during</a:t>
            </a:r>
            <a:r>
              <a:rPr lang="fr-FR" dirty="0" smtClean="0"/>
              <a:t> the meeting…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resentation_CEA_LIST_2012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Masque_Presentation_CEA_LIST_2012</Template>
  <TotalTime>3398</TotalTime>
  <Words>1106</Words>
  <Application>Microsoft Office PowerPoint</Application>
  <PresentationFormat>Personnalisé</PresentationFormat>
  <Paragraphs>123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Masque_Presentation_CEA_LIST_2012</vt:lpstr>
      <vt:lpstr>Precise Semantics of UML Composite Structures </vt:lpstr>
      <vt:lpstr>Agenda</vt:lpstr>
      <vt:lpstr>Overview of what we have</vt:lpstr>
      <vt:lpstr>Agenda</vt:lpstr>
      <vt:lpstr>Run-time Manifestation of Connectors and Ports</vt:lpstr>
      <vt:lpstr>InvocationAction (onPort)</vt:lpstr>
      <vt:lpstr>InterfaceRealization</vt:lpstr>
      <vt:lpstr>Agenda</vt:lpstr>
      <vt:lpstr>Next steps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FD221768</dc:creator>
  <cp:lastModifiedBy>AC221913</cp:lastModifiedBy>
  <cp:revision>61</cp:revision>
  <dcterms:created xsi:type="dcterms:W3CDTF">2012-01-13T10:24:34Z</dcterms:created>
  <dcterms:modified xsi:type="dcterms:W3CDTF">2012-06-21T16:07:43Z</dcterms:modified>
</cp:coreProperties>
</file>