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973" r:id="rId7"/>
    <p:sldId id="957" r:id="rId8"/>
    <p:sldId id="974" r:id="rId9"/>
    <p:sldId id="975" r:id="rId10"/>
    <p:sldId id="976" r:id="rId11"/>
    <p:sldId id="983" r:id="rId12"/>
    <p:sldId id="981" r:id="rId13"/>
    <p:sldId id="982" r:id="rId14"/>
    <p:sldId id="984" r:id="rId15"/>
    <p:sldId id="985" r:id="rId16"/>
    <p:sldId id="986" r:id="rId17"/>
    <p:sldId id="988" r:id="rId18"/>
    <p:sldId id="98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BD1279-34F0-487C-A5CC-CDB4F0A04724}" v="3543" dt="2021-09-28T22:18:24.6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 snapToGrid="0">
      <p:cViewPr varScale="1">
        <p:scale>
          <a:sx n="79" d="100"/>
          <a:sy n="79" d="100"/>
        </p:scale>
        <p:origin x="66" y="48"/>
      </p:cViewPr>
      <p:guideLst/>
    </p:cSldViewPr>
  </p:slideViewPr>
  <p:outlineViewPr>
    <p:cViewPr>
      <p:scale>
        <a:sx n="33" d="100"/>
        <a:sy n="33" d="100"/>
      </p:scale>
      <p:origin x="0" y="-14823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3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DBBD1279-34F0-487C-A5CC-CDB4F0A04724}"/>
    <pc:docChg chg="addSld delSld modSld">
      <pc:chgData name="Michael Bennett" userId="808163721be62333" providerId="LiveId" clId="{DBBD1279-34F0-487C-A5CC-CDB4F0A04724}" dt="2021-09-28T22:18:24.621" v="3547" actId="20577"/>
      <pc:docMkLst>
        <pc:docMk/>
      </pc:docMkLst>
      <pc:sldChg chg="modSp add">
        <pc:chgData name="Michael Bennett" userId="808163721be62333" providerId="LiveId" clId="{DBBD1279-34F0-487C-A5CC-CDB4F0A04724}" dt="2021-09-28T21:54:47.192" v="714"/>
        <pc:sldMkLst>
          <pc:docMk/>
          <pc:sldMk cId="636020933" sldId="984"/>
        </pc:sldMkLst>
        <pc:spChg chg="mod">
          <ac:chgData name="Michael Bennett" userId="808163721be62333" providerId="LiveId" clId="{DBBD1279-34F0-487C-A5CC-CDB4F0A04724}" dt="2021-09-28T21:51:27.998" v="10" actId="20577"/>
          <ac:spMkLst>
            <pc:docMk/>
            <pc:sldMk cId="636020933" sldId="984"/>
            <ac:spMk id="2" creationId="{2E6AF703-B1A8-421F-91C5-A5B17CC401DB}"/>
          </ac:spMkLst>
        </pc:spChg>
        <pc:spChg chg="mod">
          <ac:chgData name="Michael Bennett" userId="808163721be62333" providerId="LiveId" clId="{DBBD1279-34F0-487C-A5CC-CDB4F0A04724}" dt="2021-09-28T21:54:47.192" v="714"/>
          <ac:spMkLst>
            <pc:docMk/>
            <pc:sldMk cId="636020933" sldId="984"/>
            <ac:spMk id="3" creationId="{5ECEA59E-2D04-4462-94E5-80ABA101089C}"/>
          </ac:spMkLst>
        </pc:spChg>
      </pc:sldChg>
      <pc:sldChg chg="modSp add del">
        <pc:chgData name="Michael Bennett" userId="808163721be62333" providerId="LiveId" clId="{DBBD1279-34F0-487C-A5CC-CDB4F0A04724}" dt="2021-09-28T21:51:28.459" v="12" actId="2696"/>
        <pc:sldMkLst>
          <pc:docMk/>
          <pc:sldMk cId="981411419" sldId="985"/>
        </pc:sldMkLst>
        <pc:spChg chg="mod">
          <ac:chgData name="Michael Bennett" userId="808163721be62333" providerId="LiveId" clId="{DBBD1279-34F0-487C-A5CC-CDB4F0A04724}" dt="2021-09-28T21:51:28.272" v="11"/>
          <ac:spMkLst>
            <pc:docMk/>
            <pc:sldMk cId="981411419" sldId="985"/>
            <ac:spMk id="2" creationId="{74ABFAF1-DF51-453B-AF08-E29EF3D92E8A}"/>
          </ac:spMkLst>
        </pc:spChg>
      </pc:sldChg>
      <pc:sldChg chg="modSp add">
        <pc:chgData name="Michael Bennett" userId="808163721be62333" providerId="LiveId" clId="{DBBD1279-34F0-487C-A5CC-CDB4F0A04724}" dt="2021-09-28T21:59:52.113" v="1498"/>
        <pc:sldMkLst>
          <pc:docMk/>
          <pc:sldMk cId="3756454267" sldId="985"/>
        </pc:sldMkLst>
        <pc:spChg chg="mod">
          <ac:chgData name="Michael Bennett" userId="808163721be62333" providerId="LiveId" clId="{DBBD1279-34F0-487C-A5CC-CDB4F0A04724}" dt="2021-09-28T21:54:50.243" v="728" actId="20577"/>
          <ac:spMkLst>
            <pc:docMk/>
            <pc:sldMk cId="3756454267" sldId="985"/>
            <ac:spMk id="2" creationId="{2F559F29-6365-4D71-A557-158C55CA88E7}"/>
          </ac:spMkLst>
        </pc:spChg>
        <pc:spChg chg="mod">
          <ac:chgData name="Michael Bennett" userId="808163721be62333" providerId="LiveId" clId="{DBBD1279-34F0-487C-A5CC-CDB4F0A04724}" dt="2021-09-28T21:59:52.113" v="1498"/>
          <ac:spMkLst>
            <pc:docMk/>
            <pc:sldMk cId="3756454267" sldId="985"/>
            <ac:spMk id="3" creationId="{F5563251-101B-4705-9B4A-A5E08C86D65F}"/>
          </ac:spMkLst>
        </pc:spChg>
      </pc:sldChg>
      <pc:sldChg chg="modSp add">
        <pc:chgData name="Michael Bennett" userId="808163721be62333" providerId="LiveId" clId="{DBBD1279-34F0-487C-A5CC-CDB4F0A04724}" dt="2021-09-28T22:08:40.435" v="2558" actId="14"/>
        <pc:sldMkLst>
          <pc:docMk/>
          <pc:sldMk cId="1795824765" sldId="986"/>
        </pc:sldMkLst>
        <pc:spChg chg="mod">
          <ac:chgData name="Michael Bennett" userId="808163721be62333" providerId="LiveId" clId="{DBBD1279-34F0-487C-A5CC-CDB4F0A04724}" dt="2021-09-28T22:06:39.227" v="2430" actId="14100"/>
          <ac:spMkLst>
            <pc:docMk/>
            <pc:sldMk cId="1795824765" sldId="986"/>
            <ac:spMk id="2" creationId="{38D7914C-640C-4A12-BC6B-AE8AD9E5CEC4}"/>
          </ac:spMkLst>
        </pc:spChg>
        <pc:spChg chg="mod">
          <ac:chgData name="Michael Bennett" userId="808163721be62333" providerId="LiveId" clId="{DBBD1279-34F0-487C-A5CC-CDB4F0A04724}" dt="2021-09-28T22:08:40.435" v="2558" actId="14"/>
          <ac:spMkLst>
            <pc:docMk/>
            <pc:sldMk cId="1795824765" sldId="986"/>
            <ac:spMk id="3" creationId="{9E2E449B-4415-4DC8-B2A1-9606F011DD12}"/>
          </ac:spMkLst>
        </pc:spChg>
      </pc:sldChg>
      <pc:sldChg chg="modSp add del">
        <pc:chgData name="Michael Bennett" userId="808163721be62333" providerId="LiveId" clId="{DBBD1279-34F0-487C-A5CC-CDB4F0A04724}" dt="2021-09-28T21:54:50.798" v="730" actId="2696"/>
        <pc:sldMkLst>
          <pc:docMk/>
          <pc:sldMk cId="2279621823" sldId="986"/>
        </pc:sldMkLst>
        <pc:spChg chg="mod">
          <ac:chgData name="Michael Bennett" userId="808163721be62333" providerId="LiveId" clId="{DBBD1279-34F0-487C-A5CC-CDB4F0A04724}" dt="2021-09-28T21:54:50.640" v="729"/>
          <ac:spMkLst>
            <pc:docMk/>
            <pc:sldMk cId="2279621823" sldId="986"/>
            <ac:spMk id="2" creationId="{14638A09-813D-4614-9F36-1C86433C3598}"/>
          </ac:spMkLst>
        </pc:spChg>
      </pc:sldChg>
      <pc:sldChg chg="modSp add">
        <pc:chgData name="Michael Bennett" userId="808163721be62333" providerId="LiveId" clId="{DBBD1279-34F0-487C-A5CC-CDB4F0A04724}" dt="2021-09-28T22:09:45.388" v="2559"/>
        <pc:sldMkLst>
          <pc:docMk/>
          <pc:sldMk cId="2134871844" sldId="987"/>
        </pc:sldMkLst>
        <pc:spChg chg="mod">
          <ac:chgData name="Michael Bennett" userId="808163721be62333" providerId="LiveId" clId="{DBBD1279-34F0-487C-A5CC-CDB4F0A04724}" dt="2021-09-28T22:09:45.388" v="2559"/>
          <ac:spMkLst>
            <pc:docMk/>
            <pc:sldMk cId="2134871844" sldId="987"/>
            <ac:spMk id="2" creationId="{5E5CF8BD-4146-41DB-8057-F9620E9733A3}"/>
          </ac:spMkLst>
        </pc:spChg>
        <pc:spChg chg="mod">
          <ac:chgData name="Michael Bennett" userId="808163721be62333" providerId="LiveId" clId="{DBBD1279-34F0-487C-A5CC-CDB4F0A04724}" dt="2021-09-28T22:07:36.995" v="2476"/>
          <ac:spMkLst>
            <pc:docMk/>
            <pc:sldMk cId="2134871844" sldId="987"/>
            <ac:spMk id="3" creationId="{72DDD8FF-8F0C-460D-8461-2192D6867B35}"/>
          </ac:spMkLst>
        </pc:spChg>
      </pc:sldChg>
      <pc:sldChg chg="modSp add del">
        <pc:chgData name="Michael Bennett" userId="808163721be62333" providerId="LiveId" clId="{DBBD1279-34F0-487C-A5CC-CDB4F0A04724}" dt="2021-09-28T21:59:55.731" v="1518" actId="2696"/>
        <pc:sldMkLst>
          <pc:docMk/>
          <pc:sldMk cId="3245355103" sldId="987"/>
        </pc:sldMkLst>
        <pc:spChg chg="mod">
          <ac:chgData name="Michael Bennett" userId="808163721be62333" providerId="LiveId" clId="{DBBD1279-34F0-487C-A5CC-CDB4F0A04724}" dt="2021-09-28T21:59:55.534" v="1517"/>
          <ac:spMkLst>
            <pc:docMk/>
            <pc:sldMk cId="3245355103" sldId="987"/>
            <ac:spMk id="2" creationId="{A6FBAD15-BCBE-40AB-AD23-5B949FDB3593}"/>
          </ac:spMkLst>
        </pc:spChg>
      </pc:sldChg>
      <pc:sldChg chg="modSp add del">
        <pc:chgData name="Michael Bennett" userId="808163721be62333" providerId="LiveId" clId="{DBBD1279-34F0-487C-A5CC-CDB4F0A04724}" dt="2021-09-28T22:08:21.406" v="2480" actId="2696"/>
        <pc:sldMkLst>
          <pc:docMk/>
          <pc:sldMk cId="1695379282" sldId="988"/>
        </pc:sldMkLst>
        <pc:spChg chg="mod">
          <ac:chgData name="Michael Bennett" userId="808163721be62333" providerId="LiveId" clId="{DBBD1279-34F0-487C-A5CC-CDB4F0A04724}" dt="2021-09-28T22:08:20.067" v="2479"/>
          <ac:spMkLst>
            <pc:docMk/>
            <pc:sldMk cId="1695379282" sldId="988"/>
            <ac:spMk id="2" creationId="{187BAF49-F6FC-4797-8806-94ECFF9CDD72}"/>
          </ac:spMkLst>
        </pc:spChg>
      </pc:sldChg>
      <pc:sldChg chg="modSp add del">
        <pc:chgData name="Michael Bennett" userId="808163721be62333" providerId="LiveId" clId="{DBBD1279-34F0-487C-A5CC-CDB4F0A04724}" dt="2021-09-28T22:07:36.992" v="2475" actId="2696"/>
        <pc:sldMkLst>
          <pc:docMk/>
          <pc:sldMk cId="2070340079" sldId="988"/>
        </pc:sldMkLst>
        <pc:spChg chg="mod">
          <ac:chgData name="Michael Bennett" userId="808163721be62333" providerId="LiveId" clId="{DBBD1279-34F0-487C-A5CC-CDB4F0A04724}" dt="2021-09-28T22:07:36.770" v="2474"/>
          <ac:spMkLst>
            <pc:docMk/>
            <pc:sldMk cId="2070340079" sldId="988"/>
            <ac:spMk id="2" creationId="{01CB125C-DBE7-4C0E-8CDA-8F71598078DD}"/>
          </ac:spMkLst>
        </pc:spChg>
      </pc:sldChg>
      <pc:sldChg chg="modSp add">
        <pc:chgData name="Michael Bennett" userId="808163721be62333" providerId="LiveId" clId="{DBBD1279-34F0-487C-A5CC-CDB4F0A04724}" dt="2021-09-28T22:18:24.621" v="3547" actId="20577"/>
        <pc:sldMkLst>
          <pc:docMk/>
          <pc:sldMk cId="2352437248" sldId="988"/>
        </pc:sldMkLst>
        <pc:spChg chg="mod">
          <ac:chgData name="Michael Bennett" userId="808163721be62333" providerId="LiveId" clId="{DBBD1279-34F0-487C-A5CC-CDB4F0A04724}" dt="2021-09-28T22:09:48.654" v="2573" actId="5793"/>
          <ac:spMkLst>
            <pc:docMk/>
            <pc:sldMk cId="2352437248" sldId="988"/>
            <ac:spMk id="2" creationId="{91C08374-5CE9-4841-80C8-997722F7BB65}"/>
          </ac:spMkLst>
        </pc:spChg>
        <pc:spChg chg="mod">
          <ac:chgData name="Michael Bennett" userId="808163721be62333" providerId="LiveId" clId="{DBBD1279-34F0-487C-A5CC-CDB4F0A04724}" dt="2021-09-28T22:18:24.621" v="3547" actId="20577"/>
          <ac:spMkLst>
            <pc:docMk/>
            <pc:sldMk cId="2352437248" sldId="988"/>
            <ac:spMk id="3" creationId="{592884DD-D45A-4E46-9E2C-4C92CF642475}"/>
          </ac:spMkLst>
        </pc:spChg>
      </pc:sldChg>
      <pc:sldChg chg="modSp add del">
        <pc:chgData name="Michael Bennett" userId="808163721be62333" providerId="LiveId" clId="{DBBD1279-34F0-487C-A5CC-CDB4F0A04724}" dt="2021-09-28T22:09:48.984" v="2575" actId="2696"/>
        <pc:sldMkLst>
          <pc:docMk/>
          <pc:sldMk cId="459460239" sldId="989"/>
        </pc:sldMkLst>
        <pc:spChg chg="mod">
          <ac:chgData name="Michael Bennett" userId="808163721be62333" providerId="LiveId" clId="{DBBD1279-34F0-487C-A5CC-CDB4F0A04724}" dt="2021-09-28T22:09:48.665" v="2574"/>
          <ac:spMkLst>
            <pc:docMk/>
            <pc:sldMk cId="459460239" sldId="989"/>
            <ac:spMk id="2" creationId="{4E436215-CD55-49BC-9F55-87C187382E2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5A162-66DB-4875-88AA-F355F06C6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D6CC38-A200-4CBC-827D-CD527566BF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3C9D6-0E3C-4A11-BECE-CFB2AE15F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9609-4F8D-4818-A4F4-C1A24811502C}" type="datetimeFigureOut">
              <a:rPr lang="en-CA" smtClean="0"/>
              <a:t>2021-09-28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CDFE46-49DA-4368-B9F0-60DAE7020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899207-96CA-4707-B035-511C211C7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1F9F-696F-49DC-917B-7F4A7465E9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6623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38311-471C-4994-85C7-9BFBB4097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26AB2D-11F4-417F-BD50-47F1C33FC8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2920A9-3D6E-470D-9054-4BE5100AE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9609-4F8D-4818-A4F4-C1A24811502C}" type="datetimeFigureOut">
              <a:rPr lang="en-CA" smtClean="0"/>
              <a:t>2021-09-28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29285-E35F-443B-B656-EF7AF8249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935947-4482-49F4-8E92-A9CD5CC44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1F9F-696F-49DC-917B-7F4A7465E9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7972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C9A1EB-928E-47F0-A9F8-94DDA35490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2D47B7-91A1-4F85-9892-86183848DB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AC66C-454C-4C43-8044-88D8CDA40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9609-4F8D-4818-A4F4-C1A24811502C}" type="datetimeFigureOut">
              <a:rPr lang="en-CA" smtClean="0"/>
              <a:t>2021-09-28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5796C-793C-405B-8B47-B044A190E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26416-0BB4-4D92-A4CC-306088727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1F9F-696F-49DC-917B-7F4A7465E9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612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B7F8E-73E5-412D-9096-E36FC8CE4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69C20-2C1C-4AFB-B228-2DDA5DE97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D9020-2939-4438-AE32-FC76078B9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9609-4F8D-4818-A4F4-C1A24811502C}" type="datetimeFigureOut">
              <a:rPr lang="en-CA" smtClean="0"/>
              <a:t>2021-09-28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D6BD73-8203-4BE5-A1ED-21F4C3361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C7F07-6B6C-4C71-88F5-93B4FB211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1F9F-696F-49DC-917B-7F4A7465E9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8181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2E6C3-EDFF-4F3B-861D-C65EB4E48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98C920-2976-4E32-853E-397E3BEF4E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423EE5-1477-48F0-9510-EE17C8BC9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9609-4F8D-4818-A4F4-C1A24811502C}" type="datetimeFigureOut">
              <a:rPr lang="en-CA" smtClean="0"/>
              <a:t>2021-09-28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7D3BBF-61C8-4415-B07B-558A9D9CE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18E087-125D-4C7E-BBB2-D6C5C88B5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1F9F-696F-49DC-917B-7F4A7465E9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2068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A58BD-55A9-4F68-A59A-C504ABEDE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0CAD82-CC63-4B6E-9F1C-644ACFF13E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2B3D82-796F-4C71-A2F7-BE6340AA58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6E64D3-704A-4BBB-B015-68EDF535B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9609-4F8D-4818-A4F4-C1A24811502C}" type="datetimeFigureOut">
              <a:rPr lang="en-CA" smtClean="0"/>
              <a:t>2021-09-28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F891F8-83B6-4EF0-A543-AEF48695B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32A6C8-948F-4258-B51E-C2B2A1504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1F9F-696F-49DC-917B-7F4A7465E9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2077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D1E15-C823-410A-AC6A-4D87664D8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53F3CE-5C71-434C-A65F-AD697C6012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DAAD04-F730-4056-8D01-D6C0BFB21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7F34A2-5D87-42B0-B0A1-568B29B83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9871B6-DFFC-4D3E-8BBB-5DF2389EA5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000F34-0CC0-46E5-973A-F65CA15BF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9609-4F8D-4818-A4F4-C1A24811502C}" type="datetimeFigureOut">
              <a:rPr lang="en-CA" smtClean="0"/>
              <a:t>2021-09-28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54D5AF-B823-49C9-B719-F80A25FB8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46B96E-1832-4429-BACA-779D4BDF3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1F9F-696F-49DC-917B-7F4A7465E9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526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4A9F7-0C9B-4BC7-98D1-581F7DDED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72263B-5B11-4212-B88B-A940E49A8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9609-4F8D-4818-A4F4-C1A24811502C}" type="datetimeFigureOut">
              <a:rPr lang="en-CA" smtClean="0"/>
              <a:t>2021-09-28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EDE4C9-4FE3-4F5A-8E78-561DFBFAA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AFC1BA-0F7B-4ACE-ACAF-84782724A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1F9F-696F-49DC-917B-7F4A7465E9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3934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180C0F-46FB-4B96-97EE-CE37F54A6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9609-4F8D-4818-A4F4-C1A24811502C}" type="datetimeFigureOut">
              <a:rPr lang="en-CA" smtClean="0"/>
              <a:t>2021-09-28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76BF07-9A73-4276-A0A0-C7ACBD56F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B72F07-2CAD-4D11-A6DC-51B44A55F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1F9F-696F-49DC-917B-7F4A7465E9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4810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8664D-6DCD-4DFD-A850-02CE68226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6C528-1D5A-4237-8FB4-3F79B91FE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280D18-F825-4A6A-840A-17EF96221E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39158E-7C2F-43D9-9895-961291FAA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9609-4F8D-4818-A4F4-C1A24811502C}" type="datetimeFigureOut">
              <a:rPr lang="en-CA" smtClean="0"/>
              <a:t>2021-09-28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DE0393-A6AF-44DD-88A8-B0F772BB9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1DE958-C9E5-4589-AE1A-374D26B63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1F9F-696F-49DC-917B-7F4A7465E9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4628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B1FE3-D714-421B-B321-B8D26A34E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FF34B9-A031-4D72-AF2B-744B5CC202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C09DAD-A937-48D5-A563-26B307268A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AF00BA-B996-4412-B4F3-7D3D2E4CB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9609-4F8D-4818-A4F4-C1A24811502C}" type="datetimeFigureOut">
              <a:rPr lang="en-CA" smtClean="0"/>
              <a:t>2021-09-28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9D7E8F-10CF-492F-83B2-494806BB7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169F8C-86B6-44FC-8D25-88580D349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1F9F-696F-49DC-917B-7F4A7465E9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3735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D5DDE9-9260-468F-9AB3-A50725FAC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FB1337-F555-44CB-B366-2A3864DDA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859D22-AC59-4770-AA8D-9B73C95DE2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F9609-4F8D-4818-A4F4-C1A24811502C}" type="datetimeFigureOut">
              <a:rPr lang="en-CA" smtClean="0"/>
              <a:t>2021-09-28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F4676-4B3E-4876-8E04-B3D6B28C39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25264-EB24-4B21-B010-BF0B80598F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B1F9F-696F-49DC-917B-7F4A7465E9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806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vcoi@omg.org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2E0EA-24BB-496C-8121-A9357CF0F6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VCoI</a:t>
            </a:r>
            <a:r>
              <a:rPr lang="en-US" dirty="0"/>
              <a:t> Update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2E969A-10B5-4EB2-AEDB-F35DED0B9F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Tuesday 28 September</a:t>
            </a:r>
          </a:p>
          <a:p>
            <a:r>
              <a:rPr lang="en-US" dirty="0"/>
              <a:t>OMG Quarterly Meeting</a:t>
            </a:r>
          </a:p>
        </p:txBody>
      </p:sp>
    </p:spTree>
    <p:extLst>
      <p:ext uri="{BB962C8B-B14F-4D97-AF65-F5344CB8AC3E}">
        <p14:creationId xmlns:p14="http://schemas.microsoft.com/office/powerpoint/2010/main" val="699312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112AF-A6F6-49DC-821C-186EFA255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examples / so</a:t>
            </a:r>
            <a:r>
              <a:rPr lang="en-US" baseline="0" dirty="0"/>
              <a:t> far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DA81B-C273-45AF-A85E-967239C2A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will aim for consistency </a:t>
            </a:r>
            <a:r>
              <a:rPr lang="en-US" dirty="0" err="1"/>
              <a:t>witih</a:t>
            </a:r>
            <a:r>
              <a:rPr lang="en-US" dirty="0"/>
              <a:t> the process from the IIC and the Digital Twin Consortium</a:t>
            </a:r>
          </a:p>
        </p:txBody>
      </p:sp>
    </p:spTree>
    <p:extLst>
      <p:ext uri="{BB962C8B-B14F-4D97-AF65-F5344CB8AC3E}">
        <p14:creationId xmlns:p14="http://schemas.microsoft.com/office/powerpoint/2010/main" val="846925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47712-13E1-4FF4-B5EA-3D678971D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954"/>
            <a:ext cx="10515600" cy="1325563"/>
          </a:xfrm>
        </p:spPr>
        <p:txBody>
          <a:bodyPr/>
          <a:lstStyle/>
          <a:p>
            <a:r>
              <a:rPr lang="en-US" dirty="0"/>
              <a:t>IIC Process</a:t>
            </a:r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AD3AF22-0EFA-4858-B818-F1ECF5E1303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857" y="1507802"/>
            <a:ext cx="9828285" cy="533871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A6CE3F8-6D76-4590-976A-BED2D9481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4422" y="1092894"/>
            <a:ext cx="10515600" cy="959964"/>
          </a:xfrm>
        </p:spPr>
        <p:txBody>
          <a:bodyPr/>
          <a:lstStyle/>
          <a:p>
            <a:r>
              <a:rPr lang="en-US" dirty="0"/>
              <a:t>This exists explicitly in the Context of IIC – single Speech Community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568297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79FBA-F4E4-43A8-9E19-2B0193464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Top level ‘triage’ process</a:t>
            </a:r>
            <a:endParaRPr lang="en-CA" dirty="0"/>
          </a:p>
        </p:txBody>
      </p:sp>
      <p:sp>
        <p:nvSpPr>
          <p:cNvPr id="4" name="Arrow: Chevron 3">
            <a:extLst>
              <a:ext uri="{FF2B5EF4-FFF2-40B4-BE49-F238E27FC236}">
                <a16:creationId xmlns:a16="http://schemas.microsoft.com/office/drawing/2014/main" id="{375B2E9A-41DC-4057-BEEB-6936B4608D07}"/>
              </a:ext>
            </a:extLst>
          </p:cNvPr>
          <p:cNvSpPr/>
          <p:nvPr/>
        </p:nvSpPr>
        <p:spPr>
          <a:xfrm>
            <a:off x="950734" y="3392604"/>
            <a:ext cx="1689016" cy="781176"/>
          </a:xfrm>
          <a:prstGeom prst="chevr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Analyze Input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09A3CC07-FDFB-4901-90F6-017B528937E8}"/>
              </a:ext>
            </a:extLst>
          </p:cNvPr>
          <p:cNvSpPr/>
          <p:nvPr/>
        </p:nvSpPr>
        <p:spPr>
          <a:xfrm>
            <a:off x="3101491" y="1760470"/>
            <a:ext cx="1689016" cy="781176"/>
          </a:xfrm>
          <a:prstGeom prst="chevr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Process 1: Terms</a:t>
            </a:r>
            <a:endParaRPr lang="en-CA" sz="1600" dirty="0">
              <a:solidFill>
                <a:schemeClr val="bg1"/>
              </a:solidFill>
            </a:endParaRPr>
          </a:p>
        </p:txBody>
      </p:sp>
      <p:sp>
        <p:nvSpPr>
          <p:cNvPr id="6" name="Arrow: Chevron 5">
            <a:extLst>
              <a:ext uri="{FF2B5EF4-FFF2-40B4-BE49-F238E27FC236}">
                <a16:creationId xmlns:a16="http://schemas.microsoft.com/office/drawing/2014/main" id="{F05DF940-6D14-4095-8A3C-A9799D2C17CF}"/>
              </a:ext>
            </a:extLst>
          </p:cNvPr>
          <p:cNvSpPr/>
          <p:nvPr/>
        </p:nvSpPr>
        <p:spPr>
          <a:xfrm>
            <a:off x="3429505" y="3392604"/>
            <a:ext cx="1689016" cy="781176"/>
          </a:xfrm>
          <a:prstGeom prst="chevr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Process 2: Abbrev</a:t>
            </a:r>
            <a:endParaRPr lang="en-CA" sz="1600" dirty="0">
              <a:solidFill>
                <a:schemeClr val="bg1"/>
              </a:solidFill>
            </a:endParaRPr>
          </a:p>
        </p:txBody>
      </p:sp>
      <p:sp>
        <p:nvSpPr>
          <p:cNvPr id="7" name="Arrow: Chevron 6">
            <a:extLst>
              <a:ext uri="{FF2B5EF4-FFF2-40B4-BE49-F238E27FC236}">
                <a16:creationId xmlns:a16="http://schemas.microsoft.com/office/drawing/2014/main" id="{09052526-D79A-4E5E-ADDC-FC63EA218060}"/>
              </a:ext>
            </a:extLst>
          </p:cNvPr>
          <p:cNvSpPr/>
          <p:nvPr/>
        </p:nvSpPr>
        <p:spPr>
          <a:xfrm>
            <a:off x="3332615" y="4958852"/>
            <a:ext cx="1689016" cy="781176"/>
          </a:xfrm>
          <a:prstGeom prst="chevr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Process 3: Refs</a:t>
            </a:r>
            <a:endParaRPr lang="en-CA" sz="1600" dirty="0">
              <a:solidFill>
                <a:schemeClr val="bg1"/>
              </a:solidFill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ABFCE1EC-4226-4A66-91C6-42589EF3657D}"/>
              </a:ext>
            </a:extLst>
          </p:cNvPr>
          <p:cNvSpPr/>
          <p:nvPr/>
        </p:nvSpPr>
        <p:spPr>
          <a:xfrm>
            <a:off x="2809812" y="3542543"/>
            <a:ext cx="522803" cy="3693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8D014087-4276-43A0-8101-EF60A29925C2}"/>
              </a:ext>
            </a:extLst>
          </p:cNvPr>
          <p:cNvSpPr/>
          <p:nvPr/>
        </p:nvSpPr>
        <p:spPr>
          <a:xfrm rot="2843235">
            <a:off x="2362902" y="4507581"/>
            <a:ext cx="996581" cy="3693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AECF622E-4E42-4393-8EA6-19346BC6F010}"/>
              </a:ext>
            </a:extLst>
          </p:cNvPr>
          <p:cNvSpPr/>
          <p:nvPr/>
        </p:nvSpPr>
        <p:spPr>
          <a:xfrm rot="18290223">
            <a:off x="2238350" y="2714593"/>
            <a:ext cx="996581" cy="3693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A7754DB9-8D6F-4EF5-A68E-ADFC2E158818}"/>
              </a:ext>
            </a:extLst>
          </p:cNvPr>
          <p:cNvCxnSpPr>
            <a:endCxn id="7" idx="2"/>
          </p:cNvCxnSpPr>
          <p:nvPr/>
        </p:nvCxnSpPr>
        <p:spPr>
          <a:xfrm rot="5400000">
            <a:off x="2408877" y="4127966"/>
            <a:ext cx="3185015" cy="39109"/>
          </a:xfrm>
          <a:prstGeom prst="bentConnector5">
            <a:avLst>
              <a:gd name="adj1" fmla="val 18724"/>
              <a:gd name="adj2" fmla="val 2344532"/>
              <a:gd name="adj3" fmla="val 107177"/>
            </a:avLst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65FCA72-EDE6-4E28-AEC0-E9CEF7940514}"/>
              </a:ext>
            </a:extLst>
          </p:cNvPr>
          <p:cNvSpPr txBox="1"/>
          <p:nvPr/>
        </p:nvSpPr>
        <p:spPr>
          <a:xfrm>
            <a:off x="2851100" y="5969112"/>
            <a:ext cx="1493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Might refer to</a:t>
            </a:r>
            <a:endParaRPr lang="en-CA" dirty="0"/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8D99D999-B6DC-4272-BF1D-F0D27DC880E4}"/>
              </a:ext>
            </a:extLst>
          </p:cNvPr>
          <p:cNvSpPr/>
          <p:nvPr/>
        </p:nvSpPr>
        <p:spPr>
          <a:xfrm>
            <a:off x="8323224" y="1747561"/>
            <a:ext cx="1887337" cy="781176"/>
          </a:xfrm>
          <a:prstGeom prst="chevr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Update concepts Synonyms</a:t>
            </a:r>
            <a:endParaRPr lang="en-CA" sz="1400" dirty="0">
              <a:solidFill>
                <a:schemeClr val="bg1"/>
              </a:solidFill>
            </a:endParaRPr>
          </a:p>
        </p:txBody>
      </p:sp>
      <p:sp>
        <p:nvSpPr>
          <p:cNvPr id="16" name="Flowchart: Decision 15">
            <a:extLst>
              <a:ext uri="{FF2B5EF4-FFF2-40B4-BE49-F238E27FC236}">
                <a16:creationId xmlns:a16="http://schemas.microsoft.com/office/drawing/2014/main" id="{204C32FB-D19B-4F25-AAA9-4C79F3AB180A}"/>
              </a:ext>
            </a:extLst>
          </p:cNvPr>
          <p:cNvSpPr/>
          <p:nvPr/>
        </p:nvSpPr>
        <p:spPr>
          <a:xfrm>
            <a:off x="5517502" y="1690688"/>
            <a:ext cx="1805031" cy="894923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Concept Exists</a:t>
            </a:r>
            <a:endParaRPr lang="en-CA" dirty="0"/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DA2BB22A-4B23-4DA1-972F-CD5B3A735DB3}"/>
              </a:ext>
            </a:extLst>
          </p:cNvPr>
          <p:cNvSpPr/>
          <p:nvPr/>
        </p:nvSpPr>
        <p:spPr>
          <a:xfrm>
            <a:off x="7437858" y="656955"/>
            <a:ext cx="2187076" cy="781176"/>
          </a:xfrm>
          <a:prstGeom prst="chevr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New Concept in Concepts List</a:t>
            </a:r>
            <a:endParaRPr lang="en-CA" sz="1400" dirty="0">
              <a:solidFill>
                <a:schemeClr val="bg1"/>
              </a:solidFill>
            </a:endParaRPr>
          </a:p>
        </p:txBody>
      </p: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D6FDFA9E-2298-4E44-9264-1B3D57BDB087}"/>
              </a:ext>
            </a:extLst>
          </p:cNvPr>
          <p:cNvCxnSpPr>
            <a:stCxn id="16" idx="0"/>
            <a:endCxn id="17" idx="1"/>
          </p:cNvCxnSpPr>
          <p:nvPr/>
        </p:nvCxnSpPr>
        <p:spPr>
          <a:xfrm rot="5400000" flipH="1" flipV="1">
            <a:off x="6802660" y="664902"/>
            <a:ext cx="643145" cy="1408428"/>
          </a:xfrm>
          <a:prstGeom prst="bentConnector2">
            <a:avLst/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E89032C2-8A2F-43D9-94A7-BF72434AABD3}"/>
              </a:ext>
            </a:extLst>
          </p:cNvPr>
          <p:cNvCxnSpPr>
            <a:stCxn id="16" idx="3"/>
            <a:endCxn id="15" idx="1"/>
          </p:cNvCxnSpPr>
          <p:nvPr/>
        </p:nvCxnSpPr>
        <p:spPr>
          <a:xfrm flipV="1">
            <a:off x="7322533" y="2138149"/>
            <a:ext cx="1391279" cy="1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44AE6F2F-7F2B-4AD5-B579-422E29C434EF}"/>
              </a:ext>
            </a:extLst>
          </p:cNvPr>
          <p:cNvCxnSpPr>
            <a:stCxn id="5" idx="3"/>
            <a:endCxn id="16" idx="1"/>
          </p:cNvCxnSpPr>
          <p:nvPr/>
        </p:nvCxnSpPr>
        <p:spPr>
          <a:xfrm flipV="1">
            <a:off x="4790507" y="2138150"/>
            <a:ext cx="726995" cy="12908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2D6CD44C-FB20-4001-9E2B-99613DA5A96D}"/>
              </a:ext>
            </a:extLst>
          </p:cNvPr>
          <p:cNvSpPr txBox="1"/>
          <p:nvPr/>
        </p:nvSpPr>
        <p:spPr>
          <a:xfrm>
            <a:off x="6525340" y="36086"/>
            <a:ext cx="4376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Identity if this is a word strong that already exists in our concept-base already</a:t>
            </a:r>
            <a:endParaRPr lang="en-CA" dirty="0"/>
          </a:p>
        </p:txBody>
      </p: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395C250B-7A0B-436D-898C-DFA591FBF205}"/>
              </a:ext>
            </a:extLst>
          </p:cNvPr>
          <p:cNvCxnSpPr>
            <a:stCxn id="6" idx="3"/>
            <a:endCxn id="36" idx="1"/>
          </p:cNvCxnSpPr>
          <p:nvPr/>
        </p:nvCxnSpPr>
        <p:spPr>
          <a:xfrm>
            <a:off x="5118521" y="3783192"/>
            <a:ext cx="904895" cy="12700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Flowchart: Decision 35">
            <a:extLst>
              <a:ext uri="{FF2B5EF4-FFF2-40B4-BE49-F238E27FC236}">
                <a16:creationId xmlns:a16="http://schemas.microsoft.com/office/drawing/2014/main" id="{8A8BB190-2AF9-4538-BDF7-A4C3D8D184B0}"/>
              </a:ext>
            </a:extLst>
          </p:cNvPr>
          <p:cNvSpPr/>
          <p:nvPr/>
        </p:nvSpPr>
        <p:spPr>
          <a:xfrm>
            <a:off x="6023416" y="3335730"/>
            <a:ext cx="1805031" cy="894923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Refers to </a:t>
            </a:r>
            <a:endParaRPr lang="en-CA" dirty="0"/>
          </a:p>
        </p:txBody>
      </p: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9D15DB3F-5F38-46CD-B579-3589E5EEE54E}"/>
              </a:ext>
            </a:extLst>
          </p:cNvPr>
          <p:cNvCxnSpPr>
            <a:stCxn id="36" idx="0"/>
            <a:endCxn id="5" idx="2"/>
          </p:cNvCxnSpPr>
          <p:nvPr/>
        </p:nvCxnSpPr>
        <p:spPr>
          <a:xfrm rot="16200000" flipV="1">
            <a:off x="4941277" y="1351074"/>
            <a:ext cx="794084" cy="3175227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or: Elbow 42">
            <a:extLst>
              <a:ext uri="{FF2B5EF4-FFF2-40B4-BE49-F238E27FC236}">
                <a16:creationId xmlns:a16="http://schemas.microsoft.com/office/drawing/2014/main" id="{A7C040E1-173E-4EBB-9C4F-61A5773F7040}"/>
              </a:ext>
            </a:extLst>
          </p:cNvPr>
          <p:cNvCxnSpPr>
            <a:stCxn id="36" idx="2"/>
            <a:endCxn id="7" idx="0"/>
          </p:cNvCxnSpPr>
          <p:nvPr/>
        </p:nvCxnSpPr>
        <p:spPr>
          <a:xfrm rot="5400000">
            <a:off x="5089782" y="3122701"/>
            <a:ext cx="728199" cy="2944103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F74B6BA7-4F3C-48D7-BE3D-8A111B89CE6A}"/>
              </a:ext>
            </a:extLst>
          </p:cNvPr>
          <p:cNvSpPr txBox="1"/>
          <p:nvPr/>
        </p:nvSpPr>
        <p:spPr>
          <a:xfrm>
            <a:off x="6809587" y="4802410"/>
            <a:ext cx="4376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Define ‘Term’: A lexical representation of a Concept</a:t>
            </a:r>
            <a:endParaRPr lang="en-CA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5081B4E-163C-4C00-A853-11DA53B2508A}"/>
              </a:ext>
            </a:extLst>
          </p:cNvPr>
          <p:cNvSpPr txBox="1"/>
          <p:nvPr/>
        </p:nvSpPr>
        <p:spPr>
          <a:xfrm>
            <a:off x="5117869" y="5448401"/>
            <a:ext cx="59698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Reference: Background material we may want to point to for the meaning of some basic term (symbol grounding)</a:t>
            </a:r>
          </a:p>
          <a:p>
            <a:r>
              <a:rPr lang="en-US" dirty="0"/>
              <a:t> - makes the Foundational Ontology really simple</a:t>
            </a:r>
          </a:p>
          <a:p>
            <a:r>
              <a:rPr lang="en-US" dirty="0"/>
              <a:t> - document this for other groups</a:t>
            </a:r>
            <a:endParaRPr lang="en-CA" dirty="0"/>
          </a:p>
        </p:txBody>
      </p:sp>
      <p:sp>
        <p:nvSpPr>
          <p:cNvPr id="48" name="Arrow: Chevron 47">
            <a:extLst>
              <a:ext uri="{FF2B5EF4-FFF2-40B4-BE49-F238E27FC236}">
                <a16:creationId xmlns:a16="http://schemas.microsoft.com/office/drawing/2014/main" id="{3E908084-B86D-4BDA-A4E3-F3D7B355C968}"/>
              </a:ext>
            </a:extLst>
          </p:cNvPr>
          <p:cNvSpPr/>
          <p:nvPr/>
        </p:nvSpPr>
        <p:spPr>
          <a:xfrm>
            <a:off x="9431951" y="2899289"/>
            <a:ext cx="1887337" cy="781176"/>
          </a:xfrm>
          <a:prstGeom prst="chevr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Update context ontology</a:t>
            </a:r>
            <a:endParaRPr lang="en-CA" sz="1400" dirty="0">
              <a:solidFill>
                <a:schemeClr val="bg1"/>
              </a:solidFill>
            </a:endParaRPr>
          </a:p>
        </p:txBody>
      </p:sp>
      <p:sp>
        <p:nvSpPr>
          <p:cNvPr id="49" name="Arrow: Chevron 48">
            <a:extLst>
              <a:ext uri="{FF2B5EF4-FFF2-40B4-BE49-F238E27FC236}">
                <a16:creationId xmlns:a16="http://schemas.microsoft.com/office/drawing/2014/main" id="{D10B3F6C-2466-4B6F-BFA7-424432C733D8}"/>
              </a:ext>
            </a:extLst>
          </p:cNvPr>
          <p:cNvSpPr/>
          <p:nvPr/>
        </p:nvSpPr>
        <p:spPr>
          <a:xfrm>
            <a:off x="9431951" y="3838825"/>
            <a:ext cx="1887337" cy="781176"/>
          </a:xfrm>
          <a:prstGeom prst="chevr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Outputs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 (all 3)</a:t>
            </a:r>
            <a:endParaRPr lang="en-CA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5130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>
            <a:extLst>
              <a:ext uri="{FF2B5EF4-FFF2-40B4-BE49-F238E27FC236}">
                <a16:creationId xmlns:a16="http://schemas.microsoft.com/office/drawing/2014/main" id="{F5416241-656C-428C-9E2B-2C8D085A7228}"/>
              </a:ext>
            </a:extLst>
          </p:cNvPr>
          <p:cNvSpPr/>
          <p:nvPr/>
        </p:nvSpPr>
        <p:spPr>
          <a:xfrm>
            <a:off x="734009" y="2198589"/>
            <a:ext cx="4710928" cy="3261768"/>
          </a:xfrm>
          <a:prstGeom prst="cloud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/>
              <a:t>See other page</a:t>
            </a:r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190F4B-90A8-4293-A604-B9FB2A55F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031024" cy="1038805"/>
          </a:xfrm>
        </p:spPr>
        <p:txBody>
          <a:bodyPr>
            <a:normAutofit fontScale="90000"/>
          </a:bodyPr>
          <a:lstStyle/>
          <a:p>
            <a:r>
              <a:rPr lang="en-US" dirty="0"/>
              <a:t>Process for Term AND for Concept</a:t>
            </a:r>
            <a:br>
              <a:rPr lang="en-US" dirty="0"/>
            </a:br>
            <a:r>
              <a:rPr lang="en-US" dirty="0"/>
              <a:t>(by Context)</a:t>
            </a:r>
            <a:endParaRPr lang="en-CA" dirty="0"/>
          </a:p>
        </p:txBody>
      </p:sp>
      <p:sp>
        <p:nvSpPr>
          <p:cNvPr id="4" name="Arrow: Chevron 3">
            <a:extLst>
              <a:ext uri="{FF2B5EF4-FFF2-40B4-BE49-F238E27FC236}">
                <a16:creationId xmlns:a16="http://schemas.microsoft.com/office/drawing/2014/main" id="{39FEEB7E-5018-4ECA-9C85-40AB0BDF2369}"/>
              </a:ext>
            </a:extLst>
          </p:cNvPr>
          <p:cNvSpPr/>
          <p:nvPr/>
        </p:nvSpPr>
        <p:spPr>
          <a:xfrm>
            <a:off x="950734" y="3392604"/>
            <a:ext cx="1689016" cy="781176"/>
          </a:xfrm>
          <a:prstGeom prst="chevr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Identify Term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7D0C3FF3-7515-4F74-BE77-BFCA9AA12F56}"/>
              </a:ext>
            </a:extLst>
          </p:cNvPr>
          <p:cNvSpPr/>
          <p:nvPr/>
        </p:nvSpPr>
        <p:spPr>
          <a:xfrm>
            <a:off x="1535685" y="4352031"/>
            <a:ext cx="1816688" cy="78117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Identify Usage Context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6" name="Arrow: Chevron 5">
            <a:extLst>
              <a:ext uri="{FF2B5EF4-FFF2-40B4-BE49-F238E27FC236}">
                <a16:creationId xmlns:a16="http://schemas.microsoft.com/office/drawing/2014/main" id="{466E79EB-37BC-44F7-8AC1-9C82D6EF422F}"/>
              </a:ext>
            </a:extLst>
          </p:cNvPr>
          <p:cNvSpPr/>
          <p:nvPr/>
        </p:nvSpPr>
        <p:spPr>
          <a:xfrm>
            <a:off x="2414721" y="3393375"/>
            <a:ext cx="1816688" cy="781176"/>
          </a:xfrm>
          <a:prstGeom prst="chevr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Identify Concept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7" name="Arrow: Chevron 6">
            <a:extLst>
              <a:ext uri="{FF2B5EF4-FFF2-40B4-BE49-F238E27FC236}">
                <a16:creationId xmlns:a16="http://schemas.microsoft.com/office/drawing/2014/main" id="{E7432A97-EEC3-4482-A8A2-9BE2B014DB27}"/>
              </a:ext>
            </a:extLst>
          </p:cNvPr>
          <p:cNvSpPr/>
          <p:nvPr/>
        </p:nvSpPr>
        <p:spPr>
          <a:xfrm>
            <a:off x="4006380" y="3393375"/>
            <a:ext cx="1816688" cy="781176"/>
          </a:xfrm>
          <a:prstGeom prst="chevro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Formalize meaning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8" name="Arrow: Chevron 7">
            <a:extLst>
              <a:ext uri="{FF2B5EF4-FFF2-40B4-BE49-F238E27FC236}">
                <a16:creationId xmlns:a16="http://schemas.microsoft.com/office/drawing/2014/main" id="{B1C23BB3-DC23-441C-9400-C5587CD3A5A6}"/>
              </a:ext>
            </a:extLst>
          </p:cNvPr>
          <p:cNvSpPr/>
          <p:nvPr/>
        </p:nvSpPr>
        <p:spPr>
          <a:xfrm>
            <a:off x="9888712" y="3398183"/>
            <a:ext cx="1673884" cy="781176"/>
          </a:xfrm>
          <a:prstGeom prst="chevron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Publish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9" name="Flowchart: Direct Access Storage 8">
            <a:extLst>
              <a:ext uri="{FF2B5EF4-FFF2-40B4-BE49-F238E27FC236}">
                <a16:creationId xmlns:a16="http://schemas.microsoft.com/office/drawing/2014/main" id="{E5E2D2EF-A72D-4667-A071-F177366F436E}"/>
              </a:ext>
            </a:extLst>
          </p:cNvPr>
          <p:cNvSpPr/>
          <p:nvPr/>
        </p:nvSpPr>
        <p:spPr>
          <a:xfrm>
            <a:off x="5932210" y="4444143"/>
            <a:ext cx="1012082" cy="606730"/>
          </a:xfrm>
          <a:prstGeom prst="flowChartMagneticDrum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" name="Rectangle: Folded Corner 9">
            <a:extLst>
              <a:ext uri="{FF2B5EF4-FFF2-40B4-BE49-F238E27FC236}">
                <a16:creationId xmlns:a16="http://schemas.microsoft.com/office/drawing/2014/main" id="{79D52B87-A258-4E5C-A04C-B3BEF99FC7BB}"/>
              </a:ext>
            </a:extLst>
          </p:cNvPr>
          <p:cNvSpPr/>
          <p:nvPr/>
        </p:nvSpPr>
        <p:spPr>
          <a:xfrm rot="10800000" flipV="1">
            <a:off x="5938125" y="2816311"/>
            <a:ext cx="1096070" cy="422727"/>
          </a:xfrm>
          <a:prstGeom prst="foldedCorner">
            <a:avLst>
              <a:gd name="adj" fmla="val 41473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Definition</a:t>
            </a:r>
            <a:endParaRPr lang="en-CA" sz="1600" dirty="0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440D7F2B-2915-488B-9B0F-82799EAD97F5}"/>
              </a:ext>
            </a:extLst>
          </p:cNvPr>
          <p:cNvSpPr/>
          <p:nvPr/>
        </p:nvSpPr>
        <p:spPr>
          <a:xfrm rot="18838586">
            <a:off x="5546747" y="3207908"/>
            <a:ext cx="551062" cy="369393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2F7855D9-2397-4191-9405-F76BDC02B5DB}"/>
              </a:ext>
            </a:extLst>
          </p:cNvPr>
          <p:cNvSpPr/>
          <p:nvPr/>
        </p:nvSpPr>
        <p:spPr>
          <a:xfrm rot="2799268">
            <a:off x="5547537" y="3989854"/>
            <a:ext cx="551062" cy="369393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5518E7-210A-40FD-ADBE-1F0BEA5461E1}"/>
              </a:ext>
            </a:extLst>
          </p:cNvPr>
          <p:cNvSpPr txBox="1"/>
          <p:nvPr/>
        </p:nvSpPr>
        <p:spPr>
          <a:xfrm>
            <a:off x="5932070" y="4557953"/>
            <a:ext cx="1102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Ontology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14" name="Arrow: Up-Down 13">
            <a:extLst>
              <a:ext uri="{FF2B5EF4-FFF2-40B4-BE49-F238E27FC236}">
                <a16:creationId xmlns:a16="http://schemas.microsoft.com/office/drawing/2014/main" id="{131878CF-E5F0-4E05-97AE-99C92A76C6F5}"/>
              </a:ext>
            </a:extLst>
          </p:cNvPr>
          <p:cNvSpPr/>
          <p:nvPr/>
        </p:nvSpPr>
        <p:spPr>
          <a:xfrm>
            <a:off x="6253018" y="3279124"/>
            <a:ext cx="466283" cy="1118964"/>
          </a:xfrm>
          <a:prstGeom prst="up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6D3FEEA6-5AB4-4021-924F-A81A01A7C30E}"/>
              </a:ext>
            </a:extLst>
          </p:cNvPr>
          <p:cNvSpPr/>
          <p:nvPr/>
        </p:nvSpPr>
        <p:spPr>
          <a:xfrm>
            <a:off x="5987581" y="3604793"/>
            <a:ext cx="1102125" cy="405315"/>
          </a:xfrm>
          <a:prstGeom prst="chevron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Ensure aligned</a:t>
            </a:r>
            <a:endParaRPr lang="en-CA" sz="1400" dirty="0">
              <a:solidFill>
                <a:schemeClr val="tx1"/>
              </a:solidFill>
            </a:endParaRPr>
          </a:p>
        </p:txBody>
      </p:sp>
      <p:sp>
        <p:nvSpPr>
          <p:cNvPr id="16" name="Flowchart: Direct Access Storage 15">
            <a:extLst>
              <a:ext uri="{FF2B5EF4-FFF2-40B4-BE49-F238E27FC236}">
                <a16:creationId xmlns:a16="http://schemas.microsoft.com/office/drawing/2014/main" id="{9C261658-FFFE-4AB4-B77A-B1E46AF7D381}"/>
              </a:ext>
            </a:extLst>
          </p:cNvPr>
          <p:cNvSpPr/>
          <p:nvPr/>
        </p:nvSpPr>
        <p:spPr>
          <a:xfrm>
            <a:off x="3629559" y="5307654"/>
            <a:ext cx="1012082" cy="606730"/>
          </a:xfrm>
          <a:prstGeom prst="flowChartMagneticDrum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4484A5D-67CB-4774-B51D-17DA0395FC03}"/>
              </a:ext>
            </a:extLst>
          </p:cNvPr>
          <p:cNvSpPr txBox="1"/>
          <p:nvPr/>
        </p:nvSpPr>
        <p:spPr>
          <a:xfrm>
            <a:off x="3656194" y="5280014"/>
            <a:ext cx="1102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Context Ontology</a:t>
            </a:r>
            <a:endParaRPr lang="en-CA" sz="1600" dirty="0">
              <a:solidFill>
                <a:schemeClr val="bg1"/>
              </a:solidFill>
            </a:endParaRPr>
          </a:p>
        </p:txBody>
      </p:sp>
      <p:pic>
        <p:nvPicPr>
          <p:cNvPr id="19" name="Graphic 18" descr="Traffic light with solid fill">
            <a:extLst>
              <a:ext uri="{FF2B5EF4-FFF2-40B4-BE49-F238E27FC236}">
                <a16:creationId xmlns:a16="http://schemas.microsoft.com/office/drawing/2014/main" id="{095CD977-B4C4-483E-98F7-8F2BDEC7CA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68951" y="3325992"/>
            <a:ext cx="914400" cy="914400"/>
          </a:xfrm>
          <a:prstGeom prst="rect">
            <a:avLst/>
          </a:prstGeom>
        </p:spPr>
      </p:pic>
      <p:pic>
        <p:nvPicPr>
          <p:cNvPr id="21" name="Graphic 20" descr="User with solid fill">
            <a:extLst>
              <a:ext uri="{FF2B5EF4-FFF2-40B4-BE49-F238E27FC236}">
                <a16:creationId xmlns:a16="http://schemas.microsoft.com/office/drawing/2014/main" id="{B421C51C-D581-4516-8A61-9F5C11E627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641641" y="1154552"/>
            <a:ext cx="914400" cy="914400"/>
          </a:xfrm>
          <a:prstGeom prst="rect">
            <a:avLst/>
          </a:prstGeom>
        </p:spPr>
      </p:pic>
      <p:pic>
        <p:nvPicPr>
          <p:cNvPr id="22" name="Graphic 21" descr="User with solid fill">
            <a:extLst>
              <a:ext uri="{FF2B5EF4-FFF2-40B4-BE49-F238E27FC236}">
                <a16:creationId xmlns:a16="http://schemas.microsoft.com/office/drawing/2014/main" id="{D3BE0AC5-3F27-4B9F-9940-59B839D8D6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295546" y="1024916"/>
            <a:ext cx="914400" cy="914400"/>
          </a:xfrm>
          <a:prstGeom prst="rect">
            <a:avLst/>
          </a:prstGeom>
        </p:spPr>
      </p:pic>
      <p:pic>
        <p:nvPicPr>
          <p:cNvPr id="23" name="Graphic 22" descr="User with solid fill">
            <a:extLst>
              <a:ext uri="{FF2B5EF4-FFF2-40B4-BE49-F238E27FC236}">
                <a16:creationId xmlns:a16="http://schemas.microsoft.com/office/drawing/2014/main" id="{F64AC764-DCDB-4775-9DCE-7879E17F2F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058967" y="1017308"/>
            <a:ext cx="914400" cy="914400"/>
          </a:xfrm>
          <a:prstGeom prst="rect">
            <a:avLst/>
          </a:prstGeom>
        </p:spPr>
      </p:pic>
      <p:pic>
        <p:nvPicPr>
          <p:cNvPr id="24" name="Graphic 23" descr="User with solid fill">
            <a:extLst>
              <a:ext uri="{FF2B5EF4-FFF2-40B4-BE49-F238E27FC236}">
                <a16:creationId xmlns:a16="http://schemas.microsoft.com/office/drawing/2014/main" id="{EA21C4D6-8A6E-4A35-B069-98FE096762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44936" y="1102998"/>
            <a:ext cx="914400" cy="914400"/>
          </a:xfrm>
          <a:prstGeom prst="rect">
            <a:avLst/>
          </a:prstGeom>
        </p:spPr>
      </p:pic>
      <p:sp>
        <p:nvSpPr>
          <p:cNvPr id="25" name="Arrow: Chevron 24">
            <a:extLst>
              <a:ext uri="{FF2B5EF4-FFF2-40B4-BE49-F238E27FC236}">
                <a16:creationId xmlns:a16="http://schemas.microsoft.com/office/drawing/2014/main" id="{BF27BCB6-1784-4E82-85F3-82EE2B655E80}"/>
              </a:ext>
            </a:extLst>
          </p:cNvPr>
          <p:cNvSpPr/>
          <p:nvPr/>
        </p:nvSpPr>
        <p:spPr>
          <a:xfrm>
            <a:off x="7089706" y="3392604"/>
            <a:ext cx="1673884" cy="781176"/>
          </a:xfrm>
          <a:prstGeom prst="chevron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Review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BEF54EED-47FA-478A-94FC-0A5A82A964CA}"/>
              </a:ext>
            </a:extLst>
          </p:cNvPr>
          <p:cNvSpPr/>
          <p:nvPr/>
        </p:nvSpPr>
        <p:spPr>
          <a:xfrm rot="2799268">
            <a:off x="3113322" y="4948511"/>
            <a:ext cx="551062" cy="369393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Rectangle: Folded Corner 26">
            <a:extLst>
              <a:ext uri="{FF2B5EF4-FFF2-40B4-BE49-F238E27FC236}">
                <a16:creationId xmlns:a16="http://schemas.microsoft.com/office/drawing/2014/main" id="{4FCAD852-A9E4-45E5-8445-AA0B2EBE431E}"/>
              </a:ext>
            </a:extLst>
          </p:cNvPr>
          <p:cNvSpPr/>
          <p:nvPr/>
        </p:nvSpPr>
        <p:spPr>
          <a:xfrm rot="10800000" flipV="1">
            <a:off x="10032533" y="1931708"/>
            <a:ext cx="1096070" cy="1168150"/>
          </a:xfrm>
          <a:prstGeom prst="foldedCorner">
            <a:avLst>
              <a:gd name="adj" fmla="val 41473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Concepts</a:t>
            </a:r>
          </a:p>
          <a:p>
            <a:pPr algn="ctr"/>
            <a:r>
              <a:rPr lang="en-US" sz="1600" dirty="0"/>
              <a:t>+</a:t>
            </a:r>
          </a:p>
          <a:p>
            <a:pPr algn="ctr"/>
            <a:r>
              <a:rPr lang="en-US" sz="1600" dirty="0" err="1"/>
              <a:t>Defns</a:t>
            </a:r>
            <a:endParaRPr lang="en-CA" sz="1600" dirty="0"/>
          </a:p>
        </p:txBody>
      </p:sp>
      <p:sp>
        <p:nvSpPr>
          <p:cNvPr id="28" name="Flowchart: Direct Access Storage 27">
            <a:extLst>
              <a:ext uri="{FF2B5EF4-FFF2-40B4-BE49-F238E27FC236}">
                <a16:creationId xmlns:a16="http://schemas.microsoft.com/office/drawing/2014/main" id="{E0B5AC8D-1C87-4198-B88E-2D6D48940CB3}"/>
              </a:ext>
            </a:extLst>
          </p:cNvPr>
          <p:cNvSpPr/>
          <p:nvPr/>
        </p:nvSpPr>
        <p:spPr>
          <a:xfrm>
            <a:off x="10039654" y="4444143"/>
            <a:ext cx="1012082" cy="606730"/>
          </a:xfrm>
          <a:prstGeom prst="flowChartMagneticDrum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AEDB670-C070-47A3-AAB4-8345686F7ECC}"/>
              </a:ext>
            </a:extLst>
          </p:cNvPr>
          <p:cNvSpPr txBox="1"/>
          <p:nvPr/>
        </p:nvSpPr>
        <p:spPr>
          <a:xfrm>
            <a:off x="10039514" y="4557953"/>
            <a:ext cx="1102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Ontology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30" name="Flowchart: Direct Access Storage 29">
            <a:extLst>
              <a:ext uri="{FF2B5EF4-FFF2-40B4-BE49-F238E27FC236}">
                <a16:creationId xmlns:a16="http://schemas.microsoft.com/office/drawing/2014/main" id="{25F83845-C043-486A-B5F9-4657A83C2C46}"/>
              </a:ext>
            </a:extLst>
          </p:cNvPr>
          <p:cNvSpPr/>
          <p:nvPr/>
        </p:nvSpPr>
        <p:spPr>
          <a:xfrm>
            <a:off x="10012879" y="5258059"/>
            <a:ext cx="1012082" cy="606730"/>
          </a:xfrm>
          <a:prstGeom prst="flowChartMagneticDrum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10B44E8-F9FA-4339-A321-1FBB1667FF73}"/>
              </a:ext>
            </a:extLst>
          </p:cNvPr>
          <p:cNvSpPr txBox="1"/>
          <p:nvPr/>
        </p:nvSpPr>
        <p:spPr>
          <a:xfrm>
            <a:off x="10039514" y="5230419"/>
            <a:ext cx="1102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Usage Context</a:t>
            </a:r>
            <a:endParaRPr lang="en-CA" sz="1600" dirty="0">
              <a:solidFill>
                <a:schemeClr val="bg1"/>
              </a:solidFill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DD2C51AA-2EFE-4FDD-902B-4B5379C47230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679" y="20517"/>
            <a:ext cx="2052352" cy="1335943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Rectangle: Folded Corner 32">
            <a:extLst>
              <a:ext uri="{FF2B5EF4-FFF2-40B4-BE49-F238E27FC236}">
                <a16:creationId xmlns:a16="http://schemas.microsoft.com/office/drawing/2014/main" id="{0CF07D10-6ABC-46D3-872F-6D3D40ADFEC5}"/>
              </a:ext>
            </a:extLst>
          </p:cNvPr>
          <p:cNvSpPr/>
          <p:nvPr/>
        </p:nvSpPr>
        <p:spPr>
          <a:xfrm rot="10800000" flipV="1">
            <a:off x="8868951" y="4781876"/>
            <a:ext cx="1096070" cy="813916"/>
          </a:xfrm>
          <a:prstGeom prst="foldedCorner">
            <a:avLst>
              <a:gd name="adj" fmla="val 41473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Terms Usage</a:t>
            </a:r>
            <a:endParaRPr lang="en-CA" sz="1600" dirty="0"/>
          </a:p>
        </p:txBody>
      </p:sp>
      <p:sp>
        <p:nvSpPr>
          <p:cNvPr id="34" name="Flowchart: Direct Access Storage 33">
            <a:extLst>
              <a:ext uri="{FF2B5EF4-FFF2-40B4-BE49-F238E27FC236}">
                <a16:creationId xmlns:a16="http://schemas.microsoft.com/office/drawing/2014/main" id="{DF2B3157-F1D1-4298-90E5-6065276402B2}"/>
              </a:ext>
            </a:extLst>
          </p:cNvPr>
          <p:cNvSpPr/>
          <p:nvPr/>
        </p:nvSpPr>
        <p:spPr>
          <a:xfrm>
            <a:off x="67245" y="4460665"/>
            <a:ext cx="1012082" cy="606730"/>
          </a:xfrm>
          <a:prstGeom prst="flowChartMagneticDrum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039688-3237-4A63-AD25-53FFD956744D}"/>
              </a:ext>
            </a:extLst>
          </p:cNvPr>
          <p:cNvSpPr txBox="1"/>
          <p:nvPr/>
        </p:nvSpPr>
        <p:spPr>
          <a:xfrm>
            <a:off x="67105" y="4574475"/>
            <a:ext cx="1102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Ontology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DC1CC81-CE85-4ECC-B4E9-1C28AC3D9B48}"/>
              </a:ext>
            </a:extLst>
          </p:cNvPr>
          <p:cNvSpPr txBox="1"/>
          <p:nvPr/>
        </p:nvSpPr>
        <p:spPr>
          <a:xfrm flipH="1">
            <a:off x="67105" y="1571299"/>
            <a:ext cx="1134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Inputs</a:t>
            </a:r>
            <a:endParaRPr lang="en-CA" b="1" dirty="0"/>
          </a:p>
        </p:txBody>
      </p:sp>
      <p:sp>
        <p:nvSpPr>
          <p:cNvPr id="37" name="Arrow: Chevron 36">
            <a:extLst>
              <a:ext uri="{FF2B5EF4-FFF2-40B4-BE49-F238E27FC236}">
                <a16:creationId xmlns:a16="http://schemas.microsoft.com/office/drawing/2014/main" id="{63EA5C1E-9642-454C-918F-90FB94C11E03}"/>
              </a:ext>
            </a:extLst>
          </p:cNvPr>
          <p:cNvSpPr/>
          <p:nvPr/>
        </p:nvSpPr>
        <p:spPr>
          <a:xfrm>
            <a:off x="218889" y="2318682"/>
            <a:ext cx="1689016" cy="781176"/>
          </a:xfrm>
          <a:prstGeom prst="chevr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Analyze inputs</a:t>
            </a:r>
            <a:endParaRPr lang="en-CA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03AB441-2AA2-4E1D-8A07-900F9CB0CB55}"/>
              </a:ext>
            </a:extLst>
          </p:cNvPr>
          <p:cNvCxnSpPr/>
          <p:nvPr/>
        </p:nvCxnSpPr>
        <p:spPr>
          <a:xfrm>
            <a:off x="1201735" y="1474508"/>
            <a:ext cx="0" cy="4677476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161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AF703-B1A8-421F-91C5-A5B17CC40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EA59E-2D04-4462-94E5-80ABA1010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How to characterize a well formed concept ontology</a:t>
            </a:r>
          </a:p>
          <a:p>
            <a:pPr lvl="1"/>
            <a:r>
              <a:rPr lang="en-US" dirty="0"/>
              <a:t>Use the </a:t>
            </a:r>
            <a:r>
              <a:rPr lang="en-US" dirty="0" err="1"/>
              <a:t>VCoI</a:t>
            </a:r>
            <a:r>
              <a:rPr lang="en-US" dirty="0"/>
              <a:t> ‘context’ forming ontology as </a:t>
            </a:r>
            <a:r>
              <a:rPr lang="en-US" dirty="0" err="1"/>
              <a:t>examplar</a:t>
            </a:r>
            <a:endParaRPr lang="en-US" dirty="0"/>
          </a:p>
          <a:p>
            <a:r>
              <a:rPr lang="en-US" dirty="0"/>
              <a:t>Classification</a:t>
            </a:r>
          </a:p>
          <a:p>
            <a:pPr lvl="1"/>
            <a:r>
              <a:rPr lang="en-CA" dirty="0"/>
              <a:t>Guizzardi</a:t>
            </a:r>
            <a:r>
              <a:rPr lang="en-CA" baseline="0" dirty="0"/>
              <a:t> ‘</a:t>
            </a:r>
            <a:r>
              <a:rPr lang="en-CA" dirty="0"/>
              <a:t>T</a:t>
            </a:r>
            <a:r>
              <a:rPr lang="en-CA" baseline="0" dirty="0"/>
              <a:t>essellation of Kinds’ – use that</a:t>
            </a:r>
          </a:p>
          <a:p>
            <a:pPr lvl="1"/>
            <a:r>
              <a:rPr lang="en-CA" dirty="0"/>
              <a:t>Keep more arbitrary categories</a:t>
            </a:r>
          </a:p>
          <a:p>
            <a:pPr lvl="2"/>
            <a:r>
              <a:rPr lang="en-CA" dirty="0"/>
              <a:t>Sets that can span categories</a:t>
            </a:r>
          </a:p>
          <a:p>
            <a:pPr lvl="2"/>
            <a:r>
              <a:rPr lang="en-CA" dirty="0"/>
              <a:t>Sets that ‘tesselate’ – can never change, are fundamental</a:t>
            </a:r>
          </a:p>
          <a:p>
            <a:pPr lvl="2"/>
            <a:r>
              <a:rPr lang="en-CA" dirty="0"/>
              <a:t>Be able to challenge e.g. industry ontologies for fitness of purpose</a:t>
            </a:r>
          </a:p>
          <a:p>
            <a:pPr lvl="3"/>
            <a:r>
              <a:rPr lang="en-CA" dirty="0"/>
              <a:t>As a practical way of teasing out those principles</a:t>
            </a:r>
          </a:p>
          <a:p>
            <a:r>
              <a:rPr lang="en-CA" dirty="0"/>
              <a:t>What about SBRM? </a:t>
            </a:r>
          </a:p>
          <a:p>
            <a:pPr lvl="1"/>
            <a:r>
              <a:rPr lang="en-CA" dirty="0"/>
              <a:t>This also aims to set out how concepts are defined (for reporting)</a:t>
            </a:r>
          </a:p>
          <a:p>
            <a:pPr lvl="2"/>
            <a:r>
              <a:rPr lang="en-CA" dirty="0"/>
              <a:t>The Financial Report Knowledge Graph</a:t>
            </a:r>
          </a:p>
          <a:p>
            <a:pPr lvl="3"/>
            <a:r>
              <a:rPr lang="en-CA" dirty="0"/>
              <a:t>Uses RDF/OWL with SHACL, </a:t>
            </a:r>
            <a:r>
              <a:rPr lang="en-CA" dirty="0" err="1"/>
              <a:t>Prolog</a:t>
            </a:r>
            <a:r>
              <a:rPr lang="en-CA" dirty="0"/>
              <a:t>, SQL and others</a:t>
            </a:r>
          </a:p>
          <a:p>
            <a:pPr lvl="3"/>
            <a:r>
              <a:rPr lang="en-CA" dirty="0"/>
              <a:t>Closer to what we want than another data dictionary</a:t>
            </a:r>
          </a:p>
        </p:txBody>
      </p:sp>
    </p:spTree>
    <p:extLst>
      <p:ext uri="{BB962C8B-B14F-4D97-AF65-F5344CB8AC3E}">
        <p14:creationId xmlns:p14="http://schemas.microsoft.com/office/powerpoint/2010/main" val="636020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59F29-6365-4D71-A557-158C55CA8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Communicating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63251-101B-4705-9B4A-A5E08C86D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Not assuming that any</a:t>
            </a:r>
            <a:r>
              <a:rPr lang="en-US" baseline="0" dirty="0"/>
              <a:t> given TF or SIG is forced to create an ontology</a:t>
            </a:r>
          </a:p>
          <a:p>
            <a:pPr lvl="1"/>
            <a:r>
              <a:rPr lang="en-CA" dirty="0"/>
              <a:t>May have a term list they use</a:t>
            </a:r>
          </a:p>
          <a:p>
            <a:pPr lvl="1"/>
            <a:r>
              <a:rPr lang="en-CA" dirty="0"/>
              <a:t>But if they do have an ontology – it should conform</a:t>
            </a:r>
            <a:r>
              <a:rPr lang="en-CA" baseline="0" dirty="0"/>
              <a:t> with these (to be produced) guidelines</a:t>
            </a:r>
          </a:p>
          <a:p>
            <a:pPr lvl="0"/>
            <a:r>
              <a:rPr lang="en-CA" dirty="0"/>
              <a:t>How to allow for a TC to evolve up the LHS of that main diagram</a:t>
            </a:r>
          </a:p>
          <a:p>
            <a:pPr lvl="1"/>
            <a:r>
              <a:rPr lang="en-CA" dirty="0"/>
              <a:t>You design it yourself</a:t>
            </a:r>
          </a:p>
          <a:p>
            <a:pPr lvl="1"/>
            <a:r>
              <a:rPr lang="en-CA" dirty="0"/>
              <a:t>We provide a framework for doing this</a:t>
            </a:r>
          </a:p>
          <a:p>
            <a:pPr lvl="2"/>
            <a:r>
              <a:rPr lang="en-CA" dirty="0"/>
              <a:t>That itself will evolve and improve over time</a:t>
            </a:r>
          </a:p>
          <a:p>
            <a:pPr lvl="2"/>
            <a:r>
              <a:rPr lang="en-CA" dirty="0"/>
              <a:t>Have an MVP rather than</a:t>
            </a:r>
            <a:r>
              <a:rPr lang="en-CA" baseline="0" dirty="0"/>
              <a:t> wait to have it complete (small enough to not be wrong, big enough to be improved upon)</a:t>
            </a:r>
          </a:p>
          <a:p>
            <a:pPr lvl="0"/>
            <a:r>
              <a:rPr lang="en-CA" dirty="0"/>
              <a:t>How to avoid the default of getting data models (as we</a:t>
            </a:r>
            <a:r>
              <a:rPr lang="en-CA" baseline="0" dirty="0"/>
              <a:t> see with some approaches to ontologies)?</a:t>
            </a:r>
          </a:p>
          <a:p>
            <a:pPr lvl="1"/>
            <a:r>
              <a:rPr lang="en-CA" dirty="0"/>
              <a:t>MVP</a:t>
            </a:r>
            <a:r>
              <a:rPr lang="en-CA" baseline="0" dirty="0"/>
              <a:t> needs to at least make those distinctions</a:t>
            </a:r>
          </a:p>
          <a:p>
            <a:pPr lvl="1"/>
            <a:r>
              <a:rPr lang="en-CA" baseline="0" dirty="0"/>
              <a:t>Can then evolve from e.g. a more data-facing ontology to something as specified</a:t>
            </a:r>
          </a:p>
          <a:p>
            <a:pPr lvl="2"/>
            <a:r>
              <a:rPr lang="en-CA" dirty="0"/>
              <a:t>How to specify</a:t>
            </a:r>
            <a:r>
              <a:rPr lang="en-CA" baseline="0" dirty="0"/>
              <a:t> that</a:t>
            </a:r>
          </a:p>
        </p:txBody>
      </p:sp>
    </p:spTree>
    <p:extLst>
      <p:ext uri="{BB962C8B-B14F-4D97-AF65-F5344CB8AC3E}">
        <p14:creationId xmlns:p14="http://schemas.microsoft.com/office/powerpoint/2010/main" val="37564542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7914C-640C-4A12-BC6B-AE8AD9E5C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102125"/>
          </a:xfrm>
        </p:spPr>
        <p:txBody>
          <a:bodyPr/>
          <a:lstStyle/>
          <a:p>
            <a:r>
              <a:rPr lang="en-US" dirty="0"/>
              <a:t>Moving it Forward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E449B-4415-4DC8-B2A1-9606F011D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1405"/>
            <a:ext cx="10515600" cy="5365286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How to get to the MVP in the next quarter? </a:t>
            </a:r>
          </a:p>
          <a:p>
            <a:r>
              <a:rPr lang="en-US" dirty="0"/>
              <a:t>Get more interest</a:t>
            </a:r>
          </a:p>
          <a:p>
            <a:r>
              <a:rPr lang="en-US" dirty="0"/>
              <a:t>Time and day</a:t>
            </a:r>
          </a:p>
          <a:p>
            <a:pPr lvl="1"/>
            <a:r>
              <a:rPr lang="en-CA" dirty="0"/>
              <a:t>Currently Monday 5 – 6 ET (doesn’t work for everyone)</a:t>
            </a:r>
          </a:p>
          <a:p>
            <a:pPr lvl="1"/>
            <a:r>
              <a:rPr lang="en-CA" dirty="0"/>
              <a:t>What is a good time?</a:t>
            </a:r>
          </a:p>
          <a:p>
            <a:pPr lvl="1"/>
            <a:r>
              <a:rPr lang="en-CA" dirty="0"/>
              <a:t>What a good meeting cadence e.g. bi-weekly, weekly, monthly</a:t>
            </a:r>
          </a:p>
          <a:p>
            <a:pPr lvl="1"/>
            <a:r>
              <a:rPr lang="en-CA" dirty="0"/>
              <a:t>1h 1x a week up to now – may be a bit much</a:t>
            </a:r>
          </a:p>
          <a:p>
            <a:pPr lvl="1"/>
            <a:r>
              <a:rPr lang="en-CA" dirty="0"/>
              <a:t>How about 1.5h every other week – Better</a:t>
            </a:r>
          </a:p>
          <a:p>
            <a:r>
              <a:rPr lang="en-CA" dirty="0"/>
              <a:t>How to find it?</a:t>
            </a:r>
          </a:p>
          <a:p>
            <a:pPr lvl="1"/>
            <a:r>
              <a:rPr lang="en-CA" dirty="0"/>
              <a:t>Mail list: </a:t>
            </a:r>
            <a:r>
              <a:rPr lang="en-CA" dirty="0">
                <a:hlinkClick r:id="rId2"/>
              </a:rPr>
              <a:t>vcoi@omg.org</a:t>
            </a:r>
            <a:r>
              <a:rPr lang="en-CA" dirty="0"/>
              <a:t> </a:t>
            </a:r>
          </a:p>
          <a:p>
            <a:r>
              <a:rPr lang="en-CA" dirty="0"/>
              <a:t>How do we publicise it across the various TCs?</a:t>
            </a:r>
          </a:p>
          <a:p>
            <a:pPr lvl="1"/>
            <a:r>
              <a:rPr lang="en-CA" dirty="0"/>
              <a:t>Via the OMG PR</a:t>
            </a:r>
          </a:p>
          <a:p>
            <a:pPr lvl="1"/>
            <a:r>
              <a:rPr lang="en-CA" dirty="0"/>
              <a:t>Send an exciting intro thing</a:t>
            </a:r>
          </a:p>
          <a:p>
            <a:pPr lvl="1"/>
            <a:r>
              <a:rPr lang="en-CA" dirty="0"/>
              <a:t>Include in the post-OMG public publicity blast</a:t>
            </a:r>
          </a:p>
          <a:p>
            <a:pPr lvl="1"/>
            <a:r>
              <a:rPr lang="en-CA" dirty="0"/>
              <a:t>Distinguish public v OMG</a:t>
            </a:r>
          </a:p>
          <a:p>
            <a:pPr lvl="2"/>
            <a:r>
              <a:rPr lang="en-CA" dirty="0"/>
              <a:t>How to get it on the OMG lists</a:t>
            </a:r>
          </a:p>
          <a:p>
            <a:pPr lvl="2"/>
            <a:r>
              <a:rPr lang="en-CA" dirty="0"/>
              <a:t>Membership list (all members list)</a:t>
            </a:r>
          </a:p>
          <a:p>
            <a:pPr lvl="2"/>
            <a:r>
              <a:rPr lang="en-CA" dirty="0"/>
              <a:t>TF Chairs list</a:t>
            </a:r>
          </a:p>
          <a:p>
            <a:r>
              <a:rPr lang="en-CA" dirty="0"/>
              <a:t>IIC did a thing to get their dictionary off the ground by approaching the various groups individually</a:t>
            </a:r>
          </a:p>
          <a:p>
            <a:pPr lvl="1"/>
            <a:r>
              <a:rPr lang="en-CA" dirty="0"/>
              <a:t>Do that (also)</a:t>
            </a:r>
          </a:p>
          <a:p>
            <a:pPr lvl="1"/>
            <a:r>
              <a:rPr lang="en-CA" dirty="0"/>
              <a:t>Ask for 5 min on each TF to give them the brief overview e.g. System Assurance TF</a:t>
            </a:r>
          </a:p>
          <a:p>
            <a:pPr lvl="1"/>
            <a:r>
              <a:rPr lang="en-CA" dirty="0"/>
              <a:t>Get on these agendas at December TF</a:t>
            </a:r>
          </a:p>
          <a:p>
            <a:r>
              <a:rPr lang="en-CA" dirty="0"/>
              <a:t>Keep track of which TCs we have</a:t>
            </a:r>
            <a:r>
              <a:rPr lang="en-CA" baseline="0" dirty="0"/>
              <a:t> connected with – program for future QMs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958247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08374-5CE9-4841-80C8-997722F7B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Meetings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884DD-D45A-4E46-9E2C-4C92CF642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69119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How to organize the time slot / participation</a:t>
            </a:r>
          </a:p>
          <a:p>
            <a:pPr lvl="1"/>
            <a:r>
              <a:rPr lang="en-CA" dirty="0"/>
              <a:t>Reach out to TFs with where we are now</a:t>
            </a:r>
          </a:p>
          <a:p>
            <a:pPr lvl="0"/>
            <a:r>
              <a:rPr lang="en-CA" dirty="0"/>
              <a:t>Use the Friday Plenary to</a:t>
            </a:r>
            <a:r>
              <a:rPr lang="en-CA" baseline="0" dirty="0"/>
              <a:t> announce this</a:t>
            </a:r>
          </a:p>
          <a:p>
            <a:pPr lvl="1"/>
            <a:r>
              <a:rPr lang="en-CA" dirty="0"/>
              <a:t>Let the Chairs know we will be approaching them about 5 min for Dec / March</a:t>
            </a:r>
          </a:p>
          <a:p>
            <a:pPr lvl="1"/>
            <a:r>
              <a:rPr lang="en-CA" baseline="0" dirty="0"/>
              <a:t>Book a slot on the agenda on Friday – 5 min slot,</a:t>
            </a:r>
            <a:r>
              <a:rPr lang="en-CA" dirty="0"/>
              <a:t> we can ask </a:t>
            </a:r>
            <a:r>
              <a:rPr lang="en-CA"/>
              <a:t>for this; if not, mention as part of FDTF</a:t>
            </a:r>
            <a:endParaRPr lang="en-CA" baseline="0" dirty="0"/>
          </a:p>
          <a:p>
            <a:pPr lvl="0"/>
            <a:r>
              <a:rPr lang="en-CA" baseline="0" dirty="0"/>
              <a:t>Also ask them how to make it useful for them</a:t>
            </a:r>
          </a:p>
          <a:p>
            <a:pPr lvl="1"/>
            <a:r>
              <a:rPr lang="en-CA" dirty="0"/>
              <a:t>Got past incubation</a:t>
            </a:r>
          </a:p>
          <a:p>
            <a:pPr lvl="1"/>
            <a:r>
              <a:rPr lang="en-CA" dirty="0"/>
              <a:t>Get</a:t>
            </a:r>
            <a:r>
              <a:rPr lang="en-CA" baseline="0" dirty="0"/>
              <a:t> to Engagement </a:t>
            </a:r>
          </a:p>
          <a:p>
            <a:pPr lvl="2"/>
            <a:r>
              <a:rPr lang="en-CA" dirty="0"/>
              <a:t>Would they use it?</a:t>
            </a:r>
          </a:p>
          <a:p>
            <a:pPr lvl="2"/>
            <a:r>
              <a:rPr lang="en-CA" dirty="0"/>
              <a:t>What</a:t>
            </a:r>
            <a:r>
              <a:rPr lang="en-CA" baseline="0" dirty="0"/>
              <a:t> would be most useful (what components to focus on)</a:t>
            </a:r>
          </a:p>
          <a:p>
            <a:pPr lvl="0"/>
            <a:r>
              <a:rPr lang="en-CA" dirty="0"/>
              <a:t>Aim to start the series of Q4 meetings in 2 weeks (week off after this QM) </a:t>
            </a:r>
          </a:p>
          <a:p>
            <a:pPr lvl="1"/>
            <a:r>
              <a:rPr lang="en-CA" dirty="0"/>
              <a:t>Schedule during this time scale</a:t>
            </a:r>
          </a:p>
          <a:p>
            <a:pPr lvl="0"/>
            <a:r>
              <a:rPr lang="en-CA" dirty="0"/>
              <a:t>Mail blast for this initial planning in Q4</a:t>
            </a:r>
          </a:p>
          <a:p>
            <a:pPr lvl="1"/>
            <a:r>
              <a:rPr lang="en-CA" dirty="0"/>
              <a:t>TF Chairs (and ask them to pass it along)</a:t>
            </a:r>
          </a:p>
          <a:p>
            <a:pPr lvl="1"/>
            <a:r>
              <a:rPr lang="en-CA" dirty="0"/>
              <a:t>All members – not a list but staff has that if needed</a:t>
            </a:r>
          </a:p>
          <a:p>
            <a:pPr lvl="2"/>
            <a:r>
              <a:rPr lang="en-CA" dirty="0"/>
              <a:t>With permission from OMG authorities – MB to reach to them with a brief message</a:t>
            </a:r>
          </a:p>
          <a:p>
            <a:pPr lvl="2"/>
            <a:r>
              <a:rPr lang="en-CA" dirty="0"/>
              <a:t>Then each</a:t>
            </a:r>
            <a:r>
              <a:rPr lang="en-CA" baseline="0" dirty="0"/>
              <a:t> member can decide whether to participate</a:t>
            </a:r>
          </a:p>
          <a:p>
            <a:pPr lvl="2"/>
            <a:r>
              <a:rPr lang="en-CA" baseline="0" dirty="0"/>
              <a:t>Can be advocate to their TC and their company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52437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CF8BD-4146-41DB-8057-F9620E973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Comments / MVF Next Actions etc. 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DDD8FF-8F0C-460D-8461-2192D6867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34871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BD8C8-42DF-4E14-9AFA-30FF2F18A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93D9-FFAF-45E7-BC50-374ABAF45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problem</a:t>
            </a:r>
          </a:p>
          <a:p>
            <a:r>
              <a:rPr lang="en-US" dirty="0"/>
              <a:t>The principles</a:t>
            </a:r>
          </a:p>
          <a:p>
            <a:r>
              <a:rPr lang="en-US" dirty="0"/>
              <a:t>Practical guidance</a:t>
            </a:r>
          </a:p>
          <a:p>
            <a:r>
              <a:rPr lang="en-US" dirty="0"/>
              <a:t>Participation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31888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B2C29-4A56-4A86-B46B-005A7DC09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23EA0-C513-4BE8-B854-3F6316B8B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Why are we here?</a:t>
            </a:r>
          </a:p>
          <a:p>
            <a:pPr lvl="1"/>
            <a:r>
              <a:rPr lang="en-US" dirty="0"/>
              <a:t>The problem we are trying to solve (why </a:t>
            </a:r>
            <a:r>
              <a:rPr lang="en-US" dirty="0" err="1"/>
              <a:t>VCoI</a:t>
            </a:r>
            <a:r>
              <a:rPr lang="en-US" dirty="0"/>
              <a:t> exists)</a:t>
            </a:r>
          </a:p>
          <a:p>
            <a:r>
              <a:rPr lang="en-US" dirty="0"/>
              <a:t>Each TC has some vocabulary or concept definitions</a:t>
            </a:r>
          </a:p>
          <a:p>
            <a:pPr lvl="1"/>
            <a:r>
              <a:rPr lang="en-US" dirty="0"/>
              <a:t>And abbreviations, references etc.</a:t>
            </a:r>
          </a:p>
          <a:p>
            <a:r>
              <a:rPr lang="en-US" dirty="0"/>
              <a:t>OMG–wide approach to defining group vocabularies</a:t>
            </a:r>
          </a:p>
          <a:p>
            <a:pPr lvl="1"/>
            <a:r>
              <a:rPr lang="en-CA" dirty="0"/>
              <a:t>Overlaps</a:t>
            </a:r>
          </a:p>
          <a:p>
            <a:pPr lvl="1"/>
            <a:r>
              <a:rPr lang="en-CA" dirty="0"/>
              <a:t>Reusability</a:t>
            </a:r>
          </a:p>
          <a:p>
            <a:r>
              <a:rPr lang="en-CA" dirty="0"/>
              <a:t>May be differences among the TCs on how you manage terms and concepts</a:t>
            </a:r>
          </a:p>
          <a:p>
            <a:pPr lvl="1"/>
            <a:r>
              <a:rPr lang="en-CA" dirty="0"/>
              <a:t>Common problem is to manage the terminologies in each of the contexts in which you are working</a:t>
            </a:r>
          </a:p>
        </p:txBody>
      </p:sp>
    </p:spTree>
    <p:extLst>
      <p:ext uri="{BB962C8B-B14F-4D97-AF65-F5344CB8AC3E}">
        <p14:creationId xmlns:p14="http://schemas.microsoft.com/office/powerpoint/2010/main" val="1035022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8B73C-9BBB-48C0-83F5-5E45F7003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do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A41962-DA33-4653-9ACB-8D7FC1D62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 down a strategy</a:t>
            </a:r>
          </a:p>
          <a:p>
            <a:r>
              <a:rPr lang="en-US" dirty="0"/>
              <a:t>Put down guidelines for how you can maintain</a:t>
            </a:r>
            <a:r>
              <a:rPr lang="en-US" baseline="0" dirty="0"/>
              <a:t> a vocabulary and concepts resource</a:t>
            </a:r>
          </a:p>
          <a:p>
            <a:r>
              <a:rPr lang="en-US" baseline="0" dirty="0"/>
              <a:t>Will then create a guide for implementation</a:t>
            </a:r>
          </a:p>
          <a:p>
            <a:r>
              <a:rPr lang="en-US" baseline="0" dirty="0"/>
              <a:t>We are here to enlist partners from among you in completing and testing this work</a:t>
            </a:r>
          </a:p>
          <a:p>
            <a:pPr lvl="1"/>
            <a:r>
              <a:rPr lang="en-CA" dirty="0"/>
              <a:t>Start with a basic MVP</a:t>
            </a:r>
          </a:p>
          <a:p>
            <a:pPr lvl="1"/>
            <a:r>
              <a:rPr lang="en-CA" dirty="0"/>
              <a:t>Proof of Concept (as done for </a:t>
            </a:r>
            <a:r>
              <a:rPr lang="en-CA" dirty="0" err="1"/>
              <a:t>GovDTF</a:t>
            </a:r>
            <a:r>
              <a:rPr lang="en-CA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24584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99468-6FFC-4FD1-8FD8-E518320E8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Pieces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C49D4-B41F-4AA6-AA6C-D4723C9E2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The Principles</a:t>
            </a:r>
          </a:p>
          <a:p>
            <a:r>
              <a:rPr lang="en-US" dirty="0"/>
              <a:t>The potential</a:t>
            </a:r>
            <a:r>
              <a:rPr lang="en-US" baseline="0" dirty="0"/>
              <a:t> standards</a:t>
            </a:r>
          </a:p>
          <a:p>
            <a:pPr lvl="1"/>
            <a:r>
              <a:rPr lang="en-CA" dirty="0"/>
              <a:t>MVF</a:t>
            </a:r>
          </a:p>
          <a:p>
            <a:pPr lvl="1"/>
            <a:r>
              <a:rPr lang="en-CA" dirty="0"/>
              <a:t>SKOS </a:t>
            </a:r>
          </a:p>
          <a:p>
            <a:pPr lvl="1"/>
            <a:r>
              <a:rPr lang="en-CA" dirty="0"/>
              <a:t>API4KP</a:t>
            </a:r>
            <a:r>
              <a:rPr lang="en-CA" baseline="0" dirty="0"/>
              <a:t> (to query such a resource)</a:t>
            </a:r>
          </a:p>
          <a:p>
            <a:pPr lvl="1"/>
            <a:r>
              <a:rPr lang="en-CA" dirty="0"/>
              <a:t>DOL</a:t>
            </a:r>
            <a:endParaRPr lang="en-CA" baseline="0" dirty="0"/>
          </a:p>
          <a:p>
            <a:pPr lvl="0"/>
            <a:r>
              <a:rPr lang="en-CA" baseline="0" dirty="0"/>
              <a:t>The Tools</a:t>
            </a:r>
          </a:p>
          <a:p>
            <a:pPr lvl="1"/>
            <a:r>
              <a:rPr lang="en-CA" baseline="0" dirty="0"/>
              <a:t>Are there tools </a:t>
            </a:r>
          </a:p>
          <a:p>
            <a:pPr lvl="2"/>
            <a:r>
              <a:rPr lang="en-CA" baseline="0" dirty="0"/>
              <a:t>for API4KP?</a:t>
            </a:r>
          </a:p>
          <a:p>
            <a:pPr lvl="3"/>
            <a:r>
              <a:rPr lang="en-CA" dirty="0"/>
              <a:t>DOL is part of API4KP</a:t>
            </a:r>
            <a:endParaRPr lang="en-CA" baseline="0" dirty="0"/>
          </a:p>
          <a:p>
            <a:pPr lvl="3"/>
            <a:r>
              <a:rPr lang="en-CA" dirty="0"/>
              <a:t>Are there DOL tools?</a:t>
            </a:r>
            <a:endParaRPr lang="en-CA" baseline="0" dirty="0"/>
          </a:p>
          <a:p>
            <a:pPr lvl="2"/>
            <a:r>
              <a:rPr lang="en-CA" baseline="0" dirty="0"/>
              <a:t>Or MVF (no?); may be some initial implementation? See BFQ for statement of intent</a:t>
            </a:r>
          </a:p>
          <a:p>
            <a:pPr lvl="0"/>
            <a:r>
              <a:rPr lang="en-CA" dirty="0"/>
              <a:t>The Guidelines</a:t>
            </a:r>
          </a:p>
          <a:p>
            <a:pPr lvl="1"/>
            <a:r>
              <a:rPr lang="en-CA" dirty="0"/>
              <a:t>How to use SKOS, MVP etc. within</a:t>
            </a:r>
            <a:r>
              <a:rPr lang="en-CA" baseline="0" dirty="0"/>
              <a:t> </a:t>
            </a:r>
            <a:r>
              <a:rPr lang="en-CA" dirty="0"/>
              <a:t>the guidelines</a:t>
            </a:r>
          </a:p>
          <a:p>
            <a:pPr lvl="1"/>
            <a:r>
              <a:rPr lang="en-CA" dirty="0"/>
              <a:t>Annotation metadata</a:t>
            </a:r>
          </a:p>
          <a:p>
            <a:pPr lvl="1"/>
            <a:r>
              <a:rPr lang="en-CA" dirty="0"/>
              <a:t>Process for TC articulation of terms and concepts</a:t>
            </a:r>
          </a:p>
        </p:txBody>
      </p:sp>
    </p:spTree>
    <p:extLst>
      <p:ext uri="{BB962C8B-B14F-4D97-AF65-F5344CB8AC3E}">
        <p14:creationId xmlns:p14="http://schemas.microsoft.com/office/powerpoint/2010/main" val="1911208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rrow: Bent 20">
            <a:extLst>
              <a:ext uri="{FF2B5EF4-FFF2-40B4-BE49-F238E27FC236}">
                <a16:creationId xmlns:a16="http://schemas.microsoft.com/office/drawing/2014/main" id="{DDCD0C26-1AC9-4DF0-BB1B-746C022BCE12}"/>
              </a:ext>
            </a:extLst>
          </p:cNvPr>
          <p:cNvSpPr/>
          <p:nvPr/>
        </p:nvSpPr>
        <p:spPr>
          <a:xfrm rot="5400000" flipH="1">
            <a:off x="3788856" y="2103500"/>
            <a:ext cx="1675577" cy="2401123"/>
          </a:xfrm>
          <a:prstGeom prst="bentArrow">
            <a:avLst>
              <a:gd name="adj1" fmla="val 3833"/>
              <a:gd name="adj2" fmla="val 8330"/>
              <a:gd name="adj3" fmla="val 8185"/>
              <a:gd name="adj4" fmla="val 767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DAD32CF-AC14-4CDE-82F1-9A42BAEC7A2B}"/>
              </a:ext>
            </a:extLst>
          </p:cNvPr>
          <p:cNvSpPr/>
          <p:nvPr/>
        </p:nvSpPr>
        <p:spPr>
          <a:xfrm>
            <a:off x="2752519" y="4370451"/>
            <a:ext cx="8420374" cy="21466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Concept Library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27EF8F-7D99-4550-A303-5F5256DCC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092389"/>
          </a:xfrm>
        </p:spPr>
        <p:txBody>
          <a:bodyPr/>
          <a:lstStyle/>
          <a:p>
            <a:r>
              <a:rPr lang="en-US" dirty="0"/>
              <a:t>Concepts Re-use Calculus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98C170-9F25-415C-A3FF-0251503F9D7A}"/>
              </a:ext>
            </a:extLst>
          </p:cNvPr>
          <p:cNvSpPr/>
          <p:nvPr/>
        </p:nvSpPr>
        <p:spPr>
          <a:xfrm>
            <a:off x="838200" y="1879336"/>
            <a:ext cx="1618290" cy="5328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Word</a:t>
            </a:r>
            <a:endParaRPr lang="en-US" dirty="0"/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A8C4DAE0-02B0-4B85-9499-4C6DF7369C05}"/>
              </a:ext>
            </a:extLst>
          </p:cNvPr>
          <p:cNvSpPr/>
          <p:nvPr/>
        </p:nvSpPr>
        <p:spPr>
          <a:xfrm>
            <a:off x="1306632" y="3148511"/>
            <a:ext cx="2401122" cy="993341"/>
          </a:xfrm>
          <a:prstGeom prst="triangle">
            <a:avLst>
              <a:gd name="adj" fmla="val 49451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Context</a:t>
            </a:r>
            <a:endParaRPr lang="en-US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DFC8AACE-A0AE-4660-82D1-EE85BABBC677}"/>
              </a:ext>
            </a:extLst>
          </p:cNvPr>
          <p:cNvSpPr/>
          <p:nvPr/>
        </p:nvSpPr>
        <p:spPr>
          <a:xfrm>
            <a:off x="2545298" y="1885915"/>
            <a:ext cx="1934055" cy="52627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means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165CF96-B379-4CB2-AC62-0EB59FAD925D}"/>
              </a:ext>
            </a:extLst>
          </p:cNvPr>
          <p:cNvCxnSpPr>
            <a:stCxn id="4" idx="2"/>
            <a:endCxn id="6" idx="0"/>
          </p:cNvCxnSpPr>
          <p:nvPr/>
        </p:nvCxnSpPr>
        <p:spPr>
          <a:xfrm>
            <a:off x="1647345" y="2412187"/>
            <a:ext cx="846666" cy="736324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B3E5046-800D-4394-BF1B-A58EE01B3922}"/>
              </a:ext>
            </a:extLst>
          </p:cNvPr>
          <p:cNvSpPr txBox="1"/>
          <p:nvPr/>
        </p:nvSpPr>
        <p:spPr>
          <a:xfrm rot="2441370">
            <a:off x="1899926" y="2613637"/>
            <a:ext cx="111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context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B5D36A-E159-4AF2-BAA5-CEC63706373E}"/>
              </a:ext>
            </a:extLst>
          </p:cNvPr>
          <p:cNvSpPr txBox="1"/>
          <p:nvPr/>
        </p:nvSpPr>
        <p:spPr>
          <a:xfrm>
            <a:off x="1382409" y="1362503"/>
            <a:ext cx="5565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W</a:t>
            </a:r>
            <a:endParaRPr lang="en-US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D456BAD-EE5F-413E-B7E1-806E7F42B3CB}"/>
              </a:ext>
            </a:extLst>
          </p:cNvPr>
          <p:cNvSpPr txBox="1"/>
          <p:nvPr/>
        </p:nvSpPr>
        <p:spPr>
          <a:xfrm>
            <a:off x="1359919" y="3148511"/>
            <a:ext cx="410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X</a:t>
            </a:r>
            <a:endParaRPr lang="en-US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57996E2-481A-4A6E-8618-93F5829A4CD7}"/>
              </a:ext>
            </a:extLst>
          </p:cNvPr>
          <p:cNvSpPr txBox="1"/>
          <p:nvPr/>
        </p:nvSpPr>
        <p:spPr>
          <a:xfrm>
            <a:off x="5400791" y="1320656"/>
            <a:ext cx="410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C</a:t>
            </a:r>
            <a:endParaRPr lang="en-US" b="1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E810DA9-671D-4C48-A262-F7F59D984A56}"/>
              </a:ext>
            </a:extLst>
          </p:cNvPr>
          <p:cNvSpPr/>
          <p:nvPr/>
        </p:nvSpPr>
        <p:spPr>
          <a:xfrm>
            <a:off x="4609506" y="1825248"/>
            <a:ext cx="2177456" cy="64102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Concept</a:t>
            </a:r>
            <a:endParaRPr lang="en-US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46E30AB-0182-4150-B569-D60160086A98}"/>
              </a:ext>
            </a:extLst>
          </p:cNvPr>
          <p:cNvSpPr/>
          <p:nvPr/>
        </p:nvSpPr>
        <p:spPr>
          <a:xfrm>
            <a:off x="2993727" y="4860095"/>
            <a:ext cx="2177456" cy="64102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Concept</a:t>
            </a:r>
            <a:endParaRPr lang="en-US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D339A6A-06F9-4F18-B336-73422090701B}"/>
              </a:ext>
            </a:extLst>
          </p:cNvPr>
          <p:cNvSpPr/>
          <p:nvPr/>
        </p:nvSpPr>
        <p:spPr>
          <a:xfrm>
            <a:off x="5513972" y="5248507"/>
            <a:ext cx="2177456" cy="64102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Concept</a:t>
            </a:r>
            <a:endParaRPr lang="en-US" dirty="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D44D7E2-9D81-404D-80AB-A95F994CC091}"/>
              </a:ext>
            </a:extLst>
          </p:cNvPr>
          <p:cNvSpPr/>
          <p:nvPr/>
        </p:nvSpPr>
        <p:spPr>
          <a:xfrm>
            <a:off x="8462037" y="4720837"/>
            <a:ext cx="2177456" cy="64102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Concept</a:t>
            </a:r>
            <a:endParaRPr lang="en-US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A8EDB153-D05D-480F-BAE2-688A1A30D0E2}"/>
              </a:ext>
            </a:extLst>
          </p:cNvPr>
          <p:cNvSpPr/>
          <p:nvPr/>
        </p:nvSpPr>
        <p:spPr>
          <a:xfrm>
            <a:off x="7963300" y="5723362"/>
            <a:ext cx="2177456" cy="64102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Concept</a:t>
            </a:r>
            <a:endParaRPr lang="en-US" dirty="0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DAB855B-B861-4C7B-8F2B-2D4744529353}"/>
              </a:ext>
            </a:extLst>
          </p:cNvPr>
          <p:cNvSpPr/>
          <p:nvPr/>
        </p:nvSpPr>
        <p:spPr>
          <a:xfrm>
            <a:off x="3223335" y="5723362"/>
            <a:ext cx="2177456" cy="64102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Concept</a:t>
            </a:r>
            <a:endParaRPr lang="en-US" dirty="0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33512D9E-0B16-41AF-98E3-DAFF17298EE4}"/>
              </a:ext>
            </a:extLst>
          </p:cNvPr>
          <p:cNvSpPr/>
          <p:nvPr/>
        </p:nvSpPr>
        <p:spPr>
          <a:xfrm rot="2541908" flipH="1">
            <a:off x="5781023" y="3337063"/>
            <a:ext cx="3797832" cy="483040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Re-use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8808B2-7C9F-48EA-9390-A81DEABFE4ED}"/>
              </a:ext>
            </a:extLst>
          </p:cNvPr>
          <p:cNvSpPr txBox="1"/>
          <p:nvPr/>
        </p:nvSpPr>
        <p:spPr>
          <a:xfrm>
            <a:off x="5205212" y="3819185"/>
            <a:ext cx="15147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Ontology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11CC7E5-9701-4571-9093-5F03DB34199B}"/>
              </a:ext>
            </a:extLst>
          </p:cNvPr>
          <p:cNvSpPr txBox="1"/>
          <p:nvPr/>
        </p:nvSpPr>
        <p:spPr>
          <a:xfrm>
            <a:off x="3854100" y="2694873"/>
            <a:ext cx="3457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Is one or a set of</a:t>
            </a:r>
          </a:p>
        </p:txBody>
      </p:sp>
    </p:spTree>
    <p:extLst>
      <p:ext uri="{BB962C8B-B14F-4D97-AF65-F5344CB8AC3E}">
        <p14:creationId xmlns:p14="http://schemas.microsoft.com/office/powerpoint/2010/main" val="3972157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E2BECE5B-EC12-4BFF-92D3-5A8A57B7357D}"/>
              </a:ext>
            </a:extLst>
          </p:cNvPr>
          <p:cNvSpPr/>
          <p:nvPr/>
        </p:nvSpPr>
        <p:spPr>
          <a:xfrm>
            <a:off x="1923450" y="2705309"/>
            <a:ext cx="983663" cy="2813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FIBO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DAE135-5984-40D7-A672-02EAA9F70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60449"/>
          </a:xfrm>
        </p:spPr>
        <p:txBody>
          <a:bodyPr/>
          <a:lstStyle/>
          <a:p>
            <a:r>
              <a:rPr lang="en-US" dirty="0"/>
              <a:t>Requirement Overview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C0C29E-DE1B-4E24-84C0-2D1187D48F96}"/>
              </a:ext>
            </a:extLst>
          </p:cNvPr>
          <p:cNvSpPr/>
          <p:nvPr/>
        </p:nvSpPr>
        <p:spPr>
          <a:xfrm>
            <a:off x="3723384" y="829621"/>
            <a:ext cx="2037117" cy="57286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Vocabulary Resource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DDFD1-0DE9-4CE2-86F7-9C6E25281BE2}"/>
              </a:ext>
            </a:extLst>
          </p:cNvPr>
          <p:cNvSpPr/>
          <p:nvPr/>
        </p:nvSpPr>
        <p:spPr>
          <a:xfrm>
            <a:off x="6431111" y="822061"/>
            <a:ext cx="2256397" cy="20715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Terms and Definitions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AC7727-94FD-41D5-A72D-AE41352141BE}"/>
              </a:ext>
            </a:extLst>
          </p:cNvPr>
          <p:cNvSpPr/>
          <p:nvPr/>
        </p:nvSpPr>
        <p:spPr>
          <a:xfrm>
            <a:off x="9329678" y="826927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Wiki Table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2711FC-B3E1-4025-A9FA-792FA75BB071}"/>
              </a:ext>
            </a:extLst>
          </p:cNvPr>
          <p:cNvSpPr/>
          <p:nvPr/>
        </p:nvSpPr>
        <p:spPr>
          <a:xfrm>
            <a:off x="650716" y="829621"/>
            <a:ext cx="2256397" cy="9604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TF Conceptual ontology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2F240ED-6284-417D-87AE-28CF76F8B898}"/>
              </a:ext>
            </a:extLst>
          </p:cNvPr>
          <p:cNvSpPr/>
          <p:nvPr/>
        </p:nvSpPr>
        <p:spPr>
          <a:xfrm>
            <a:off x="6431112" y="5212957"/>
            <a:ext cx="2256397" cy="13452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3ADA9CB-2F2D-42B7-B74C-4D9D455D661E}"/>
              </a:ext>
            </a:extLst>
          </p:cNvPr>
          <p:cNvSpPr/>
          <p:nvPr/>
        </p:nvSpPr>
        <p:spPr>
          <a:xfrm>
            <a:off x="9329677" y="1570290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Document insert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2E3AC0B-F88F-4D33-98B3-1E458F36FAED}"/>
              </a:ext>
            </a:extLst>
          </p:cNvPr>
          <p:cNvSpPr/>
          <p:nvPr/>
        </p:nvSpPr>
        <p:spPr>
          <a:xfrm>
            <a:off x="9339159" y="3780329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Wiki Table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F5176C4-5956-4725-A4C8-AD8C7E15E2B4}"/>
              </a:ext>
            </a:extLst>
          </p:cNvPr>
          <p:cNvSpPr/>
          <p:nvPr/>
        </p:nvSpPr>
        <p:spPr>
          <a:xfrm>
            <a:off x="9339158" y="4523692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Document inserts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BE1533D-335F-4C4E-886B-046101F55B80}"/>
              </a:ext>
            </a:extLst>
          </p:cNvPr>
          <p:cNvSpPr/>
          <p:nvPr/>
        </p:nvSpPr>
        <p:spPr>
          <a:xfrm>
            <a:off x="9339158" y="5217706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Wiki Table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162E964-908A-4E86-A661-3F20A0B09CFF}"/>
              </a:ext>
            </a:extLst>
          </p:cNvPr>
          <p:cNvSpPr/>
          <p:nvPr/>
        </p:nvSpPr>
        <p:spPr>
          <a:xfrm>
            <a:off x="9339157" y="5961069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Document insert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A416395-D966-42AF-A5D2-4A8A72F03944}"/>
              </a:ext>
            </a:extLst>
          </p:cNvPr>
          <p:cNvSpPr/>
          <p:nvPr/>
        </p:nvSpPr>
        <p:spPr>
          <a:xfrm>
            <a:off x="636663" y="1865260"/>
            <a:ext cx="2256397" cy="8005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Industry ontologies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F98E36C-1DB3-4BE4-B8A5-B70087E921EA}"/>
              </a:ext>
            </a:extLst>
          </p:cNvPr>
          <p:cNvSpPr/>
          <p:nvPr/>
        </p:nvSpPr>
        <p:spPr>
          <a:xfrm>
            <a:off x="6431113" y="3051257"/>
            <a:ext cx="2256397" cy="20096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Acronyms,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</a:rPr>
              <a:t>Abbreviations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</a:rPr>
              <a:t>&amp; Nicknames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6C1B546-B665-4F79-BC8E-6C84F33F87EA}"/>
              </a:ext>
            </a:extLst>
          </p:cNvPr>
          <p:cNvSpPr/>
          <p:nvPr/>
        </p:nvSpPr>
        <p:spPr>
          <a:xfrm>
            <a:off x="636663" y="4580543"/>
            <a:ext cx="2256397" cy="111557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Other Structured Resources (US Gov, industry etc.)</a:t>
            </a:r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id="{5181CB9C-7E2B-410B-8247-3DBBE6AF5DA0}"/>
              </a:ext>
            </a:extLst>
          </p:cNvPr>
          <p:cNvSpPr/>
          <p:nvPr/>
        </p:nvSpPr>
        <p:spPr>
          <a:xfrm>
            <a:off x="3141194" y="1125454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12D1974D-4F32-4B90-A882-3D10456B065E}"/>
              </a:ext>
            </a:extLst>
          </p:cNvPr>
          <p:cNvSpPr/>
          <p:nvPr/>
        </p:nvSpPr>
        <p:spPr>
          <a:xfrm>
            <a:off x="3081214" y="2020156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1A8512C4-50E4-4FF1-9B7D-F4B3109C6C77}"/>
              </a:ext>
            </a:extLst>
          </p:cNvPr>
          <p:cNvSpPr/>
          <p:nvPr/>
        </p:nvSpPr>
        <p:spPr>
          <a:xfrm>
            <a:off x="3080160" y="498209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7FFFCC03-CC65-4A4A-83AB-99054A5B717E}"/>
              </a:ext>
            </a:extLst>
          </p:cNvPr>
          <p:cNvSpPr/>
          <p:nvPr/>
        </p:nvSpPr>
        <p:spPr>
          <a:xfrm>
            <a:off x="5838345" y="2065622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58C80745-7360-4AAA-BD98-FB186C113B1B}"/>
              </a:ext>
            </a:extLst>
          </p:cNvPr>
          <p:cNvSpPr/>
          <p:nvPr/>
        </p:nvSpPr>
        <p:spPr>
          <a:xfrm>
            <a:off x="5849309" y="394643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rrow: Right 43">
            <a:extLst>
              <a:ext uri="{FF2B5EF4-FFF2-40B4-BE49-F238E27FC236}">
                <a16:creationId xmlns:a16="http://schemas.microsoft.com/office/drawing/2014/main" id="{4F455BF1-4172-42DE-84AD-16AA073EE327}"/>
              </a:ext>
            </a:extLst>
          </p:cNvPr>
          <p:cNvSpPr/>
          <p:nvPr/>
        </p:nvSpPr>
        <p:spPr>
          <a:xfrm>
            <a:off x="5838345" y="5734114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row: Right 45">
            <a:extLst>
              <a:ext uri="{FF2B5EF4-FFF2-40B4-BE49-F238E27FC236}">
                <a16:creationId xmlns:a16="http://schemas.microsoft.com/office/drawing/2014/main" id="{B1D01A11-86A3-40FF-BB93-7EFC10B73DA0}"/>
              </a:ext>
            </a:extLst>
          </p:cNvPr>
          <p:cNvSpPr/>
          <p:nvPr/>
        </p:nvSpPr>
        <p:spPr>
          <a:xfrm>
            <a:off x="8761903" y="1701616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row: Right 47">
            <a:extLst>
              <a:ext uri="{FF2B5EF4-FFF2-40B4-BE49-F238E27FC236}">
                <a16:creationId xmlns:a16="http://schemas.microsoft.com/office/drawing/2014/main" id="{EFAD8BFF-C45A-4363-8035-543CB6EC5B0D}"/>
              </a:ext>
            </a:extLst>
          </p:cNvPr>
          <p:cNvSpPr/>
          <p:nvPr/>
        </p:nvSpPr>
        <p:spPr>
          <a:xfrm>
            <a:off x="8761901" y="2474851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Arrow: Right 49">
            <a:extLst>
              <a:ext uri="{FF2B5EF4-FFF2-40B4-BE49-F238E27FC236}">
                <a16:creationId xmlns:a16="http://schemas.microsoft.com/office/drawing/2014/main" id="{4651CBC2-A324-46EB-81CA-40B098FCA83E}"/>
              </a:ext>
            </a:extLst>
          </p:cNvPr>
          <p:cNvSpPr/>
          <p:nvPr/>
        </p:nvSpPr>
        <p:spPr>
          <a:xfrm>
            <a:off x="8761903" y="392505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Arrow: Right 51">
            <a:extLst>
              <a:ext uri="{FF2B5EF4-FFF2-40B4-BE49-F238E27FC236}">
                <a16:creationId xmlns:a16="http://schemas.microsoft.com/office/drawing/2014/main" id="{09E3C27E-2E60-4CA3-90C4-351F8AD37F54}"/>
              </a:ext>
            </a:extLst>
          </p:cNvPr>
          <p:cNvSpPr/>
          <p:nvPr/>
        </p:nvSpPr>
        <p:spPr>
          <a:xfrm>
            <a:off x="8761903" y="4668418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Arrow: Right 53">
            <a:extLst>
              <a:ext uri="{FF2B5EF4-FFF2-40B4-BE49-F238E27FC236}">
                <a16:creationId xmlns:a16="http://schemas.microsoft.com/office/drawing/2014/main" id="{28068937-B7A5-4393-A64D-D6A2DEEA8ADF}"/>
              </a:ext>
            </a:extLst>
          </p:cNvPr>
          <p:cNvSpPr/>
          <p:nvPr/>
        </p:nvSpPr>
        <p:spPr>
          <a:xfrm>
            <a:off x="8761902" y="5362432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Arrow: Right 55">
            <a:extLst>
              <a:ext uri="{FF2B5EF4-FFF2-40B4-BE49-F238E27FC236}">
                <a16:creationId xmlns:a16="http://schemas.microsoft.com/office/drawing/2014/main" id="{6031D886-A110-4C01-A2C0-7F9FA9AFF9ED}"/>
              </a:ext>
            </a:extLst>
          </p:cNvPr>
          <p:cNvSpPr/>
          <p:nvPr/>
        </p:nvSpPr>
        <p:spPr>
          <a:xfrm>
            <a:off x="8761902" y="610579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F8DD30E-31DE-4491-8052-12939903D1B0}"/>
              </a:ext>
            </a:extLst>
          </p:cNvPr>
          <p:cNvSpPr/>
          <p:nvPr/>
        </p:nvSpPr>
        <p:spPr>
          <a:xfrm>
            <a:off x="9329676" y="2387809"/>
            <a:ext cx="2256397" cy="1176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Individual Wiki Pages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(with Index)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A66D25C6-520E-4588-843D-9A31509C67BC}"/>
              </a:ext>
            </a:extLst>
          </p:cNvPr>
          <p:cNvSpPr/>
          <p:nvPr/>
        </p:nvSpPr>
        <p:spPr>
          <a:xfrm>
            <a:off x="8761901" y="315176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8F4C5ED4-DB27-4C20-96D1-EE60BC958EBC}"/>
              </a:ext>
            </a:extLst>
          </p:cNvPr>
          <p:cNvSpPr/>
          <p:nvPr/>
        </p:nvSpPr>
        <p:spPr>
          <a:xfrm>
            <a:off x="8761902" y="978336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C2FBFA-FF08-4EA5-ACB0-FE5D49638CC3}"/>
              </a:ext>
            </a:extLst>
          </p:cNvPr>
          <p:cNvSpPr/>
          <p:nvPr/>
        </p:nvSpPr>
        <p:spPr>
          <a:xfrm>
            <a:off x="900317" y="2705309"/>
            <a:ext cx="983663" cy="2813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IOF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3A7DF4D-C7E8-435C-A9A7-B71785381381}"/>
              </a:ext>
            </a:extLst>
          </p:cNvPr>
          <p:cNvSpPr/>
          <p:nvPr/>
        </p:nvSpPr>
        <p:spPr>
          <a:xfrm>
            <a:off x="646534" y="3269580"/>
            <a:ext cx="2256397" cy="5057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Taxonomies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7FFD4D-D6EE-4693-B760-3C71AE033660}"/>
              </a:ext>
            </a:extLst>
          </p:cNvPr>
          <p:cNvSpPr/>
          <p:nvPr/>
        </p:nvSpPr>
        <p:spPr>
          <a:xfrm>
            <a:off x="636664" y="3880837"/>
            <a:ext cx="2256397" cy="5057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Vocabularies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BB669BD-A8E6-4F39-B5B6-6FBFE48BAD8E}"/>
              </a:ext>
            </a:extLst>
          </p:cNvPr>
          <p:cNvSpPr/>
          <p:nvPr/>
        </p:nvSpPr>
        <p:spPr>
          <a:xfrm>
            <a:off x="660586" y="5962985"/>
            <a:ext cx="2256397" cy="5980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8933BBD5-712C-4CCE-81F5-E10A7ABE7588}"/>
              </a:ext>
            </a:extLst>
          </p:cNvPr>
          <p:cNvSpPr/>
          <p:nvPr/>
        </p:nvSpPr>
        <p:spPr>
          <a:xfrm>
            <a:off x="3067162" y="3329218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7843C65F-83CF-47EC-B2D5-7EAF1C1F0EBC}"/>
              </a:ext>
            </a:extLst>
          </p:cNvPr>
          <p:cNvSpPr/>
          <p:nvPr/>
        </p:nvSpPr>
        <p:spPr>
          <a:xfrm>
            <a:off x="3094212" y="6095210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FBBDDF20-210B-4DB9-B636-32C345CFCA50}"/>
              </a:ext>
            </a:extLst>
          </p:cNvPr>
          <p:cNvSpPr/>
          <p:nvPr/>
        </p:nvSpPr>
        <p:spPr>
          <a:xfrm>
            <a:off x="3054505" y="3977478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2364196E-5D89-43C1-AC20-302F261A4707}"/>
              </a:ext>
            </a:extLst>
          </p:cNvPr>
          <p:cNvSpPr/>
          <p:nvPr/>
        </p:nvSpPr>
        <p:spPr>
          <a:xfrm rot="16200000">
            <a:off x="-2472090" y="3425569"/>
            <a:ext cx="5728625" cy="53672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Semantic Completeness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6F4D100-927E-4E66-820C-F0585B200140}"/>
              </a:ext>
            </a:extLst>
          </p:cNvPr>
          <p:cNvSpPr/>
          <p:nvPr/>
        </p:nvSpPr>
        <p:spPr>
          <a:xfrm>
            <a:off x="3875784" y="4753669"/>
            <a:ext cx="1755951" cy="16645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Vocabulary for Models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405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FEBB4-0294-4B0D-AE90-19BBE93B4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3BFFF-506C-4F15-AB58-E1FC42E09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a variety of mechanisms that exist</a:t>
            </a:r>
          </a:p>
          <a:p>
            <a:r>
              <a:rPr lang="en-US" dirty="0"/>
              <a:t>We are not re-inventing any of that</a:t>
            </a:r>
          </a:p>
          <a:p>
            <a:r>
              <a:rPr lang="en-US" dirty="0"/>
              <a:t>Whatever guidelines we propose</a:t>
            </a:r>
            <a:r>
              <a:rPr lang="en-US" baseline="0" dirty="0"/>
              <a:t> to TCs will use existing standards</a:t>
            </a:r>
          </a:p>
          <a:p>
            <a:pPr lvl="1"/>
            <a:r>
              <a:rPr lang="en-US" dirty="0"/>
              <a:t>When there are available tools</a:t>
            </a:r>
            <a:endParaRPr lang="en-US" baseline="0" dirty="0"/>
          </a:p>
          <a:p>
            <a:pPr lvl="1"/>
            <a:r>
              <a:rPr lang="en-CA" dirty="0"/>
              <a:t>E.g. MVF,</a:t>
            </a:r>
            <a:r>
              <a:rPr lang="en-CA" baseline="0" dirty="0"/>
              <a:t> SKOS, API4KP/DOL, SBVR, RDFS/OWL etc.</a:t>
            </a:r>
          </a:p>
          <a:p>
            <a:pPr lvl="0"/>
            <a:r>
              <a:rPr lang="en-CA" dirty="0"/>
              <a:t>What</a:t>
            </a:r>
            <a:r>
              <a:rPr lang="en-CA" baseline="0" dirty="0"/>
              <a:t> is extra from </a:t>
            </a:r>
            <a:r>
              <a:rPr lang="en-CA" baseline="0" dirty="0" err="1"/>
              <a:t>VCoI</a:t>
            </a:r>
            <a:r>
              <a:rPr lang="en-CA" baseline="0" dirty="0"/>
              <a:t>?</a:t>
            </a:r>
          </a:p>
          <a:p>
            <a:pPr lvl="1"/>
            <a:r>
              <a:rPr lang="en-CA" dirty="0"/>
              <a:t>How to use each of these in the relevant places in the protocol</a:t>
            </a:r>
          </a:p>
          <a:p>
            <a:pPr lvl="1"/>
            <a:r>
              <a:rPr lang="en-CA" dirty="0"/>
              <a:t>Process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3018216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22B7A-6C98-4918-A615-7EA8104DD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8CB37-6133-4949-80A4-68031BC0BD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We have started to map out some detailed process</a:t>
            </a:r>
          </a:p>
          <a:p>
            <a:pPr lvl="1"/>
            <a:r>
              <a:rPr lang="en-US" dirty="0"/>
              <a:t>Based on the IIC Process diagram (can show as an example)</a:t>
            </a:r>
          </a:p>
          <a:p>
            <a:r>
              <a:rPr lang="en-US" dirty="0"/>
              <a:t>We want to fit in with what people already do</a:t>
            </a:r>
          </a:p>
          <a:p>
            <a:pPr lvl="1"/>
            <a:r>
              <a:rPr lang="en-US" dirty="0"/>
              <a:t>There will be interactive sessions on that during the Q4 regular meetings</a:t>
            </a:r>
          </a:p>
          <a:p>
            <a:pPr lvl="0"/>
            <a:r>
              <a:rPr lang="en-US" dirty="0" err="1"/>
              <a:t>VCoI</a:t>
            </a:r>
            <a:r>
              <a:rPr lang="en-US" dirty="0"/>
              <a:t> will …</a:t>
            </a:r>
          </a:p>
          <a:p>
            <a:pPr lvl="0"/>
            <a:r>
              <a:rPr lang="en-US" dirty="0"/>
              <a:t>Rules for Inclusion</a:t>
            </a:r>
          </a:p>
          <a:p>
            <a:pPr lvl="1"/>
            <a:r>
              <a:rPr lang="en-US" dirty="0"/>
              <a:t>Is this unique to our domain</a:t>
            </a:r>
          </a:p>
          <a:p>
            <a:pPr lvl="1"/>
            <a:r>
              <a:rPr lang="en-US" dirty="0"/>
              <a:t>Is this well understood</a:t>
            </a:r>
            <a:r>
              <a:rPr lang="en-US" baseline="0" dirty="0"/>
              <a:t> and defined I regular dictionaries</a:t>
            </a:r>
          </a:p>
          <a:p>
            <a:pPr lvl="0"/>
            <a:r>
              <a:rPr lang="en-US" dirty="0"/>
              <a:t>These rules cover (separately)</a:t>
            </a:r>
          </a:p>
          <a:p>
            <a:pPr lvl="1"/>
            <a:r>
              <a:rPr lang="en-US" dirty="0"/>
              <a:t>The use of a term (words)</a:t>
            </a:r>
          </a:p>
          <a:p>
            <a:pPr lvl="1"/>
            <a:r>
              <a:rPr lang="en-US" dirty="0"/>
              <a:t>The need for a concept</a:t>
            </a:r>
          </a:p>
          <a:p>
            <a:pPr lvl="1"/>
            <a:r>
              <a:rPr lang="en-US" dirty="0"/>
              <a:t>The context</a:t>
            </a:r>
            <a:r>
              <a:rPr lang="en-US" baseline="0" dirty="0"/>
              <a:t> in which the TC may or may not need to capture its own contextual use of a term for a define OR new concept</a:t>
            </a:r>
          </a:p>
        </p:txBody>
      </p:sp>
    </p:spTree>
    <p:extLst>
      <p:ext uri="{BB962C8B-B14F-4D97-AF65-F5344CB8AC3E}">
        <p14:creationId xmlns:p14="http://schemas.microsoft.com/office/powerpoint/2010/main" val="3064070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1324</Words>
  <Application>Microsoft Office PowerPoint</Application>
  <PresentationFormat>Widescreen</PresentationFormat>
  <Paragraphs>222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VCoI Update</vt:lpstr>
      <vt:lpstr>Overview</vt:lpstr>
      <vt:lpstr>Strategy</vt:lpstr>
      <vt:lpstr>What we do</vt:lpstr>
      <vt:lpstr>Pieces</vt:lpstr>
      <vt:lpstr>Concepts Re-use Calculus</vt:lpstr>
      <vt:lpstr>Requirement Overview</vt:lpstr>
      <vt:lpstr>Implementation</vt:lpstr>
      <vt:lpstr>Process</vt:lpstr>
      <vt:lpstr>Process examples / so far</vt:lpstr>
      <vt:lpstr>IIC Process</vt:lpstr>
      <vt:lpstr>Top level ‘triage’ process</vt:lpstr>
      <vt:lpstr>Process for Term AND for Concept (by Context)</vt:lpstr>
      <vt:lpstr>Discussion</vt:lpstr>
      <vt:lpstr>Communicating</vt:lpstr>
      <vt:lpstr>Moving it Forward</vt:lpstr>
      <vt:lpstr>Next Meetings</vt:lpstr>
      <vt:lpstr>Other Comments / MVF Next Actions etc.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VCoI Update</dc:title>
  <dc:creator>Mike Bennett</dc:creator>
  <cp:lastModifiedBy>Mike Bennett</cp:lastModifiedBy>
  <cp:revision>2</cp:revision>
  <dcterms:created xsi:type="dcterms:W3CDTF">2021-09-20T21:29:34Z</dcterms:created>
  <dcterms:modified xsi:type="dcterms:W3CDTF">2021-09-28T22:18:25Z</dcterms:modified>
</cp:coreProperties>
</file>