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20" r:id="rId4"/>
    <p:sldId id="719" r:id="rId5"/>
    <p:sldId id="1303" r:id="rId6"/>
    <p:sldId id="538" r:id="rId7"/>
    <p:sldId id="1304" r:id="rId8"/>
    <p:sldId id="1306" r:id="rId9"/>
    <p:sldId id="1305" r:id="rId10"/>
    <p:sldId id="1307" r:id="rId11"/>
    <p:sldId id="1310" r:id="rId12"/>
    <p:sldId id="1315" r:id="rId13"/>
    <p:sldId id="1311" r:id="rId14"/>
    <p:sldId id="1309" r:id="rId15"/>
    <p:sldId id="361" r:id="rId16"/>
    <p:sldId id="1316" r:id="rId17"/>
    <p:sldId id="362" r:id="rId18"/>
    <p:sldId id="364" r:id="rId19"/>
    <p:sldId id="1317" r:id="rId20"/>
    <p:sldId id="25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2927AB-3395-42C6-9110-961A796D2E93}" v="1" dt="2021-08-02T19:30:20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34574" autoAdjust="0"/>
    <p:restoredTop sz="86434" autoAdjust="0"/>
  </p:normalViewPr>
  <p:slideViewPr>
    <p:cSldViewPr snapToGrid="0">
      <p:cViewPr varScale="1">
        <p:scale>
          <a:sx n="79" d="100"/>
          <a:sy n="79" d="100"/>
        </p:scale>
        <p:origin x="66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CD2927AB-3395-42C6-9110-961A796D2E93}"/>
    <pc:docChg chg="addSld modSld sldOrd">
      <pc:chgData name="Michael Bennett" userId="808163721be62333" providerId="LiveId" clId="{CD2927AB-3395-42C6-9110-961A796D2E93}" dt="2021-08-02T19:30:38.077" v="2"/>
      <pc:docMkLst>
        <pc:docMk/>
      </pc:docMkLst>
      <pc:sldChg chg="add">
        <pc:chgData name="Michael Bennett" userId="808163721be62333" providerId="LiveId" clId="{CD2927AB-3395-42C6-9110-961A796D2E93}" dt="2021-08-02T19:30:20.205" v="0"/>
        <pc:sldMkLst>
          <pc:docMk/>
          <pc:sldMk cId="100225818" sldId="320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3610012733" sldId="361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174358813" sldId="362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4099646283" sldId="364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2905382766" sldId="538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2219199243" sldId="719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30474193" sldId="1303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4026350043" sldId="1304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2600787574" sldId="1305"/>
        </pc:sldMkLst>
      </pc:sldChg>
      <pc:sldChg chg="add ord">
        <pc:chgData name="Michael Bennett" userId="808163721be62333" providerId="LiveId" clId="{CD2927AB-3395-42C6-9110-961A796D2E93}" dt="2021-08-02T19:30:38.077" v="2"/>
        <pc:sldMkLst>
          <pc:docMk/>
          <pc:sldMk cId="1728272093" sldId="1306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3966649488" sldId="1307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1994226818" sldId="1309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2249790142" sldId="1310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213301125" sldId="1311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1250506928" sldId="1315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2401019627" sldId="1316"/>
        </pc:sldMkLst>
      </pc:sldChg>
      <pc:sldChg chg="add">
        <pc:chgData name="Michael Bennett" userId="808163721be62333" providerId="LiveId" clId="{CD2927AB-3395-42C6-9110-961A796D2E93}" dt="2021-08-02T19:30:20.205" v="0"/>
        <pc:sldMkLst>
          <pc:docMk/>
          <pc:sldMk cId="2760754647" sldId="131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40CC3-BFF5-49C6-BE73-BFBF7D6CA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745444-945B-442D-BFB5-98AAB45AE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211F5-BB86-41E8-AB21-0BF8C13D1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21A28-332E-448F-AC5D-14733B945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86090-95E3-4FE7-8978-BDC136238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5099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51BBD-C104-4A08-9DF9-A3BD427E9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260453-819D-4E94-B973-FF673EB2D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A894B-E1AC-4E64-9FBE-B14E54118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CE17A-51B6-403D-BB95-2512BAB28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B4F35-6284-44DC-A898-EFA8829AD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439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C6AA19-AF52-4AF7-980F-FB6AC4B933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FFF010-C5DC-4658-BCAE-AFD71C55A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153D8-0636-41C2-9A76-90F6569A0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CD32D-B5C7-4CE5-BBD4-6737D7E27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63C69-6D0F-4C75-8925-8240F823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34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080CD-DA80-48B6-8C9D-ABB497D16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5CFDA-31D4-4694-82DD-E56A95D37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E5CAC-31DC-4D7C-8AA7-4532E0F3F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D9D8D-AC8D-4706-81EB-D69640BD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D28B9-847E-49FF-AD23-F2869D613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246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F45BA-7BFE-4642-B556-34A8C46DF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66486-0DCE-4D79-816C-FA2794FCC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EB458-2FED-40F0-8436-9CEB4D8D5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DE4C3-7844-4B5B-98CF-155DD5606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9405F-A4C4-461F-9803-18F00CBA0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226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2609E-DF96-4DE5-9570-FCCCD1939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4030C-B019-4774-A109-6B56E7C3F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3280A1-0ECD-4A10-9442-5A89820DE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03871C-8B52-42AF-8B5B-A47F83EEB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861DE-67A3-4DC5-850B-5CBF9320D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B6BE3-63E1-47AC-BF95-E8B293362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336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F2CBB-E866-480F-8AC6-DBEDDEE6D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93EED-C366-4A47-AC92-FE4C00F8C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0E66B0-0FE4-461D-8EDB-1DED9AD39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346B39-2772-4B2D-97AA-47EAF82C00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B55A80-D90E-4C2D-8C06-ACA2EECC0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862392-2A1E-4EFD-A0AB-ABB8F972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ADADF3-A9A3-4FF4-846D-BD6FD1D6C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4FF459-9872-4C58-AAC2-906A2B5F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3399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89B58-CE6E-4EFC-931E-A0BD31F99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98DB4-3583-4F8E-A58A-3630F6E9A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C6C3F4-DFFA-49D5-B6A6-75C054416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C99F01-4203-40DE-82DA-09FE2020A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659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BBD881-B6E2-4828-B022-7FFA42D5D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0C5FB2-82A0-4FF7-AD59-FD832D6B4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797AC1-17C3-459D-BA0E-D06805153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5260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02555-CE15-4775-9940-02A308928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0BF77-54D6-481A-A49D-88C6CAEF4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7905BC-5B13-46B4-9336-3A42A1692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2F139-4F0B-46B7-8525-759087A65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5FF36-A916-466A-BF4F-EB275C9BA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0DD66C-C6A0-407B-8210-3BA6EA572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90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B97E0-EC04-47B8-8FED-EA3A60FA4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305AC6-B8D2-4BCE-9B25-41518FAD8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D7DACC-6C31-47C5-A715-B0A839D72B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5928CE-9384-4580-AA9A-ED00C19F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F500C-E975-4353-923D-5189B3BE6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0AB96-CA22-43C3-9EA6-F1DC221E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48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645DF5-38D3-490C-AA45-678E2777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5231A-6109-422E-941C-5B67172BD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32611-C9CE-403D-8DB3-432A043EA3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0CD45-AF55-4B83-B080-F41D16AA0A9C}" type="datetimeFigureOut">
              <a:rPr lang="en-CA" smtClean="0"/>
              <a:t>2021-08-02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5ADC5-87D3-4F80-A4B8-50F21DF92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9D595-6425-4127-84B9-4F2238AE5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9F688-63BB-4B2F-B46B-DCB6A089FC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883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F65EC-31D6-45DC-B456-B432938218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Taxonomy Principles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910B6D-AE51-447E-97AD-2076FD48F3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VCoI</a:t>
            </a:r>
            <a:r>
              <a:rPr lang="en-US" dirty="0"/>
              <a:t> 2 August 2021</a:t>
            </a:r>
          </a:p>
          <a:p>
            <a:r>
              <a:rPr lang="en-US" dirty="0"/>
              <a:t>From Hypercube training materials</a:t>
            </a:r>
          </a:p>
        </p:txBody>
      </p:sp>
    </p:spTree>
    <p:extLst>
      <p:ext uri="{BB962C8B-B14F-4D97-AF65-F5344CB8AC3E}">
        <p14:creationId xmlns:p14="http://schemas.microsoft.com/office/powerpoint/2010/main" val="2671810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BCDAB-EBB8-495D-8B93-FA52DFA94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Taxonomy:</a:t>
            </a:r>
            <a:r>
              <a:rPr lang="en-US" baseline="0" dirty="0"/>
              <a:t> Academic Definition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AD949-83D3-4A2D-8839-73ECABB49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system of representation that is used to </a:t>
            </a:r>
            <a:r>
              <a:rPr lang="en-CA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group, arrange, and describe items according to meaningful principles, and which provides users with an overview of the set of items as a whole</a:t>
            </a:r>
          </a:p>
          <a:p>
            <a:pPr lvl="1"/>
            <a:r>
              <a:rPr lang="en-CA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CA" sz="2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Lambe</a:t>
            </a:r>
            <a:r>
              <a:rPr lang="en-CA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2007)</a:t>
            </a:r>
          </a:p>
          <a:p>
            <a:pPr lvl="1"/>
            <a:endParaRPr lang="en-CA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dirty="0"/>
              <a:t>May include:</a:t>
            </a:r>
          </a:p>
          <a:p>
            <a:pPr lvl="1"/>
            <a:r>
              <a:rPr lang="en-US" dirty="0"/>
              <a:t>Linnaeus</a:t>
            </a:r>
            <a:r>
              <a:rPr lang="en-US" baseline="0" dirty="0"/>
              <a:t> Taxonomy of Species</a:t>
            </a:r>
          </a:p>
          <a:p>
            <a:pPr lvl="1"/>
            <a:r>
              <a:rPr lang="en-US" baseline="0" dirty="0"/>
              <a:t>Mendeleev Periodic Table of Elements</a:t>
            </a:r>
          </a:p>
          <a:p>
            <a:pPr lvl="1"/>
            <a:r>
              <a:rPr lang="en-US" baseline="0" dirty="0"/>
              <a:t>Dewey Decimal System</a:t>
            </a:r>
          </a:p>
          <a:p>
            <a:pPr lvl="1"/>
            <a:r>
              <a:rPr lang="en-US" baseline="0" dirty="0"/>
              <a:t>Various formats</a:t>
            </a:r>
          </a:p>
          <a:p>
            <a:pPr lvl="2"/>
            <a:r>
              <a:rPr lang="en-US" baseline="0" dirty="0"/>
              <a:t>Inventories, map, figures, diagrams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10D6C0-6E62-4970-B2B4-C9624DDEBEC7}"/>
              </a:ext>
            </a:extLst>
          </p:cNvPr>
          <p:cNvGraphicFramePr>
            <a:graphicFrameLocks noGrp="1"/>
          </p:cNvGraphicFramePr>
          <p:nvPr/>
        </p:nvGraphicFramePr>
        <p:xfrm>
          <a:off x="7041502" y="3763439"/>
          <a:ext cx="3638939" cy="2413524"/>
        </p:xfrm>
        <a:graphic>
          <a:graphicData uri="http://schemas.openxmlformats.org/drawingml/2006/table">
            <a:tbl>
              <a:tblPr firstRow="1" firstCol="1" bandRow="1"/>
              <a:tblGrid>
                <a:gridCol w="3638939">
                  <a:extLst>
                    <a:ext uri="{9D8B030D-6E8A-4147-A177-3AD203B41FA5}">
                      <a16:colId xmlns:a16="http://schemas.microsoft.com/office/drawing/2014/main" val="80867120"/>
                    </a:ext>
                  </a:extLst>
                </a:gridCol>
              </a:tblGrid>
              <a:tr h="402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Type of Relation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0058275"/>
                  </a:ext>
                </a:extLst>
              </a:tr>
              <a:tr h="402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Topic hierarchy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687808"/>
                  </a:ext>
                </a:extLst>
              </a:tr>
              <a:tr h="402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Authority / power hierarchy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3711215"/>
                  </a:ext>
                </a:extLst>
              </a:tr>
              <a:tr h="402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Located in hierarchy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43208"/>
                  </a:ext>
                </a:extLst>
              </a:tr>
              <a:tr h="402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Generic (type hierarchy)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719074"/>
                  </a:ext>
                </a:extLst>
              </a:tr>
              <a:tr h="4022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Inclusion sets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65946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3D35660-FEF2-4F33-8B50-A73DE77ADFC1}"/>
              </a:ext>
            </a:extLst>
          </p:cNvPr>
          <p:cNvSpPr txBox="1"/>
          <p:nvPr/>
        </p:nvSpPr>
        <p:spPr>
          <a:xfrm>
            <a:off x="7041502" y="6176963"/>
            <a:ext cx="36749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/>
              <a:t>(</a:t>
            </a:r>
            <a:r>
              <a:rPr lang="en-US" sz="1700" dirty="0" err="1"/>
              <a:t>Loehrlein</a:t>
            </a:r>
            <a:r>
              <a:rPr lang="en-US" sz="1700" dirty="0"/>
              <a:t>, Lemieux and Bennett, 2013)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649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F01F5-B6D5-4CFB-9FF0-38DEC8780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Taxonomic Relationship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95D96F-3537-4BA0-98A6-73F547C40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082" y="1548513"/>
            <a:ext cx="10490718" cy="1325563"/>
          </a:xfrm>
        </p:spPr>
        <p:txBody>
          <a:bodyPr/>
          <a:lstStyle/>
          <a:p>
            <a:r>
              <a:rPr lang="en-US" dirty="0"/>
              <a:t>The SKOS Vocabulary standard</a:t>
            </a:r>
            <a:r>
              <a:rPr lang="en-US" baseline="0" dirty="0"/>
              <a:t> allows for ‘broader’ and ‘narrower’ relations among terms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916A6D-E1FB-45A2-86E4-1581FC7ED8F6}"/>
              </a:ext>
            </a:extLst>
          </p:cNvPr>
          <p:cNvSpPr txBox="1"/>
          <p:nvPr/>
        </p:nvSpPr>
        <p:spPr>
          <a:xfrm>
            <a:off x="1318726" y="2697098"/>
            <a:ext cx="283879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skos:semanticRelation</a:t>
            </a:r>
            <a:endParaRPr lang="en-US" dirty="0"/>
          </a:p>
          <a:p>
            <a:r>
              <a:rPr lang="en-US" dirty="0"/>
              <a:t> |</a:t>
            </a:r>
          </a:p>
          <a:p>
            <a:r>
              <a:rPr lang="en-US" dirty="0"/>
              <a:t> +— </a:t>
            </a:r>
            <a:r>
              <a:rPr lang="en-US" dirty="0" err="1"/>
              <a:t>skos:related</a:t>
            </a:r>
            <a:endParaRPr lang="en-US" dirty="0"/>
          </a:p>
          <a:p>
            <a:r>
              <a:rPr lang="en-US" dirty="0"/>
              <a:t> |</a:t>
            </a:r>
          </a:p>
          <a:p>
            <a:r>
              <a:rPr lang="en-US" dirty="0"/>
              <a:t> +— </a:t>
            </a:r>
            <a:r>
              <a:rPr lang="en-US" dirty="0" err="1"/>
              <a:t>skos:broaderTransitive</a:t>
            </a:r>
            <a:endParaRPr lang="en-US" dirty="0"/>
          </a:p>
          <a:p>
            <a:r>
              <a:rPr lang="en-US" dirty="0"/>
              <a:t> |    |</a:t>
            </a:r>
          </a:p>
          <a:p>
            <a:r>
              <a:rPr lang="en-US" dirty="0"/>
              <a:t> |    +— </a:t>
            </a:r>
            <a:r>
              <a:rPr lang="en-US" dirty="0" err="1"/>
              <a:t>skos:broader</a:t>
            </a:r>
            <a:endParaRPr lang="en-US" dirty="0"/>
          </a:p>
          <a:p>
            <a:r>
              <a:rPr lang="en-US" dirty="0"/>
              <a:t> |</a:t>
            </a:r>
          </a:p>
          <a:p>
            <a:r>
              <a:rPr lang="en-US" dirty="0"/>
              <a:t> +— </a:t>
            </a:r>
            <a:r>
              <a:rPr lang="en-US" dirty="0" err="1"/>
              <a:t>skos:narrowerTransitive</a:t>
            </a:r>
            <a:endParaRPr lang="en-US" dirty="0"/>
          </a:p>
          <a:p>
            <a:r>
              <a:rPr lang="en-US" dirty="0"/>
              <a:t>      |</a:t>
            </a:r>
          </a:p>
          <a:p>
            <a:r>
              <a:rPr lang="en-US" dirty="0"/>
              <a:t>      +— </a:t>
            </a:r>
            <a:r>
              <a:rPr lang="en-US" dirty="0" err="1"/>
              <a:t>skos:narrower</a:t>
            </a:r>
            <a:endParaRPr lang="en-US" dirty="0"/>
          </a:p>
          <a:p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AC82D871-B644-4282-BE9F-9AE5B81E9A23}"/>
              </a:ext>
            </a:extLst>
          </p:cNvPr>
          <p:cNvSpPr txBox="1">
            <a:spLocks/>
          </p:cNvSpPr>
          <p:nvPr/>
        </p:nvSpPr>
        <p:spPr>
          <a:xfrm>
            <a:off x="4951836" y="2697098"/>
            <a:ext cx="6377082" cy="658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E.g. ‘Nairobi is narrower than Kenya’</a:t>
            </a:r>
          </a:p>
        </p:txBody>
      </p:sp>
    </p:spTree>
    <p:extLst>
      <p:ext uri="{BB962C8B-B14F-4D97-AF65-F5344CB8AC3E}">
        <p14:creationId xmlns:p14="http://schemas.microsoft.com/office/powerpoint/2010/main" val="2249790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F01F5-B6D5-4CFB-9FF0-38DEC8780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Taxonomic Relationship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95D96F-3537-4BA0-98A6-73F547C40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082" y="1548513"/>
            <a:ext cx="10490718" cy="1325563"/>
          </a:xfrm>
        </p:spPr>
        <p:txBody>
          <a:bodyPr/>
          <a:lstStyle/>
          <a:p>
            <a:r>
              <a:rPr lang="en-US" dirty="0"/>
              <a:t>The SKOS Vocabulary standard</a:t>
            </a:r>
            <a:r>
              <a:rPr lang="en-US" baseline="0" dirty="0"/>
              <a:t> allows for ‘broader’ and ‘narrower’ relations among terms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916A6D-E1FB-45A2-86E4-1581FC7ED8F6}"/>
              </a:ext>
            </a:extLst>
          </p:cNvPr>
          <p:cNvSpPr txBox="1"/>
          <p:nvPr/>
        </p:nvSpPr>
        <p:spPr>
          <a:xfrm>
            <a:off x="1318726" y="2697098"/>
            <a:ext cx="283879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skos:semanticRelation</a:t>
            </a:r>
            <a:endParaRPr lang="en-US" dirty="0"/>
          </a:p>
          <a:p>
            <a:r>
              <a:rPr lang="en-US" dirty="0"/>
              <a:t> |</a:t>
            </a:r>
          </a:p>
          <a:p>
            <a:r>
              <a:rPr lang="en-US" dirty="0"/>
              <a:t> +— </a:t>
            </a:r>
            <a:r>
              <a:rPr lang="en-US" dirty="0" err="1"/>
              <a:t>skos:related</a:t>
            </a:r>
            <a:endParaRPr lang="en-US" dirty="0"/>
          </a:p>
          <a:p>
            <a:r>
              <a:rPr lang="en-US" dirty="0"/>
              <a:t> |</a:t>
            </a:r>
          </a:p>
          <a:p>
            <a:r>
              <a:rPr lang="en-US" dirty="0"/>
              <a:t> +— </a:t>
            </a:r>
            <a:r>
              <a:rPr lang="en-US" dirty="0" err="1"/>
              <a:t>skos:broaderTransitive</a:t>
            </a:r>
            <a:endParaRPr lang="en-US" dirty="0"/>
          </a:p>
          <a:p>
            <a:r>
              <a:rPr lang="en-US" dirty="0"/>
              <a:t> |    |</a:t>
            </a:r>
          </a:p>
          <a:p>
            <a:r>
              <a:rPr lang="en-US" dirty="0"/>
              <a:t> |    +— </a:t>
            </a:r>
            <a:r>
              <a:rPr lang="en-US" dirty="0" err="1"/>
              <a:t>skos:broader</a:t>
            </a:r>
            <a:endParaRPr lang="en-US" dirty="0"/>
          </a:p>
          <a:p>
            <a:r>
              <a:rPr lang="en-US" dirty="0"/>
              <a:t> |</a:t>
            </a:r>
          </a:p>
          <a:p>
            <a:r>
              <a:rPr lang="en-US" dirty="0"/>
              <a:t> +— </a:t>
            </a:r>
            <a:r>
              <a:rPr lang="en-US" dirty="0" err="1"/>
              <a:t>skos:narrowerTransitive</a:t>
            </a:r>
            <a:endParaRPr lang="en-US" dirty="0"/>
          </a:p>
          <a:p>
            <a:r>
              <a:rPr lang="en-US" dirty="0"/>
              <a:t>      |</a:t>
            </a:r>
          </a:p>
          <a:p>
            <a:r>
              <a:rPr lang="en-US" dirty="0"/>
              <a:t>      +— </a:t>
            </a:r>
            <a:r>
              <a:rPr lang="en-US" dirty="0" err="1"/>
              <a:t>skos:narrower</a:t>
            </a:r>
            <a:endParaRPr lang="en-US" dirty="0"/>
          </a:p>
          <a:p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AC82D871-B644-4282-BE9F-9AE5B81E9A23}"/>
              </a:ext>
            </a:extLst>
          </p:cNvPr>
          <p:cNvSpPr txBox="1">
            <a:spLocks/>
          </p:cNvSpPr>
          <p:nvPr/>
        </p:nvSpPr>
        <p:spPr>
          <a:xfrm>
            <a:off x="4951836" y="2697098"/>
            <a:ext cx="6377082" cy="658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E.g. ‘Nairobi is narrower than Kenya’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FBEE7C63-6731-4546-99E6-04485BCF2D38}"/>
              </a:ext>
            </a:extLst>
          </p:cNvPr>
          <p:cNvSpPr txBox="1">
            <a:spLocks/>
          </p:cNvSpPr>
          <p:nvPr/>
        </p:nvSpPr>
        <p:spPr>
          <a:xfrm>
            <a:off x="4951836" y="3835021"/>
            <a:ext cx="6377082" cy="658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Is Nairobi a kind of Kenya?</a:t>
            </a:r>
          </a:p>
        </p:txBody>
      </p:sp>
    </p:spTree>
    <p:extLst>
      <p:ext uri="{BB962C8B-B14F-4D97-AF65-F5344CB8AC3E}">
        <p14:creationId xmlns:p14="http://schemas.microsoft.com/office/powerpoint/2010/main" val="1250506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F01F5-B6D5-4CFB-9FF0-38DEC8780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Taxonomic Relationship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916A6D-E1FB-45A2-86E4-1581FC7ED8F6}"/>
              </a:ext>
            </a:extLst>
          </p:cNvPr>
          <p:cNvSpPr txBox="1"/>
          <p:nvPr/>
        </p:nvSpPr>
        <p:spPr>
          <a:xfrm>
            <a:off x="1242161" y="2475616"/>
            <a:ext cx="283879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skos:semanticRelation</a:t>
            </a:r>
            <a:endParaRPr lang="en-US" dirty="0"/>
          </a:p>
          <a:p>
            <a:r>
              <a:rPr lang="en-US" dirty="0"/>
              <a:t> |</a:t>
            </a:r>
          </a:p>
          <a:p>
            <a:r>
              <a:rPr lang="en-US" dirty="0"/>
              <a:t> +— </a:t>
            </a:r>
            <a:r>
              <a:rPr lang="en-US" dirty="0" err="1"/>
              <a:t>skos:related</a:t>
            </a:r>
            <a:endParaRPr lang="en-US" dirty="0"/>
          </a:p>
          <a:p>
            <a:r>
              <a:rPr lang="en-US" dirty="0"/>
              <a:t> |</a:t>
            </a:r>
          </a:p>
          <a:p>
            <a:r>
              <a:rPr lang="en-US" dirty="0"/>
              <a:t> +— </a:t>
            </a:r>
            <a:r>
              <a:rPr lang="en-US" dirty="0" err="1"/>
              <a:t>skos:broaderTransitive</a:t>
            </a:r>
            <a:endParaRPr lang="en-US" dirty="0"/>
          </a:p>
          <a:p>
            <a:r>
              <a:rPr lang="en-US" dirty="0"/>
              <a:t> |    |</a:t>
            </a:r>
          </a:p>
          <a:p>
            <a:r>
              <a:rPr lang="en-US" dirty="0"/>
              <a:t> |    +— </a:t>
            </a:r>
            <a:r>
              <a:rPr lang="en-US" dirty="0" err="1"/>
              <a:t>skos:broader</a:t>
            </a:r>
            <a:endParaRPr lang="en-US" dirty="0"/>
          </a:p>
          <a:p>
            <a:r>
              <a:rPr lang="en-US" dirty="0"/>
              <a:t> |</a:t>
            </a:r>
          </a:p>
          <a:p>
            <a:r>
              <a:rPr lang="en-US" dirty="0"/>
              <a:t> +— </a:t>
            </a:r>
            <a:r>
              <a:rPr lang="en-US" dirty="0" err="1"/>
              <a:t>skos:narrowerTransitive</a:t>
            </a:r>
            <a:endParaRPr lang="en-US" dirty="0"/>
          </a:p>
          <a:p>
            <a:r>
              <a:rPr lang="en-US" dirty="0"/>
              <a:t>      |</a:t>
            </a:r>
          </a:p>
          <a:p>
            <a:r>
              <a:rPr lang="en-US" dirty="0"/>
              <a:t>      +— </a:t>
            </a:r>
            <a:r>
              <a:rPr lang="en-US" dirty="0" err="1"/>
              <a:t>skos:narrower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737118B-B7A7-40B5-852A-D5F63A1F433C}"/>
              </a:ext>
            </a:extLst>
          </p:cNvPr>
          <p:cNvGraphicFramePr>
            <a:graphicFrameLocks noGrp="1"/>
          </p:cNvGraphicFramePr>
          <p:nvPr/>
        </p:nvGraphicFramePr>
        <p:xfrm>
          <a:off x="4952846" y="4183776"/>
          <a:ext cx="5920428" cy="1781556"/>
        </p:xfrm>
        <a:graphic>
          <a:graphicData uri="http://schemas.openxmlformats.org/drawingml/2006/table">
            <a:tbl>
              <a:tblPr firstRow="1" firstCol="1" bandRow="1"/>
              <a:tblGrid>
                <a:gridCol w="3208330">
                  <a:extLst>
                    <a:ext uri="{9D8B030D-6E8A-4147-A177-3AD203B41FA5}">
                      <a16:colId xmlns:a16="http://schemas.microsoft.com/office/drawing/2014/main" val="934412720"/>
                    </a:ext>
                  </a:extLst>
                </a:gridCol>
                <a:gridCol w="2712098">
                  <a:extLst>
                    <a:ext uri="{9D8B030D-6E8A-4147-A177-3AD203B41FA5}">
                      <a16:colId xmlns:a16="http://schemas.microsoft.com/office/drawing/2014/main" val="1840110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Type of Relation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Suggested element name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421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broaderTopic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481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Authority / power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Applicable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126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Located 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broaderLocative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3045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Inclusion sets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broaderInclusive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454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Logical to Conceptual Mapping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broaderModelTopic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113782"/>
                  </a:ext>
                </a:extLst>
              </a:tr>
            </a:tbl>
          </a:graphicData>
        </a:graphic>
      </p:graphicFrame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7DABC8E-2AC3-4832-A46C-747EE3B6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9487"/>
            <a:ext cx="8237376" cy="1325563"/>
          </a:xfrm>
        </p:spPr>
        <p:txBody>
          <a:bodyPr/>
          <a:lstStyle/>
          <a:p>
            <a:r>
              <a:rPr lang="en-US" dirty="0"/>
              <a:t>SKOS also</a:t>
            </a:r>
            <a:r>
              <a:rPr lang="en-US" baseline="0" dirty="0"/>
              <a:t> lets you define extensions of these terms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4A95CBD-6F50-4574-9882-3D9A8A970A64}"/>
              </a:ext>
            </a:extLst>
          </p:cNvPr>
          <p:cNvSpPr txBox="1">
            <a:spLocks/>
          </p:cNvSpPr>
          <p:nvPr/>
        </p:nvSpPr>
        <p:spPr>
          <a:xfrm>
            <a:off x="838200" y="6094503"/>
            <a:ext cx="10515600" cy="796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We can come back to the need for formal vocabulary another time…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8D1A4BC-5EF2-4099-8314-03704A209C33}"/>
              </a:ext>
            </a:extLst>
          </p:cNvPr>
          <p:cNvGraphicFramePr>
            <a:graphicFrameLocks noGrp="1"/>
          </p:cNvGraphicFramePr>
          <p:nvPr/>
        </p:nvGraphicFramePr>
        <p:xfrm>
          <a:off x="4952846" y="2499895"/>
          <a:ext cx="5920428" cy="1187704"/>
        </p:xfrm>
        <a:graphic>
          <a:graphicData uri="http://schemas.openxmlformats.org/drawingml/2006/table">
            <a:tbl>
              <a:tblPr firstRow="1" firstCol="1" bandRow="1"/>
              <a:tblGrid>
                <a:gridCol w="3208330">
                  <a:extLst>
                    <a:ext uri="{9D8B030D-6E8A-4147-A177-3AD203B41FA5}">
                      <a16:colId xmlns:a16="http://schemas.microsoft.com/office/drawing/2014/main" val="1321599872"/>
                    </a:ext>
                  </a:extLst>
                </a:gridCol>
                <a:gridCol w="2712098">
                  <a:extLst>
                    <a:ext uri="{9D8B030D-6E8A-4147-A177-3AD203B41FA5}">
                      <a16:colId xmlns:a16="http://schemas.microsoft.com/office/drawing/2014/main" val="18989321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Type of Relation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Suggested element name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25032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Generic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broaderGeneric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25383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Part-whole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broaderPartitive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4335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Instance-class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broaderInstantive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971646"/>
                  </a:ext>
                </a:extLst>
              </a:tr>
            </a:tbl>
          </a:graphicData>
        </a:graphic>
      </p:graphicFrame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38D70681-938B-4E91-B50F-91358C6E9371}"/>
              </a:ext>
            </a:extLst>
          </p:cNvPr>
          <p:cNvSpPr txBox="1">
            <a:spLocks/>
          </p:cNvSpPr>
          <p:nvPr/>
        </p:nvSpPr>
        <p:spPr>
          <a:xfrm>
            <a:off x="4484913" y="2068594"/>
            <a:ext cx="6388361" cy="431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Recommended in SKOS Primer: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71DF1ECD-1E8E-4ED6-A4B5-B453C4936F72}"/>
              </a:ext>
            </a:extLst>
          </p:cNvPr>
          <p:cNvSpPr txBox="1">
            <a:spLocks/>
          </p:cNvSpPr>
          <p:nvPr/>
        </p:nvSpPr>
        <p:spPr>
          <a:xfrm>
            <a:off x="4484912" y="3816770"/>
            <a:ext cx="7111618" cy="431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Other Possible (</a:t>
            </a:r>
            <a:r>
              <a:rPr lang="en-US" dirty="0" err="1"/>
              <a:t>Loehrlein</a:t>
            </a:r>
            <a:r>
              <a:rPr lang="en-US" dirty="0"/>
              <a:t> et al + ISO TC68 WG1):</a:t>
            </a:r>
          </a:p>
        </p:txBody>
      </p:sp>
    </p:spTree>
    <p:extLst>
      <p:ext uri="{BB962C8B-B14F-4D97-AF65-F5344CB8AC3E}">
        <p14:creationId xmlns:p14="http://schemas.microsoft.com/office/powerpoint/2010/main" val="213301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8D1FD-E467-4BCE-830F-EF4546719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Taxonomic Relationship: Topic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66C9-7F1F-4914-99C6-812594BEC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 a book classification: 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French Grammar is narrower than French</a:t>
            </a:r>
          </a:p>
          <a:p>
            <a:pPr lvl="2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 …</a:t>
            </a:r>
          </a:p>
          <a:p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French grammar is NOT a kind of French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in a topic hierarchy not a type hierarchy. </a:t>
            </a:r>
          </a:p>
          <a:p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book about French grammar “is a” kind of book about French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in a type hierarchy, as books</a:t>
            </a:r>
          </a:p>
          <a:p>
            <a:pPr lvl="1"/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Books about French are kinds of book about language, which are kinds of books which are kinds of works which are kinds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1994226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 Relations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9FCC1-F8E0-4970-815E-D6CA186E7655}" type="slidenum">
              <a:rPr lang="en-US" smtClean="0"/>
              <a:t>15</a:t>
            </a:fld>
            <a:endParaRPr lang="en-US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969" y="1690688"/>
            <a:ext cx="6716062" cy="424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012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06AD0-5FA3-49A2-A1F2-9AF6BC51C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 of Topic Hierarchies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EAA2E-3F21-401E-8310-352A9322D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is a consistent kind of relationship between a work, and the subject of that work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 apply to other information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artifacts</a:t>
            </a:r>
          </a:p>
          <a:p>
            <a:pPr lvl="1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Including data, messages, records etc.</a:t>
            </a:r>
          </a:p>
          <a:p>
            <a:pPr lvl="1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Sometimes data model would have an ‘is a’ hierarchy when the subject of the items that data refers to is NOT in an ‘is a’ hierarchy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Use this principle in mapping between</a:t>
            </a:r>
            <a:r>
              <a:rPr lang="en-US" baseline="0" dirty="0"/>
              <a:t> ontologies and data models</a:t>
            </a:r>
          </a:p>
        </p:txBody>
      </p:sp>
    </p:spTree>
    <p:extLst>
      <p:ext uri="{BB962C8B-B14F-4D97-AF65-F5344CB8AC3E}">
        <p14:creationId xmlns:p14="http://schemas.microsoft.com/office/powerpoint/2010/main" val="2401019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 Relations:</a:t>
            </a:r>
            <a:r>
              <a:rPr lang="en-GB" baseline="0" dirty="0"/>
              <a:t> Mapping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9FCC1-F8E0-4970-815E-D6CA186E7655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180" y="1690688"/>
            <a:ext cx="6201640" cy="422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58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 Relations: Financial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9FCC1-F8E0-4970-815E-D6CA186E7655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521" y="1518536"/>
            <a:ext cx="6858957" cy="5020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646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0725E-C000-410D-8660-01A86D3AA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Meanwhile…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88466-662B-4657-8966-78108063B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335743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building out a formal ontology we use only</a:t>
            </a:r>
            <a:r>
              <a:rPr lang="en-US" baseline="0" dirty="0"/>
              <a:t> ONE kind of taxonomic relationship</a:t>
            </a:r>
          </a:p>
          <a:p>
            <a:endParaRPr lang="en-US" baseline="0" dirty="0"/>
          </a:p>
          <a:p>
            <a:pPr lvl="1"/>
            <a:r>
              <a:rPr lang="en-US" dirty="0"/>
              <a:t>The Generic relation = ‘is a’</a:t>
            </a:r>
          </a:p>
          <a:p>
            <a:pPr lvl="1"/>
            <a:endParaRPr lang="en-US" dirty="0"/>
          </a:p>
          <a:p>
            <a:pPr lvl="0"/>
            <a:r>
              <a:rPr lang="en-US" b="1" dirty="0"/>
              <a:t>UML: </a:t>
            </a:r>
            <a:r>
              <a:rPr lang="en-US" dirty="0"/>
              <a:t>‘Generalization’ relation</a:t>
            </a:r>
          </a:p>
          <a:p>
            <a:pPr lvl="0"/>
            <a:r>
              <a:rPr lang="en-US" b="1" dirty="0"/>
              <a:t>OWL:</a:t>
            </a:r>
            <a:r>
              <a:rPr lang="en-US" b="1" baseline="0" dirty="0"/>
              <a:t> </a:t>
            </a:r>
            <a:r>
              <a:rPr lang="en-US" dirty="0"/>
              <a:t>‘</a:t>
            </a:r>
            <a:r>
              <a:rPr lang="en-US" dirty="0" err="1"/>
              <a:t>subClassOf</a:t>
            </a:r>
            <a:r>
              <a:rPr lang="en-US" dirty="0"/>
              <a:t> relation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The logic of both of these</a:t>
            </a:r>
            <a:r>
              <a:rPr lang="en-US" baseline="0" dirty="0"/>
              <a:t> model constructs is the same</a:t>
            </a:r>
          </a:p>
          <a:p>
            <a:pPr lvl="1"/>
            <a:r>
              <a:rPr lang="en-US" dirty="0"/>
              <a:t>IT actually dates back to Aristotle</a:t>
            </a:r>
            <a:endParaRPr lang="en-US" baseline="0" dirty="0"/>
          </a:p>
          <a:p>
            <a:pPr lvl="1"/>
            <a:r>
              <a:rPr lang="en-US" baseline="0" dirty="0"/>
              <a:t>One of the 4 principle syllogisms</a:t>
            </a:r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9B1FBCAC-CA15-4AC2-92B2-207432B501A0}"/>
              </a:ext>
            </a:extLst>
          </p:cNvPr>
          <p:cNvSpPr/>
          <p:nvPr/>
        </p:nvSpPr>
        <p:spPr>
          <a:xfrm>
            <a:off x="9907010" y="2670532"/>
            <a:ext cx="351226" cy="2743200"/>
          </a:xfrm>
          <a:prstGeom prst="upArrow">
            <a:avLst>
              <a:gd name="adj1" fmla="val 0"/>
              <a:gd name="adj2" fmla="val 82558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F4C608-6B49-4EF8-AFD0-5C7231C9C7C8}"/>
              </a:ext>
            </a:extLst>
          </p:cNvPr>
          <p:cNvSpPr txBox="1"/>
          <p:nvPr/>
        </p:nvSpPr>
        <p:spPr>
          <a:xfrm>
            <a:off x="10143180" y="3857466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D4AA8F-62DC-4247-8F83-4712236C9D0B}"/>
              </a:ext>
            </a:extLst>
          </p:cNvPr>
          <p:cNvSpPr txBox="1"/>
          <p:nvPr/>
        </p:nvSpPr>
        <p:spPr>
          <a:xfrm>
            <a:off x="9664143" y="2147312"/>
            <a:ext cx="836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That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46722A-E8DE-4F4E-BF35-E9D56E08C8BA}"/>
              </a:ext>
            </a:extLst>
          </p:cNvPr>
          <p:cNvSpPr txBox="1"/>
          <p:nvPr/>
        </p:nvSpPr>
        <p:spPr>
          <a:xfrm>
            <a:off x="9664143" y="5339957"/>
            <a:ext cx="771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754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452C4-1526-4AF0-9D08-99C2DF278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 Deck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2A30B-52F0-4CA7-BE77-32A271A9C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Distillation of the ’Taxonomy</a:t>
            </a:r>
            <a:r>
              <a:rPr lang="en-US" baseline="0" dirty="0"/>
              <a:t> Types’ material</a:t>
            </a:r>
          </a:p>
          <a:p>
            <a:pPr lvl="0"/>
            <a:r>
              <a:rPr lang="en-CA" dirty="0"/>
              <a:t>Covers:</a:t>
            </a:r>
          </a:p>
          <a:p>
            <a:pPr lvl="1"/>
            <a:r>
              <a:rPr lang="en-CA" dirty="0"/>
              <a:t>Kinds of things</a:t>
            </a:r>
            <a:r>
              <a:rPr lang="en-CA" baseline="0" dirty="0"/>
              <a:t> that are a </a:t>
            </a:r>
            <a:r>
              <a:rPr lang="en-CA" dirty="0"/>
              <a:t>‘Taxonomy’</a:t>
            </a:r>
          </a:p>
          <a:p>
            <a:pPr lvl="1"/>
            <a:r>
              <a:rPr lang="en-CA" dirty="0"/>
              <a:t>Kinds</a:t>
            </a:r>
            <a:r>
              <a:rPr lang="en-CA" baseline="0" dirty="0"/>
              <a:t> </a:t>
            </a:r>
            <a:r>
              <a:rPr lang="en-CA" dirty="0"/>
              <a:t>of Broader / narrower relation</a:t>
            </a:r>
          </a:p>
          <a:p>
            <a:pPr lvl="1"/>
            <a:r>
              <a:rPr lang="en-CA" dirty="0"/>
              <a:t>Recommended SKOS extensions</a:t>
            </a:r>
          </a:p>
          <a:p>
            <a:pPr lvl="1"/>
            <a:r>
              <a:rPr lang="en-CA" dirty="0"/>
              <a:t>Principles</a:t>
            </a:r>
          </a:p>
          <a:p>
            <a:pPr lvl="0"/>
            <a:r>
              <a:rPr lang="en-CA" dirty="0"/>
              <a:t>Origins</a:t>
            </a:r>
          </a:p>
          <a:p>
            <a:pPr lvl="1"/>
            <a:r>
              <a:rPr lang="en-CA" dirty="0" err="1"/>
              <a:t>Loehrlin</a:t>
            </a:r>
            <a:r>
              <a:rPr lang="en-CA" baseline="0" dirty="0"/>
              <a:t> et al research and paper from Open Financial Data Group (OFDG)</a:t>
            </a:r>
          </a:p>
          <a:p>
            <a:pPr lvl="1"/>
            <a:r>
              <a:rPr lang="en-CA" baseline="0" dirty="0"/>
              <a:t>ISO TC68 Semantics for ISO 20022 WG (then WG1; now SC9/WG5)</a:t>
            </a:r>
          </a:p>
          <a:p>
            <a:pPr lvl="1"/>
            <a:r>
              <a:rPr lang="en-CA" dirty="0"/>
              <a:t>Combined material for Hypercube Ltd training sessions</a:t>
            </a:r>
          </a:p>
        </p:txBody>
      </p:sp>
    </p:spTree>
    <p:extLst>
      <p:ext uri="{BB962C8B-B14F-4D97-AF65-F5344CB8AC3E}">
        <p14:creationId xmlns:p14="http://schemas.microsoft.com/office/powerpoint/2010/main" val="2425876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391FA-8741-46B2-BAD6-2A68F002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AEF30-B034-4C09-9776-06E022F56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29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B1FDF-7986-4AB6-86B8-4902D37D5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80EBB-E86C-43A0-92DB-911BB88A7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Abstraction and classification</a:t>
            </a:r>
          </a:p>
          <a:p>
            <a:r>
              <a:rPr lang="en-US" dirty="0"/>
              <a:t>Things and Differentiae</a:t>
            </a:r>
          </a:p>
          <a:p>
            <a:r>
              <a:rPr lang="en-US" dirty="0"/>
              <a:t>Understanding</a:t>
            </a:r>
            <a:r>
              <a:rPr lang="en-US" baseline="0" dirty="0"/>
              <a:t> v Modeling the Differentiae</a:t>
            </a:r>
          </a:p>
          <a:p>
            <a:r>
              <a:rPr lang="en-US" baseline="0" dirty="0"/>
              <a:t>Monohierarchy v Polyhierarchy</a:t>
            </a:r>
          </a:p>
          <a:p>
            <a:pPr lvl="1"/>
            <a:r>
              <a:rPr lang="en-US" baseline="0" dirty="0"/>
              <a:t>Not necessarily monohierarchic</a:t>
            </a:r>
          </a:p>
          <a:p>
            <a:pPr lvl="1"/>
            <a:r>
              <a:rPr lang="en-US" baseline="0" dirty="0"/>
              <a:t>We pick that up later under Facets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5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0" dirty="0"/>
              <a:t>A Taxonomy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9FCC1-F8E0-4970-815E-D6CA186E7655}" type="slidenum">
              <a:rPr lang="en-US" smtClean="0"/>
              <a:t>4</a:t>
            </a:fld>
            <a:endParaRPr lang="en-US"/>
          </a:p>
        </p:txBody>
      </p:sp>
      <p:pic>
        <p:nvPicPr>
          <p:cNvPr id="1026" name="Picture 2" descr="C:\Users\User\AppData\Local\Microsoft\Windows\Temporary Internet Files\Content.IE5\AM1CP925\MC9004345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012" y="4343400"/>
            <a:ext cx="890588" cy="1069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AppData\Local\Microsoft\Windows\Temporary Internet Files\Content.IE5\NS6TPWL4\MC90038259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9980" y="4257675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AppData\Local\Microsoft\Windows\Temporary Internet Files\Content.IE5\8DEGMP64\MC90039147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622" y="1943102"/>
            <a:ext cx="796880" cy="72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AppData\Local\Microsoft\Windows\Temporary Internet Files\Content.IE5\69I7E77C\MC90000203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1" y="3143250"/>
            <a:ext cx="873542" cy="732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53201" y="1953491"/>
            <a:ext cx="86587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/>
              <a:t>“bird”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75670" y="3265185"/>
            <a:ext cx="101014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/>
              <a:t>“robin”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24301" y="4682057"/>
            <a:ext cx="116262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/>
              <a:t>“canary”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6558004" y="3579417"/>
            <a:ext cx="1595397" cy="8340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1028" idx="2"/>
          </p:cNvCxnSpPr>
          <p:nvPr/>
        </p:nvCxnSpPr>
        <p:spPr>
          <a:xfrm>
            <a:off x="6043063" y="2664620"/>
            <a:ext cx="1538839" cy="656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026" idx="0"/>
          </p:cNvCxnSpPr>
          <p:nvPr/>
        </p:nvCxnSpPr>
        <p:spPr>
          <a:xfrm flipV="1">
            <a:off x="3593307" y="3339459"/>
            <a:ext cx="1245394" cy="10039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028" idx="2"/>
          </p:cNvCxnSpPr>
          <p:nvPr/>
        </p:nvCxnSpPr>
        <p:spPr>
          <a:xfrm flipV="1">
            <a:off x="4834917" y="2664621"/>
            <a:ext cx="1208146" cy="6748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834918" y="3320952"/>
            <a:ext cx="809705" cy="8340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028" idx="2"/>
          </p:cNvCxnSpPr>
          <p:nvPr/>
        </p:nvCxnSpPr>
        <p:spPr>
          <a:xfrm flipH="1" flipV="1">
            <a:off x="6043062" y="2664621"/>
            <a:ext cx="514943" cy="914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300534" y="3579416"/>
            <a:ext cx="257471" cy="9925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6300532" y="4572001"/>
            <a:ext cx="662324" cy="502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867401" y="4572001"/>
            <a:ext cx="433132" cy="502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5239769" y="4162213"/>
            <a:ext cx="433132" cy="502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5672901" y="4171951"/>
            <a:ext cx="370161" cy="4927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2" descr="C:\Users\User\AppData\Local\Microsoft\Windows\Temporary Internet Files\Content.IE5\BA3QUKGT\MC900326500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50" y="4572001"/>
            <a:ext cx="1085850" cy="1029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199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0" dirty="0"/>
              <a:t>A Taxonomy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9FCC1-F8E0-4970-815E-D6CA186E7655}" type="slidenum">
              <a:rPr lang="en-US" smtClean="0"/>
              <a:t>5</a:t>
            </a:fld>
            <a:endParaRPr lang="en-US"/>
          </a:p>
        </p:txBody>
      </p:sp>
      <p:pic>
        <p:nvPicPr>
          <p:cNvPr id="1026" name="Picture 2" descr="C:\Users\User\AppData\Local\Microsoft\Windows\Temporary Internet Files\Content.IE5\AM1CP925\MC9004345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012" y="4343400"/>
            <a:ext cx="890588" cy="1069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AppData\Local\Microsoft\Windows\Temporary Internet Files\Content.IE5\NS6TPWL4\MC90038259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9980" y="4257675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AppData\Local\Microsoft\Windows\Temporary Internet Files\Content.IE5\8DEGMP64\MC90039147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622" y="1943102"/>
            <a:ext cx="796880" cy="72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AppData\Local\Microsoft\Windows\Temporary Internet Files\Content.IE5\69I7E77C\MC90000203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1" y="3143250"/>
            <a:ext cx="873542" cy="732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53201" y="1953491"/>
            <a:ext cx="86587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/>
              <a:t>“bird”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75670" y="3265185"/>
            <a:ext cx="101014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/>
              <a:t>“robin”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24301" y="4682057"/>
            <a:ext cx="116262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/>
              <a:t>“canary”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6558004" y="3579417"/>
            <a:ext cx="1595397" cy="8340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1028" idx="2"/>
          </p:cNvCxnSpPr>
          <p:nvPr/>
        </p:nvCxnSpPr>
        <p:spPr>
          <a:xfrm>
            <a:off x="6043063" y="2664620"/>
            <a:ext cx="1538839" cy="656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026" idx="0"/>
          </p:cNvCxnSpPr>
          <p:nvPr/>
        </p:nvCxnSpPr>
        <p:spPr>
          <a:xfrm flipV="1">
            <a:off x="3593307" y="3339459"/>
            <a:ext cx="1245394" cy="10039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028" idx="2"/>
          </p:cNvCxnSpPr>
          <p:nvPr/>
        </p:nvCxnSpPr>
        <p:spPr>
          <a:xfrm flipV="1">
            <a:off x="4834917" y="2664621"/>
            <a:ext cx="1208146" cy="6748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834918" y="3320952"/>
            <a:ext cx="809705" cy="8340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028" idx="2"/>
          </p:cNvCxnSpPr>
          <p:nvPr/>
        </p:nvCxnSpPr>
        <p:spPr>
          <a:xfrm flipH="1" flipV="1">
            <a:off x="6043062" y="2664621"/>
            <a:ext cx="514943" cy="914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300534" y="3579416"/>
            <a:ext cx="257471" cy="9925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6300532" y="4572001"/>
            <a:ext cx="662324" cy="502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867401" y="4572001"/>
            <a:ext cx="433132" cy="502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5239769" y="4162213"/>
            <a:ext cx="433132" cy="502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5672901" y="4171951"/>
            <a:ext cx="370161" cy="4927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2" descr="C:\Users\User\AppData\Local\Microsoft\Windows\Temporary Internet Files\Content.IE5\BA3QUKGT\MC900326500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50" y="4572001"/>
            <a:ext cx="1085850" cy="1029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12D6E-0305-4039-AB23-12CDB841D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167" y="5813182"/>
            <a:ext cx="10515600" cy="921785"/>
          </a:xfrm>
        </p:spPr>
        <p:txBody>
          <a:bodyPr>
            <a:normAutofit fontScale="92500"/>
          </a:bodyPr>
          <a:lstStyle/>
          <a:p>
            <a:r>
              <a:rPr lang="en-US" dirty="0"/>
              <a:t>In human brains, concepts tend to be arranged in a classification hierarchy such that more general terms</a:t>
            </a:r>
            <a:r>
              <a:rPr lang="en-US" baseline="0" dirty="0"/>
              <a:t> are specialized into narrower terms</a:t>
            </a:r>
          </a:p>
        </p:txBody>
      </p:sp>
    </p:spTree>
    <p:extLst>
      <p:ext uri="{BB962C8B-B14F-4D97-AF65-F5344CB8AC3E}">
        <p14:creationId xmlns:p14="http://schemas.microsoft.com/office/powerpoint/2010/main" val="30474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Classification Taxonomies</a:t>
            </a: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ECCEB8DB-9C01-4E10-BB57-222515E6DA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387622"/>
            <a:ext cx="6096000" cy="499110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03F280-593D-4FC4-8C8F-2CF570840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09413" cy="4351338"/>
          </a:xfrm>
        </p:spPr>
        <p:txBody>
          <a:bodyPr/>
          <a:lstStyle/>
          <a:p>
            <a:r>
              <a:rPr lang="en-US" dirty="0"/>
              <a:t>This is reflected in the Linnaean Classification</a:t>
            </a:r>
            <a:r>
              <a:rPr lang="en-US" baseline="0" dirty="0"/>
              <a:t> of Species</a:t>
            </a:r>
          </a:p>
        </p:txBody>
      </p:sp>
    </p:spTree>
    <p:extLst>
      <p:ext uri="{BB962C8B-B14F-4D97-AF65-F5344CB8AC3E}">
        <p14:creationId xmlns:p14="http://schemas.microsoft.com/office/powerpoint/2010/main" val="2905382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394A9-D66A-48F0-BC4C-2DA61F376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Tree</a:t>
            </a:r>
            <a:r>
              <a:rPr lang="en-US" baseline="0" dirty="0"/>
              <a:t> 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6ACAD-BD07-475C-A3DA-812FCC69B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225" y="1577343"/>
            <a:ext cx="7240009" cy="1325563"/>
          </a:xfrm>
        </p:spPr>
        <p:txBody>
          <a:bodyPr/>
          <a:lstStyle/>
          <a:p>
            <a:r>
              <a:rPr lang="en-US" dirty="0"/>
              <a:t>Classification normally takes the form of a tree</a:t>
            </a:r>
          </a:p>
          <a:p>
            <a:pPr lvl="1"/>
            <a:r>
              <a:rPr lang="en-US" dirty="0"/>
              <a:t>More specific</a:t>
            </a:r>
            <a:r>
              <a:rPr lang="en-US" baseline="0" dirty="0"/>
              <a:t> things v more general things</a:t>
            </a:r>
          </a:p>
          <a:p>
            <a:pPr lvl="1"/>
            <a:r>
              <a:rPr lang="en-US" baseline="0" dirty="0"/>
              <a:t>More general = a set with more members</a:t>
            </a:r>
          </a:p>
        </p:txBody>
      </p:sp>
      <p:pic>
        <p:nvPicPr>
          <p:cNvPr id="5" name="Picture 4" descr="Timeline&#10;&#10;Description automatically generated">
            <a:extLst>
              <a:ext uri="{FF2B5EF4-FFF2-40B4-BE49-F238E27FC236}">
                <a16:creationId xmlns:a16="http://schemas.microsoft.com/office/drawing/2014/main" id="{A4D132A1-E4AB-44AE-8D8A-54F903E853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940" y="1698260"/>
            <a:ext cx="6528835" cy="4794613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FF2D6-852A-477C-AD08-3C5D971CF36E}"/>
              </a:ext>
            </a:extLst>
          </p:cNvPr>
          <p:cNvSpPr txBox="1">
            <a:spLocks/>
          </p:cNvSpPr>
          <p:nvPr/>
        </p:nvSpPr>
        <p:spPr>
          <a:xfrm>
            <a:off x="242225" y="2902906"/>
            <a:ext cx="5437955" cy="1675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Note how the more specific things are differentiated according to their differentiating features</a:t>
            </a:r>
          </a:p>
        </p:txBody>
      </p:sp>
    </p:spTree>
    <p:extLst>
      <p:ext uri="{BB962C8B-B14F-4D97-AF65-F5344CB8AC3E}">
        <p14:creationId xmlns:p14="http://schemas.microsoft.com/office/powerpoint/2010/main" val="4026350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FF6C8-777B-4215-9915-0C3481491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Taxonomy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09A5A-2DDF-4E9C-8118-E2BB0257D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turns out there</a:t>
            </a:r>
            <a:r>
              <a:rPr lang="en-US" baseline="0" dirty="0"/>
              <a:t> are two kinds of thing we can call a Taxonomy: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academic notion of taxonomy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</a:t>
            </a:r>
            <a:r>
              <a:rPr lang="en-US" baseline="0" dirty="0"/>
              <a:t> kind of business / naïve notion of taxonomy</a:t>
            </a:r>
          </a:p>
          <a:p>
            <a:pPr lvl="1"/>
            <a:endParaRPr lang="en-US" baseline="0" dirty="0"/>
          </a:p>
          <a:p>
            <a:pPr lvl="1"/>
            <a:r>
              <a:rPr lang="en-US" baseline="0" dirty="0"/>
              <a:t>The kind of taxonomy we use in the Semantic Web</a:t>
            </a:r>
          </a:p>
        </p:txBody>
      </p:sp>
    </p:spTree>
    <p:extLst>
      <p:ext uri="{BB962C8B-B14F-4D97-AF65-F5344CB8AC3E}">
        <p14:creationId xmlns:p14="http://schemas.microsoft.com/office/powerpoint/2010/main" val="1728272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FF6C8-777B-4215-9915-0C3481491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Taxonomy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09A5A-2DDF-4E9C-8118-E2BB0257D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turns out there</a:t>
            </a:r>
            <a:r>
              <a:rPr lang="en-US" baseline="0" dirty="0"/>
              <a:t> are two kinds of thing we can call a Taxonomy: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academic notion of taxonomy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</a:t>
            </a:r>
            <a:r>
              <a:rPr lang="en-US" baseline="0" dirty="0"/>
              <a:t> kind of business / naïve notion of taxonomy</a:t>
            </a:r>
          </a:p>
          <a:p>
            <a:pPr lvl="1"/>
            <a:endParaRPr lang="en-US" baseline="0" dirty="0"/>
          </a:p>
          <a:p>
            <a:pPr lvl="1"/>
            <a:r>
              <a:rPr lang="en-US" baseline="0" dirty="0"/>
              <a:t>The kind of taxonomy we use in the Semantic Web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BEF1DF-1A8B-4BCB-93D0-68D09979D8F3}"/>
              </a:ext>
            </a:extLst>
          </p:cNvPr>
          <p:cNvSpPr txBox="1"/>
          <p:nvPr/>
        </p:nvSpPr>
        <p:spPr>
          <a:xfrm>
            <a:off x="7931020" y="2756300"/>
            <a:ext cx="3368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It turns out these  are more or less the same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CAAE33-073D-4624-839F-4B4F6FA47159}"/>
              </a:ext>
            </a:extLst>
          </p:cNvPr>
          <p:cNvSpPr txBox="1"/>
          <p:nvPr/>
        </p:nvSpPr>
        <p:spPr>
          <a:xfrm>
            <a:off x="7413173" y="2386969"/>
            <a:ext cx="5178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787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896</Words>
  <Application>Microsoft Office PowerPoint</Application>
  <PresentationFormat>Widescreen</PresentationFormat>
  <Paragraphs>175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Taxonomy Principles</vt:lpstr>
      <vt:lpstr>This  Deck</vt:lpstr>
      <vt:lpstr>Classification</vt:lpstr>
      <vt:lpstr>A Taxonomy</vt:lpstr>
      <vt:lpstr>A Taxonomy</vt:lpstr>
      <vt:lpstr>Classification Taxonomies</vt:lpstr>
      <vt:lpstr>Classification Tree View</vt:lpstr>
      <vt:lpstr>Kinds of Taxonomy</vt:lpstr>
      <vt:lpstr>Kinds of Taxonomy</vt:lpstr>
      <vt:lpstr>Taxonomy: Academic Definition</vt:lpstr>
      <vt:lpstr>Kinds of Taxonomic Relationship</vt:lpstr>
      <vt:lpstr>Kinds of Taxonomic Relationship</vt:lpstr>
      <vt:lpstr>Kinds of Taxonomic Relationship</vt:lpstr>
      <vt:lpstr>Taxonomic Relationship: Topic</vt:lpstr>
      <vt:lpstr>Topic Relations</vt:lpstr>
      <vt:lpstr>Implication of Topic Hierarchies</vt:lpstr>
      <vt:lpstr>Topic Relations: Mapping</vt:lpstr>
      <vt:lpstr>Topic Relations: Financial</vt:lpstr>
      <vt:lpstr>Meanwhile…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Taxonomy Principles</dc:title>
  <dc:creator>Mike Bennett</dc:creator>
  <cp:lastModifiedBy>Mike Bennett</cp:lastModifiedBy>
  <cp:revision>1</cp:revision>
  <dcterms:created xsi:type="dcterms:W3CDTF">2021-08-02T19:25:38Z</dcterms:created>
  <dcterms:modified xsi:type="dcterms:W3CDTF">2021-08-02T19:30:46Z</dcterms:modified>
</cp:coreProperties>
</file>