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1096" r:id="rId6"/>
    <p:sldId id="1059" r:id="rId7"/>
    <p:sldId id="257" r:id="rId8"/>
    <p:sldId id="1060" r:id="rId9"/>
    <p:sldId id="1061" r:id="rId10"/>
    <p:sldId id="1082" r:id="rId11"/>
    <p:sldId id="1083" r:id="rId12"/>
    <p:sldId id="1067" r:id="rId13"/>
    <p:sldId id="1068" r:id="rId14"/>
    <p:sldId id="1069" r:id="rId15"/>
    <p:sldId id="1073" r:id="rId16"/>
    <p:sldId id="109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sanave, Cory (Contractor)" initials="CC(" lastIdx="1" clrIdx="0">
    <p:extLst>
      <p:ext uri="{19B8F6BF-5375-455C-9EA6-DF929625EA0E}">
        <p15:presenceInfo xmlns:p15="http://schemas.microsoft.com/office/powerpoint/2012/main" userId="S::gbucbc@fanniemae.com::146e6943-b237-4943-a26c-8e2b5ff420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62" y="11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FFE4C-816E-4CA2-97C5-16FF41994C6F}" type="datetimeFigureOut">
              <a:rPr lang="en-US" smtClean="0"/>
              <a:t>2/15/2021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8FAB50-4429-4BE4-A2BE-DE828EA30924}" type="slidenum">
              <a:rPr lang="en-US" smtClean="0"/>
              <a:t>‹#›</a:t>
            </a:fld>
            <a:endParaRPr lang="en-US"/>
          </a:p>
        </p:txBody>
      </p:sp>
    </p:spTree>
    <p:extLst>
      <p:ext uri="{BB962C8B-B14F-4D97-AF65-F5344CB8AC3E}">
        <p14:creationId xmlns:p14="http://schemas.microsoft.com/office/powerpoint/2010/main" val="2664863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38FAB50-4429-4BE4-A2BE-DE828EA30924}" type="slidenum">
              <a:rPr lang="en-US" smtClean="0"/>
              <a:t>13</a:t>
            </a:fld>
            <a:endParaRPr lang="en-US"/>
          </a:p>
        </p:txBody>
      </p:sp>
    </p:spTree>
    <p:extLst>
      <p:ext uri="{BB962C8B-B14F-4D97-AF65-F5344CB8AC3E}">
        <p14:creationId xmlns:p14="http://schemas.microsoft.com/office/powerpoint/2010/main" val="3651881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27857-F3A8-41FB-8CB6-E139168AB9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5D7411-4CA9-4AEC-A25F-9DB10BACF4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008454-E070-431E-A23B-39DD2BDFB21A}"/>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5" name="Footer Placeholder 4">
            <a:extLst>
              <a:ext uri="{FF2B5EF4-FFF2-40B4-BE49-F238E27FC236}">
                <a16:creationId xmlns:a16="http://schemas.microsoft.com/office/drawing/2014/main" id="{57CF8629-25F7-4507-A8A6-FFA176AE3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597102-604B-4CF0-904F-98FDC3A66AAF}"/>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3675810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F7F8B-864C-4B8C-9130-CFEDE97697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3C7E99-1A80-4E44-AA81-29A6AFC54D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1CDEC0-7437-4895-A6FB-2F76976DF100}"/>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5" name="Footer Placeholder 4">
            <a:extLst>
              <a:ext uri="{FF2B5EF4-FFF2-40B4-BE49-F238E27FC236}">
                <a16:creationId xmlns:a16="http://schemas.microsoft.com/office/drawing/2014/main" id="{D32F3911-E403-4C96-93B5-C1789940E2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F9FB19-9A09-4B2A-A2E5-67F69A15E940}"/>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130370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8004A-05C5-4FFB-A7A9-B1A10978CF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AF0585-C67F-4435-895E-E2D404ECF2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8F1D2-9723-4669-978B-6441306C644C}"/>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5" name="Footer Placeholder 4">
            <a:extLst>
              <a:ext uri="{FF2B5EF4-FFF2-40B4-BE49-F238E27FC236}">
                <a16:creationId xmlns:a16="http://schemas.microsoft.com/office/drawing/2014/main" id="{729014D6-5E64-480C-98AC-2CDCE8024E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30865E-C776-4AB4-990C-FFC0743C1AFA}"/>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1882930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F9021-FDDB-4083-B9B5-36D4EF07BD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A4E28B-BA40-4B14-8A45-D397855D0F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C93FD-8C84-491E-AF45-A0D9A98FA11F}"/>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5" name="Footer Placeholder 4">
            <a:extLst>
              <a:ext uri="{FF2B5EF4-FFF2-40B4-BE49-F238E27FC236}">
                <a16:creationId xmlns:a16="http://schemas.microsoft.com/office/drawing/2014/main" id="{2A1CD9B9-BF3B-4FC0-8A78-3B54337D3D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C825FF-97A6-499E-B795-122565CC2BA9}"/>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413407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95446-CF48-401F-85B8-96E36553B5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FA9821-9923-41FD-9D90-BF2152F8A5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9C82A5-0082-4566-AA9C-5BEE2E96FCA8}"/>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5" name="Footer Placeholder 4">
            <a:extLst>
              <a:ext uri="{FF2B5EF4-FFF2-40B4-BE49-F238E27FC236}">
                <a16:creationId xmlns:a16="http://schemas.microsoft.com/office/drawing/2014/main" id="{A96E46E0-B336-4079-A64B-EDFFBD527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C9B158-4851-4AE0-9385-2290442C0ED5}"/>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175678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0CCAE-6942-47BE-AE3F-0D82C42D26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F98572-C29A-467B-8B21-C17D6B2543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DFA76B-0C6F-42CE-878F-970ACED197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5B8BF5-C1AC-4BB9-AB68-86301220AE15}"/>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6" name="Footer Placeholder 5">
            <a:extLst>
              <a:ext uri="{FF2B5EF4-FFF2-40B4-BE49-F238E27FC236}">
                <a16:creationId xmlns:a16="http://schemas.microsoft.com/office/drawing/2014/main" id="{3295983C-CC7F-4546-920B-BA5122314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EBEFB1-2AD5-4EEC-8453-77E6D59D30C1}"/>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1840183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A133E-1665-49F3-8D24-2384B21DB7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F4168E-4423-4496-B010-C8AF4591E6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6DEDC8-25D1-4DA9-AA6E-805DF3A489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FFF800-872D-48C1-ADB2-3AE29AF9B0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FEAFB63-2857-437B-95FB-4D066CBAF7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653592-D3B2-4F28-99A0-73B456D7494C}"/>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8" name="Footer Placeholder 7">
            <a:extLst>
              <a:ext uri="{FF2B5EF4-FFF2-40B4-BE49-F238E27FC236}">
                <a16:creationId xmlns:a16="http://schemas.microsoft.com/office/drawing/2014/main" id="{3817D191-C028-471C-8AE2-907DF9C3AA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0F73E0-C0E1-483D-B8B7-C289C78111F2}"/>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4276664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67A86-ED87-416C-BD51-1C50176A02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2B2165-F959-40BB-BE00-E4160FE2C2A6}"/>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4" name="Footer Placeholder 3">
            <a:extLst>
              <a:ext uri="{FF2B5EF4-FFF2-40B4-BE49-F238E27FC236}">
                <a16:creationId xmlns:a16="http://schemas.microsoft.com/office/drawing/2014/main" id="{38D508C5-892B-41AC-98A4-B7EDC4B02A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5C9A84-F695-4659-BE64-0D386FBA2810}"/>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302128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B32116-2E0F-4596-8B82-B68779D39136}"/>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3" name="Footer Placeholder 2">
            <a:extLst>
              <a:ext uri="{FF2B5EF4-FFF2-40B4-BE49-F238E27FC236}">
                <a16:creationId xmlns:a16="http://schemas.microsoft.com/office/drawing/2014/main" id="{606D24C7-AB97-4A3A-8B9C-82A81903B6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9B56273-8F3F-4F01-9BD9-EF20B543A15D}"/>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2302719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0FA47-8CDE-4FD3-8F6B-6B7159E607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0A682F-50CA-4E4C-BE92-3F63EA393A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AD2A12-229D-4250-822E-AC74881780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B7CB99-B315-46CD-BEB3-9F6B222AD569}"/>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6" name="Footer Placeholder 5">
            <a:extLst>
              <a:ext uri="{FF2B5EF4-FFF2-40B4-BE49-F238E27FC236}">
                <a16:creationId xmlns:a16="http://schemas.microsoft.com/office/drawing/2014/main" id="{F0188E08-F3C1-4972-BC00-143AA93EF2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396F10-EABD-4864-A504-E97170C0A7DB}"/>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546250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7610A-51FF-4B55-A8C5-69081D4C3E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802FA9-5768-4938-90D3-8A73A632FE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CEBF31-D7B5-4D17-A35B-79014119CE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3A0775-241E-4837-90DC-A4BE9326A1ED}"/>
              </a:ext>
            </a:extLst>
          </p:cNvPr>
          <p:cNvSpPr>
            <a:spLocks noGrp="1"/>
          </p:cNvSpPr>
          <p:nvPr>
            <p:ph type="dt" sz="half" idx="10"/>
          </p:nvPr>
        </p:nvSpPr>
        <p:spPr/>
        <p:txBody>
          <a:bodyPr/>
          <a:lstStyle/>
          <a:p>
            <a:fld id="{D986F707-5532-4B4B-A88F-8ADE7879EA54}" type="datetimeFigureOut">
              <a:rPr lang="en-US" smtClean="0"/>
              <a:t>2/15/2021</a:t>
            </a:fld>
            <a:endParaRPr lang="en-US"/>
          </a:p>
        </p:txBody>
      </p:sp>
      <p:sp>
        <p:nvSpPr>
          <p:cNvPr id="6" name="Footer Placeholder 5">
            <a:extLst>
              <a:ext uri="{FF2B5EF4-FFF2-40B4-BE49-F238E27FC236}">
                <a16:creationId xmlns:a16="http://schemas.microsoft.com/office/drawing/2014/main" id="{E05A6A8A-2BDB-49C6-B319-A0DFF2599E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069C19-84F1-4656-BD20-63108EF642F4}"/>
              </a:ext>
            </a:extLst>
          </p:cNvPr>
          <p:cNvSpPr>
            <a:spLocks noGrp="1"/>
          </p:cNvSpPr>
          <p:nvPr>
            <p:ph type="sldNum" sz="quarter" idx="12"/>
          </p:nvPr>
        </p:nvSpPr>
        <p:spPr/>
        <p:txBody>
          <a:bodyPr/>
          <a:lstStyle/>
          <a:p>
            <a:fld id="{1258105B-C17F-44A3-91CA-D963593262D4}" type="slidenum">
              <a:rPr lang="en-US" smtClean="0"/>
              <a:t>‹#›</a:t>
            </a:fld>
            <a:endParaRPr lang="en-US"/>
          </a:p>
        </p:txBody>
      </p:sp>
    </p:spTree>
    <p:extLst>
      <p:ext uri="{BB962C8B-B14F-4D97-AF65-F5344CB8AC3E}">
        <p14:creationId xmlns:p14="http://schemas.microsoft.com/office/powerpoint/2010/main" val="220768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CB5C69-EFDF-4D33-80E1-CC37A0C6B8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3CBAED-D11C-48B1-A9FC-ABA19279CB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D10DA7-D876-4EA9-9143-7A6AA58EB1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86F707-5532-4B4B-A88F-8ADE7879EA54}" type="datetimeFigureOut">
              <a:rPr lang="en-US" smtClean="0"/>
              <a:t>2/15/2021</a:t>
            </a:fld>
            <a:endParaRPr lang="en-US"/>
          </a:p>
        </p:txBody>
      </p:sp>
      <p:sp>
        <p:nvSpPr>
          <p:cNvPr id="5" name="Footer Placeholder 4">
            <a:extLst>
              <a:ext uri="{FF2B5EF4-FFF2-40B4-BE49-F238E27FC236}">
                <a16:creationId xmlns:a16="http://schemas.microsoft.com/office/drawing/2014/main" id="{11EA858F-22BB-41EC-87C1-01E09D0EFC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AD36A1-1F9F-44FC-A798-79CC7495FF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8105B-C17F-44A3-91CA-D963593262D4}" type="slidenum">
              <a:rPr lang="en-US" smtClean="0"/>
              <a:t>‹#›</a:t>
            </a:fld>
            <a:endParaRPr lang="en-US"/>
          </a:p>
        </p:txBody>
      </p:sp>
    </p:spTree>
    <p:extLst>
      <p:ext uri="{BB962C8B-B14F-4D97-AF65-F5344CB8AC3E}">
        <p14:creationId xmlns:p14="http://schemas.microsoft.com/office/powerpoint/2010/main" val="1539806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_19_0_2_87e0267_1606936344533_706250_49"/><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_19_0_2_87e0267_1606936496971_113699_50"/><Relationship Id="rId2" Type="http://schemas.openxmlformats.org/officeDocument/2006/relationships/hyperlink" Target="#_19_0_2_87e0267_1606936344533_706250_49"/><Relationship Id="rId1" Type="http://schemas.openxmlformats.org/officeDocument/2006/relationships/slideLayout" Target="../slideLayouts/slideLayout2.xml"/><Relationship Id="rId4" Type="http://schemas.openxmlformats.org/officeDocument/2006/relationships/hyperlink" Target="#_19_0_2_87e0267_1606938908410_369504_55"/></Relationships>
</file>

<file path=ppt/slides/_rels/slide5.xml.rels><?xml version="1.0" encoding="UTF-8" standalone="yes"?>
<Relationships xmlns="http://schemas.openxmlformats.org/package/2006/relationships"><Relationship Id="rId3" Type="http://schemas.openxmlformats.org/officeDocument/2006/relationships/hyperlink" Target="#_19_0_2_87e0267_1606936496971_113699_50"/><Relationship Id="rId2" Type="http://schemas.openxmlformats.org/officeDocument/2006/relationships/hyperlink" Target="#_19_0_2_87e0267_1606936344533_706250_49"/><Relationship Id="rId1" Type="http://schemas.openxmlformats.org/officeDocument/2006/relationships/slideLayout" Target="../slideLayouts/slideLayout2.xml"/><Relationship Id="rId4" Type="http://schemas.openxmlformats.org/officeDocument/2006/relationships/hyperlink" Target="#_19_0_2_87e0267_1606937810239_582916_52"/></Relationships>
</file>

<file path=ppt/slides/_rels/slide6.xml.rels><?xml version="1.0" encoding="UTF-8" standalone="yes"?>
<Relationships xmlns="http://schemas.openxmlformats.org/package/2006/relationships"><Relationship Id="rId3" Type="http://schemas.openxmlformats.org/officeDocument/2006/relationships/hyperlink" Target="#_19_0_2_87e0267_1606936496971_113699_50"/><Relationship Id="rId2" Type="http://schemas.openxmlformats.org/officeDocument/2006/relationships/hyperlink" Target="#_19_0_2_87e0267_1606936344533_706250_49"/><Relationship Id="rId1" Type="http://schemas.openxmlformats.org/officeDocument/2006/relationships/slideLayout" Target="../slideLayouts/slideLayout6.xml"/><Relationship Id="rId4" Type="http://schemas.openxmlformats.org/officeDocument/2006/relationships/hyperlink" Target="#_19_0_2_87e0267_1606938908410_369504_55"/></Relationships>
</file>

<file path=ppt/slides/_rels/slide7.xml.rels><?xml version="1.0" encoding="UTF-8" standalone="yes"?>
<Relationships xmlns="http://schemas.openxmlformats.org/package/2006/relationships"><Relationship Id="rId3" Type="http://schemas.openxmlformats.org/officeDocument/2006/relationships/hyperlink" Target="#_19_0_2_87e0267_1606936496971_113699_50"/><Relationship Id="rId2" Type="http://schemas.openxmlformats.org/officeDocument/2006/relationships/hyperlink" Target="#_19_0_2_87e0267_1606936344533_706250_49"/><Relationship Id="rId1" Type="http://schemas.openxmlformats.org/officeDocument/2006/relationships/slideLayout" Target="../slideLayouts/slideLayout2.xml"/><Relationship Id="rId4" Type="http://schemas.openxmlformats.org/officeDocument/2006/relationships/hyperlink" Target="#_19_0_2_87e0267_1606937810239_582916_52"/></Relationships>
</file>

<file path=ppt/slides/_rels/slide8.xml.rels><?xml version="1.0" encoding="UTF-8" standalone="yes"?>
<Relationships xmlns="http://schemas.openxmlformats.org/package/2006/relationships"><Relationship Id="rId3" Type="http://schemas.openxmlformats.org/officeDocument/2006/relationships/hyperlink" Target="#_19_0_2_87e0267_1606936496971_113699_50"/><Relationship Id="rId2" Type="http://schemas.openxmlformats.org/officeDocument/2006/relationships/hyperlink" Target="#_19_0_2_87e0267_1606936344533_706250_49"/><Relationship Id="rId1" Type="http://schemas.openxmlformats.org/officeDocument/2006/relationships/slideLayout" Target="../slideLayouts/slideLayout2.xml"/><Relationship Id="rId4" Type="http://schemas.openxmlformats.org/officeDocument/2006/relationships/hyperlink" Target="#_19_0_2_87e0267_1606938908410_369504_55"/></Relationships>
</file>

<file path=ppt/slides/_rels/slide9.xml.rels><?xml version="1.0" encoding="UTF-8" standalone="yes"?>
<Relationships xmlns="http://schemas.openxmlformats.org/package/2006/relationships"><Relationship Id="rId3" Type="http://schemas.openxmlformats.org/officeDocument/2006/relationships/hyperlink" Target="#_19_0_2_87e0267_1606936496971_113699_50"/><Relationship Id="rId2" Type="http://schemas.openxmlformats.org/officeDocument/2006/relationships/hyperlink" Target="#_19_0_2_87e0267_1606936344533_706250_49"/><Relationship Id="rId1" Type="http://schemas.openxmlformats.org/officeDocument/2006/relationships/slideLayout" Target="../slideLayouts/slideLayout2.xml"/><Relationship Id="rId4" Type="http://schemas.openxmlformats.org/officeDocument/2006/relationships/hyperlink" Target="#_19_0_2_87e0267_1606938908410_369504_55"/></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96B3-22CA-40E4-9A30-5DBB2FA7C92E}"/>
              </a:ext>
            </a:extLst>
          </p:cNvPr>
          <p:cNvSpPr>
            <a:spLocks noGrp="1"/>
          </p:cNvSpPr>
          <p:nvPr>
            <p:ph type="ctrTitle"/>
          </p:nvPr>
        </p:nvSpPr>
        <p:spPr/>
        <p:txBody>
          <a:bodyPr/>
          <a:lstStyle/>
          <a:p>
            <a:r>
              <a:rPr lang="en-US" dirty="0"/>
              <a:t>Qualifying The Meaning of Properties</a:t>
            </a:r>
          </a:p>
        </p:txBody>
      </p:sp>
      <p:sp>
        <p:nvSpPr>
          <p:cNvPr id="3" name="Subtitle 2">
            <a:extLst>
              <a:ext uri="{FF2B5EF4-FFF2-40B4-BE49-F238E27FC236}">
                <a16:creationId xmlns:a16="http://schemas.microsoft.com/office/drawing/2014/main" id="{BDB33DD6-7D92-49A1-A7FD-965B956C13E4}"/>
              </a:ext>
            </a:extLst>
          </p:cNvPr>
          <p:cNvSpPr>
            <a:spLocks noGrp="1"/>
          </p:cNvSpPr>
          <p:nvPr>
            <p:ph type="subTitle" idx="1"/>
          </p:nvPr>
        </p:nvSpPr>
        <p:spPr/>
        <p:txBody>
          <a:bodyPr/>
          <a:lstStyle/>
          <a:p>
            <a:r>
              <a:rPr lang="en-US" dirty="0"/>
              <a:t>Cory Casanave</a:t>
            </a:r>
          </a:p>
          <a:p>
            <a:r>
              <a:rPr lang="en-US" dirty="0"/>
              <a:t>Feb. 15, 2021</a:t>
            </a:r>
          </a:p>
        </p:txBody>
      </p:sp>
    </p:spTree>
    <p:extLst>
      <p:ext uri="{BB962C8B-B14F-4D97-AF65-F5344CB8AC3E}">
        <p14:creationId xmlns:p14="http://schemas.microsoft.com/office/powerpoint/2010/main" val="1240100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E824D-832F-4C66-A3BC-FE073F8A9462}"/>
              </a:ext>
            </a:extLst>
          </p:cNvPr>
          <p:cNvSpPr>
            <a:spLocks noGrp="1"/>
          </p:cNvSpPr>
          <p:nvPr>
            <p:ph type="title"/>
          </p:nvPr>
        </p:nvSpPr>
        <p:spPr/>
        <p:txBody>
          <a:bodyPr/>
          <a:lstStyle/>
          <a:p>
            <a:r>
              <a:rPr lang="en-US"/>
              <a:t>Qualifier Groups</a:t>
            </a:r>
          </a:p>
        </p:txBody>
      </p:sp>
      <p:sp>
        <p:nvSpPr>
          <p:cNvPr id="4" name="Flowchart: Alternate Process 3">
            <a:extLst>
              <a:ext uri="{FF2B5EF4-FFF2-40B4-BE49-F238E27FC236}">
                <a16:creationId xmlns:a16="http://schemas.microsoft.com/office/drawing/2014/main" id="{DA044520-D368-4DFA-95DF-F49D5B707D5C}"/>
              </a:ext>
            </a:extLst>
          </p:cNvPr>
          <p:cNvSpPr/>
          <p:nvPr/>
        </p:nvSpPr>
        <p:spPr>
          <a:xfrm>
            <a:off x="838199" y="1422062"/>
            <a:ext cx="10515599" cy="118931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u="sng"/>
              <a:t>Qualifiers </a:t>
            </a:r>
            <a:r>
              <a:rPr lang="en-US"/>
              <a:t>are defined in </a:t>
            </a:r>
            <a:r>
              <a:rPr lang="en-US" b="1" u="sng"/>
              <a:t>Qualifier Groups</a:t>
            </a:r>
            <a:r>
              <a:rPr lang="en-US"/>
              <a:t>. A Qualifier Group is a set of qualifiers, exactly one of which must qualify each property when that group applies to a specific base business concept like “UPB Amount”. Each group will also have a default</a:t>
            </a:r>
          </a:p>
        </p:txBody>
      </p:sp>
      <p:graphicFrame>
        <p:nvGraphicFramePr>
          <p:cNvPr id="8" name="Table 8">
            <a:extLst>
              <a:ext uri="{FF2B5EF4-FFF2-40B4-BE49-F238E27FC236}">
                <a16:creationId xmlns:a16="http://schemas.microsoft.com/office/drawing/2014/main" id="{7DA89D96-10DC-47E3-9207-5B0C6A58EB73}"/>
              </a:ext>
            </a:extLst>
          </p:cNvPr>
          <p:cNvGraphicFramePr>
            <a:graphicFrameLocks noGrp="1"/>
          </p:cNvGraphicFramePr>
          <p:nvPr>
            <p:extLst>
              <p:ext uri="{D42A27DB-BD31-4B8C-83A1-F6EECF244321}">
                <p14:modId xmlns:p14="http://schemas.microsoft.com/office/powerpoint/2010/main" val="3020091179"/>
              </p:ext>
            </p:extLst>
          </p:nvPr>
        </p:nvGraphicFramePr>
        <p:xfrm>
          <a:off x="838199" y="2778503"/>
          <a:ext cx="4615380" cy="2936240"/>
        </p:xfrm>
        <a:graphic>
          <a:graphicData uri="http://schemas.openxmlformats.org/drawingml/2006/table">
            <a:tbl>
              <a:tblPr firstRow="1" bandRow="1">
                <a:tableStyleId>{5C22544A-7EE6-4342-B048-85BDC9FD1C3A}</a:tableStyleId>
              </a:tblPr>
              <a:tblGrid>
                <a:gridCol w="1152988">
                  <a:extLst>
                    <a:ext uri="{9D8B030D-6E8A-4147-A177-3AD203B41FA5}">
                      <a16:colId xmlns:a16="http://schemas.microsoft.com/office/drawing/2014/main" val="1915884218"/>
                    </a:ext>
                  </a:extLst>
                </a:gridCol>
                <a:gridCol w="3462392">
                  <a:extLst>
                    <a:ext uri="{9D8B030D-6E8A-4147-A177-3AD203B41FA5}">
                      <a16:colId xmlns:a16="http://schemas.microsoft.com/office/drawing/2014/main" val="88534184"/>
                    </a:ext>
                  </a:extLst>
                </a:gridCol>
              </a:tblGrid>
              <a:tr h="370840">
                <a:tc gridSpan="2">
                  <a:txBody>
                    <a:bodyPr/>
                    <a:lstStyle/>
                    <a:p>
                      <a:r>
                        <a:rPr lang="en-US" b="0"/>
                        <a:t>Qualifier Group </a:t>
                      </a:r>
                      <a:r>
                        <a:rPr lang="en-US" u="sng"/>
                        <a:t>Certainty</a:t>
                      </a:r>
                    </a:p>
                  </a:txBody>
                  <a:tcPr/>
                </a:tc>
                <a:tc hMerge="1">
                  <a:txBody>
                    <a:bodyPr/>
                    <a:lstStyle/>
                    <a:p>
                      <a:endParaRPr lang="en-US"/>
                    </a:p>
                  </a:txBody>
                  <a:tcPr/>
                </a:tc>
                <a:extLst>
                  <a:ext uri="{0D108BD9-81ED-4DB2-BD59-A6C34878D82A}">
                    <a16:rowId xmlns:a16="http://schemas.microsoft.com/office/drawing/2014/main" val="592128445"/>
                  </a:ext>
                </a:extLst>
              </a:tr>
              <a:tr h="370840">
                <a:tc>
                  <a:txBody>
                    <a:bodyPr/>
                    <a:lstStyle/>
                    <a:p>
                      <a:r>
                        <a:rPr lang="en-US">
                          <a:solidFill>
                            <a:schemeClr val="bg1"/>
                          </a:solidFill>
                        </a:rPr>
                        <a:t>Qualifier </a:t>
                      </a:r>
                    </a:p>
                  </a:txBody>
                  <a:tcPr>
                    <a:solidFill>
                      <a:schemeClr val="accent1">
                        <a:lumMod val="75000"/>
                      </a:schemeClr>
                    </a:solidFill>
                  </a:tcPr>
                </a:tc>
                <a:tc>
                  <a:txBody>
                    <a:bodyPr/>
                    <a:lstStyle/>
                    <a:p>
                      <a:r>
                        <a:rPr lang="en-US">
                          <a:solidFill>
                            <a:schemeClr val="bg1"/>
                          </a:solidFill>
                        </a:rPr>
                        <a:t>Definition</a:t>
                      </a:r>
                    </a:p>
                  </a:txBody>
                  <a:tcPr>
                    <a:solidFill>
                      <a:schemeClr val="accent1">
                        <a:lumMod val="75000"/>
                      </a:schemeClr>
                    </a:solidFill>
                  </a:tcPr>
                </a:tc>
                <a:extLst>
                  <a:ext uri="{0D108BD9-81ED-4DB2-BD59-A6C34878D82A}">
                    <a16:rowId xmlns:a16="http://schemas.microsoft.com/office/drawing/2014/main" val="1142272506"/>
                  </a:ext>
                </a:extLst>
              </a:tr>
              <a:tr h="370840">
                <a:tc>
                  <a:txBody>
                    <a:bodyPr/>
                    <a:lstStyle/>
                    <a:p>
                      <a:r>
                        <a:rPr lang="en-US"/>
                        <a:t>actual </a:t>
                      </a:r>
                      <a:r>
                        <a:rPr lang="en-US">
                          <a:latin typeface="Source Sans Pro" panose="020B0503030403020204" pitchFamily="34" charset="0"/>
                          <a:ea typeface="Source Sans Pro" panose="020B0503030403020204" pitchFamily="34" charset="0"/>
                        </a:rPr>
                        <a:t>☑ </a:t>
                      </a:r>
                      <a:endParaRPr lang="en-US"/>
                    </a:p>
                  </a:txBody>
                  <a:tcPr/>
                </a:tc>
                <a:tc>
                  <a:txBody>
                    <a:bodyPr/>
                    <a:lstStyle/>
                    <a:p>
                      <a:r>
                        <a:rPr lang="en-US"/>
                        <a:t>existing in fact or reality, not an assumption or projection</a:t>
                      </a:r>
                    </a:p>
                  </a:txBody>
                  <a:tcPr/>
                </a:tc>
                <a:extLst>
                  <a:ext uri="{0D108BD9-81ED-4DB2-BD59-A6C34878D82A}">
                    <a16:rowId xmlns:a16="http://schemas.microsoft.com/office/drawing/2014/main" val="2911602699"/>
                  </a:ext>
                </a:extLst>
              </a:tr>
              <a:tr h="370840">
                <a:tc>
                  <a:txBody>
                    <a:bodyPr/>
                    <a:lstStyle/>
                    <a:p>
                      <a:r>
                        <a:rPr lang="en-US"/>
                        <a:t>projected</a:t>
                      </a:r>
                    </a:p>
                  </a:txBody>
                  <a:tcPr/>
                </a:tc>
                <a:tc>
                  <a:txBody>
                    <a:bodyPr/>
                    <a:lstStyle/>
                    <a:p>
                      <a:r>
                        <a:rPr lang="en-US"/>
                        <a:t>a value that is assumed based on current information and a set of assumptions</a:t>
                      </a:r>
                    </a:p>
                  </a:txBody>
                  <a:tcPr/>
                </a:tc>
                <a:extLst>
                  <a:ext uri="{0D108BD9-81ED-4DB2-BD59-A6C34878D82A}">
                    <a16:rowId xmlns:a16="http://schemas.microsoft.com/office/drawing/2014/main" val="3017380981"/>
                  </a:ext>
                </a:extLst>
              </a:tr>
              <a:tr h="370840">
                <a:tc>
                  <a:txBody>
                    <a:bodyPr/>
                    <a:lstStyle/>
                    <a:p>
                      <a:r>
                        <a:rPr lang="en-US"/>
                        <a:t>scheduled</a:t>
                      </a:r>
                    </a:p>
                  </a:txBody>
                  <a:tcPr/>
                </a:tc>
                <a:tc>
                  <a:txBody>
                    <a:bodyPr/>
                    <a:lstStyle/>
                    <a:p>
                      <a:r>
                        <a:rPr lang="en-US"/>
                        <a:t>a value that is expected but has not yet been realized</a:t>
                      </a:r>
                    </a:p>
                  </a:txBody>
                  <a:tcPr/>
                </a:tc>
                <a:extLst>
                  <a:ext uri="{0D108BD9-81ED-4DB2-BD59-A6C34878D82A}">
                    <a16:rowId xmlns:a16="http://schemas.microsoft.com/office/drawing/2014/main" val="2875301790"/>
                  </a:ext>
                </a:extLst>
              </a:tr>
            </a:tbl>
          </a:graphicData>
        </a:graphic>
      </p:graphicFrame>
      <p:graphicFrame>
        <p:nvGraphicFramePr>
          <p:cNvPr id="11" name="Table 8">
            <a:extLst>
              <a:ext uri="{FF2B5EF4-FFF2-40B4-BE49-F238E27FC236}">
                <a16:creationId xmlns:a16="http://schemas.microsoft.com/office/drawing/2014/main" id="{7D958A0A-7A15-4DE8-ACD8-025BD1E03C96}"/>
              </a:ext>
            </a:extLst>
          </p:cNvPr>
          <p:cNvGraphicFramePr>
            <a:graphicFrameLocks noGrp="1"/>
          </p:cNvGraphicFramePr>
          <p:nvPr>
            <p:extLst>
              <p:ext uri="{D42A27DB-BD31-4B8C-83A1-F6EECF244321}">
                <p14:modId xmlns:p14="http://schemas.microsoft.com/office/powerpoint/2010/main" val="831525140"/>
              </p:ext>
            </p:extLst>
          </p:nvPr>
        </p:nvGraphicFramePr>
        <p:xfrm>
          <a:off x="6580850" y="3023104"/>
          <a:ext cx="4772948" cy="2021840"/>
        </p:xfrm>
        <a:graphic>
          <a:graphicData uri="http://schemas.openxmlformats.org/drawingml/2006/table">
            <a:tbl>
              <a:tblPr firstRow="1" bandRow="1">
                <a:tableStyleId>{5C22544A-7EE6-4342-B048-85BDC9FD1C3A}</a:tableStyleId>
              </a:tblPr>
              <a:tblGrid>
                <a:gridCol w="1310556">
                  <a:extLst>
                    <a:ext uri="{9D8B030D-6E8A-4147-A177-3AD203B41FA5}">
                      <a16:colId xmlns:a16="http://schemas.microsoft.com/office/drawing/2014/main" val="1915884218"/>
                    </a:ext>
                  </a:extLst>
                </a:gridCol>
                <a:gridCol w="3462392">
                  <a:extLst>
                    <a:ext uri="{9D8B030D-6E8A-4147-A177-3AD203B41FA5}">
                      <a16:colId xmlns:a16="http://schemas.microsoft.com/office/drawing/2014/main" val="88534184"/>
                    </a:ext>
                  </a:extLst>
                </a:gridCol>
              </a:tblGrid>
              <a:tr h="370840">
                <a:tc gridSpan="2">
                  <a:txBody>
                    <a:bodyPr/>
                    <a:lstStyle/>
                    <a:p>
                      <a:r>
                        <a:rPr lang="en-US" b="0"/>
                        <a:t>Qualifier Group </a:t>
                      </a:r>
                      <a:r>
                        <a:rPr lang="en-US" u="sng"/>
                        <a:t>Factoring</a:t>
                      </a:r>
                    </a:p>
                  </a:txBody>
                  <a:tcPr/>
                </a:tc>
                <a:tc hMerge="1">
                  <a:txBody>
                    <a:bodyPr/>
                    <a:lstStyle/>
                    <a:p>
                      <a:endParaRPr lang="en-US"/>
                    </a:p>
                  </a:txBody>
                  <a:tcPr/>
                </a:tc>
                <a:extLst>
                  <a:ext uri="{0D108BD9-81ED-4DB2-BD59-A6C34878D82A}">
                    <a16:rowId xmlns:a16="http://schemas.microsoft.com/office/drawing/2014/main" val="592128445"/>
                  </a:ext>
                </a:extLst>
              </a:tr>
              <a:tr h="370840">
                <a:tc>
                  <a:txBody>
                    <a:bodyPr/>
                    <a:lstStyle/>
                    <a:p>
                      <a:r>
                        <a:rPr lang="en-US">
                          <a:solidFill>
                            <a:schemeClr val="bg1"/>
                          </a:solidFill>
                        </a:rPr>
                        <a:t>Qualifier </a:t>
                      </a:r>
                    </a:p>
                  </a:txBody>
                  <a:tcPr>
                    <a:solidFill>
                      <a:schemeClr val="accent1">
                        <a:lumMod val="75000"/>
                      </a:schemeClr>
                    </a:solidFill>
                  </a:tcPr>
                </a:tc>
                <a:tc>
                  <a:txBody>
                    <a:bodyPr/>
                    <a:lstStyle/>
                    <a:p>
                      <a:r>
                        <a:rPr lang="en-US">
                          <a:solidFill>
                            <a:schemeClr val="bg1"/>
                          </a:solidFill>
                        </a:rPr>
                        <a:t>Definition</a:t>
                      </a:r>
                    </a:p>
                  </a:txBody>
                  <a:tcPr>
                    <a:solidFill>
                      <a:schemeClr val="accent1">
                        <a:lumMod val="75000"/>
                      </a:schemeClr>
                    </a:solidFill>
                  </a:tcPr>
                </a:tc>
                <a:extLst>
                  <a:ext uri="{0D108BD9-81ED-4DB2-BD59-A6C34878D82A}">
                    <a16:rowId xmlns:a16="http://schemas.microsoft.com/office/drawing/2014/main" val="1142272506"/>
                  </a:ext>
                </a:extLst>
              </a:tr>
              <a:tr h="370840">
                <a:tc>
                  <a:txBody>
                    <a:bodyPr/>
                    <a:lstStyle/>
                    <a:p>
                      <a:r>
                        <a:rPr lang="en-US"/>
                        <a:t>factored </a:t>
                      </a:r>
                      <a:r>
                        <a:rPr lang="en-US">
                          <a:latin typeface="Source Sans Pro" panose="020B0503030403020204" pitchFamily="34" charset="0"/>
                          <a:ea typeface="Source Sans Pro" panose="020B0503030403020204" pitchFamily="34" charset="0"/>
                        </a:rPr>
                        <a:t>☑ </a:t>
                      </a:r>
                      <a:endParaRPr lang="en-US"/>
                    </a:p>
                  </a:txBody>
                  <a:tcPr/>
                </a:tc>
                <a:tc>
                  <a:txBody>
                    <a:bodyPr/>
                    <a:lstStyle/>
                    <a:p>
                      <a:r>
                        <a:rPr lang="en-US"/>
                        <a:t>a value that is multiplied by some percentage</a:t>
                      </a:r>
                    </a:p>
                  </a:txBody>
                  <a:tcPr/>
                </a:tc>
                <a:extLst>
                  <a:ext uri="{0D108BD9-81ED-4DB2-BD59-A6C34878D82A}">
                    <a16:rowId xmlns:a16="http://schemas.microsoft.com/office/drawing/2014/main" val="2911602699"/>
                  </a:ext>
                </a:extLst>
              </a:tr>
              <a:tr h="370840">
                <a:tc>
                  <a:txBody>
                    <a:bodyPr/>
                    <a:lstStyle/>
                    <a:p>
                      <a:r>
                        <a:rPr lang="en-US"/>
                        <a:t>unfactored</a:t>
                      </a:r>
                    </a:p>
                  </a:txBody>
                  <a:tcPr/>
                </a:tc>
                <a:tc>
                  <a:txBody>
                    <a:bodyPr/>
                    <a:lstStyle/>
                    <a:p>
                      <a:r>
                        <a:rPr lang="en-US"/>
                        <a:t>a value that does not include any division or percentage</a:t>
                      </a:r>
                    </a:p>
                  </a:txBody>
                  <a:tcPr/>
                </a:tc>
                <a:extLst>
                  <a:ext uri="{0D108BD9-81ED-4DB2-BD59-A6C34878D82A}">
                    <a16:rowId xmlns:a16="http://schemas.microsoft.com/office/drawing/2014/main" val="3017380981"/>
                  </a:ext>
                </a:extLst>
              </a:tr>
            </a:tbl>
          </a:graphicData>
        </a:graphic>
      </p:graphicFrame>
      <p:sp>
        <p:nvSpPr>
          <p:cNvPr id="12" name="TextBox 11">
            <a:extLst>
              <a:ext uri="{FF2B5EF4-FFF2-40B4-BE49-F238E27FC236}">
                <a16:creationId xmlns:a16="http://schemas.microsoft.com/office/drawing/2014/main" id="{7FE4AE60-E6CC-43FA-B46E-5F1EC0155701}"/>
              </a:ext>
            </a:extLst>
          </p:cNvPr>
          <p:cNvSpPr txBox="1"/>
          <p:nvPr/>
        </p:nvSpPr>
        <p:spPr>
          <a:xfrm>
            <a:off x="838199" y="5941803"/>
            <a:ext cx="7054303" cy="369332"/>
          </a:xfrm>
          <a:prstGeom prst="rect">
            <a:avLst/>
          </a:prstGeom>
          <a:noFill/>
        </p:spPr>
        <p:txBody>
          <a:bodyPr wrap="none" rtlCol="0">
            <a:spAutoFit/>
          </a:bodyPr>
          <a:lstStyle/>
          <a:p>
            <a:r>
              <a:rPr lang="en-US" i="1"/>
              <a:t>Qualifiers and their definitions will be reviewed with business stakeholders</a:t>
            </a:r>
          </a:p>
        </p:txBody>
      </p:sp>
    </p:spTree>
    <p:extLst>
      <p:ext uri="{BB962C8B-B14F-4D97-AF65-F5344CB8AC3E}">
        <p14:creationId xmlns:p14="http://schemas.microsoft.com/office/powerpoint/2010/main" val="2509330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E824D-832F-4C66-A3BC-FE073F8A9462}"/>
              </a:ext>
            </a:extLst>
          </p:cNvPr>
          <p:cNvSpPr>
            <a:spLocks noGrp="1"/>
          </p:cNvSpPr>
          <p:nvPr>
            <p:ph type="title"/>
          </p:nvPr>
        </p:nvSpPr>
        <p:spPr/>
        <p:txBody>
          <a:bodyPr/>
          <a:lstStyle/>
          <a:p>
            <a:r>
              <a:rPr lang="en-US"/>
              <a:t>Additional Qualifier Groups</a:t>
            </a:r>
          </a:p>
        </p:txBody>
      </p:sp>
      <p:sp>
        <p:nvSpPr>
          <p:cNvPr id="4" name="Flowchart: Alternate Process 3">
            <a:extLst>
              <a:ext uri="{FF2B5EF4-FFF2-40B4-BE49-F238E27FC236}">
                <a16:creationId xmlns:a16="http://schemas.microsoft.com/office/drawing/2014/main" id="{DA044520-D368-4DFA-95DF-F49D5B707D5C}"/>
              </a:ext>
            </a:extLst>
          </p:cNvPr>
          <p:cNvSpPr/>
          <p:nvPr/>
        </p:nvSpPr>
        <p:spPr>
          <a:xfrm>
            <a:off x="838199" y="1422062"/>
            <a:ext cx="10515599" cy="70418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These represent the qualifier groups for “UPB Amount” derived from the existing terms and definitions.</a:t>
            </a:r>
          </a:p>
        </p:txBody>
      </p:sp>
      <p:graphicFrame>
        <p:nvGraphicFramePr>
          <p:cNvPr id="8" name="Table 8">
            <a:extLst>
              <a:ext uri="{FF2B5EF4-FFF2-40B4-BE49-F238E27FC236}">
                <a16:creationId xmlns:a16="http://schemas.microsoft.com/office/drawing/2014/main" id="{7DA89D96-10DC-47E3-9207-5B0C6A58EB73}"/>
              </a:ext>
            </a:extLst>
          </p:cNvPr>
          <p:cNvGraphicFramePr>
            <a:graphicFrameLocks noGrp="1"/>
          </p:cNvGraphicFramePr>
          <p:nvPr>
            <p:extLst>
              <p:ext uri="{D42A27DB-BD31-4B8C-83A1-F6EECF244321}">
                <p14:modId xmlns:p14="http://schemas.microsoft.com/office/powerpoint/2010/main" val="1837343387"/>
              </p:ext>
            </p:extLst>
          </p:nvPr>
        </p:nvGraphicFramePr>
        <p:xfrm>
          <a:off x="421812" y="2778503"/>
          <a:ext cx="5031767" cy="3032760"/>
        </p:xfrm>
        <a:graphic>
          <a:graphicData uri="http://schemas.openxmlformats.org/drawingml/2006/table">
            <a:tbl>
              <a:tblPr firstRow="1" bandRow="1">
                <a:tableStyleId>{5C22544A-7EE6-4342-B048-85BDC9FD1C3A}</a:tableStyleId>
              </a:tblPr>
              <a:tblGrid>
                <a:gridCol w="1571375">
                  <a:extLst>
                    <a:ext uri="{9D8B030D-6E8A-4147-A177-3AD203B41FA5}">
                      <a16:colId xmlns:a16="http://schemas.microsoft.com/office/drawing/2014/main" val="1915884218"/>
                    </a:ext>
                  </a:extLst>
                </a:gridCol>
                <a:gridCol w="3460392">
                  <a:extLst>
                    <a:ext uri="{9D8B030D-6E8A-4147-A177-3AD203B41FA5}">
                      <a16:colId xmlns:a16="http://schemas.microsoft.com/office/drawing/2014/main" val="88534184"/>
                    </a:ext>
                  </a:extLst>
                </a:gridCol>
              </a:tblGrid>
              <a:tr h="370840">
                <a:tc gridSpan="2">
                  <a:txBody>
                    <a:bodyPr/>
                    <a:lstStyle/>
                    <a:p>
                      <a:r>
                        <a:rPr lang="en-US" b="0"/>
                        <a:t>Qualifier Group </a:t>
                      </a:r>
                      <a:r>
                        <a:rPr lang="en-US" u="sng"/>
                        <a:t>Aggregation</a:t>
                      </a:r>
                    </a:p>
                  </a:txBody>
                  <a:tcPr/>
                </a:tc>
                <a:tc hMerge="1">
                  <a:txBody>
                    <a:bodyPr/>
                    <a:lstStyle/>
                    <a:p>
                      <a:endParaRPr lang="en-US"/>
                    </a:p>
                  </a:txBody>
                  <a:tcPr/>
                </a:tc>
                <a:extLst>
                  <a:ext uri="{0D108BD9-81ED-4DB2-BD59-A6C34878D82A}">
                    <a16:rowId xmlns:a16="http://schemas.microsoft.com/office/drawing/2014/main" val="592128445"/>
                  </a:ext>
                </a:extLst>
              </a:tr>
              <a:tr h="370840">
                <a:tc>
                  <a:txBody>
                    <a:bodyPr/>
                    <a:lstStyle/>
                    <a:p>
                      <a:r>
                        <a:rPr lang="en-US">
                          <a:solidFill>
                            <a:schemeClr val="bg1"/>
                          </a:solidFill>
                        </a:rPr>
                        <a:t>Qualifier </a:t>
                      </a:r>
                    </a:p>
                  </a:txBody>
                  <a:tcPr>
                    <a:solidFill>
                      <a:schemeClr val="accent1">
                        <a:lumMod val="75000"/>
                      </a:schemeClr>
                    </a:solidFill>
                  </a:tcPr>
                </a:tc>
                <a:tc>
                  <a:txBody>
                    <a:bodyPr/>
                    <a:lstStyle/>
                    <a:p>
                      <a:r>
                        <a:rPr lang="en-US">
                          <a:solidFill>
                            <a:schemeClr val="bg1"/>
                          </a:solidFill>
                        </a:rPr>
                        <a:t>Definition</a:t>
                      </a:r>
                    </a:p>
                  </a:txBody>
                  <a:tcPr>
                    <a:solidFill>
                      <a:schemeClr val="accent1">
                        <a:lumMod val="75000"/>
                      </a:schemeClr>
                    </a:solidFill>
                  </a:tcPr>
                </a:tc>
                <a:extLst>
                  <a:ext uri="{0D108BD9-81ED-4DB2-BD59-A6C34878D82A}">
                    <a16:rowId xmlns:a16="http://schemas.microsoft.com/office/drawing/2014/main" val="1142272506"/>
                  </a:ext>
                </a:extLst>
              </a:tr>
              <a:tr h="370840">
                <a:tc>
                  <a:txBody>
                    <a:bodyPr/>
                    <a:lstStyle/>
                    <a:p>
                      <a:r>
                        <a:rPr lang="en-US"/>
                        <a:t>not aggregated </a:t>
                      </a:r>
                      <a:r>
                        <a:rPr lang="en-US">
                          <a:latin typeface="Source Sans Pro" panose="020B0503030403020204" pitchFamily="34" charset="0"/>
                          <a:ea typeface="Source Sans Pro" panose="020B0503030403020204" pitchFamily="34" charset="0"/>
                        </a:rPr>
                        <a:t>☑ </a:t>
                      </a:r>
                      <a:endParaRPr lang="en-US"/>
                    </a:p>
                  </a:txBody>
                  <a:tcPr/>
                </a:tc>
                <a:tc>
                  <a:txBody>
                    <a:bodyPr/>
                    <a:lstStyle/>
                    <a:p>
                      <a:r>
                        <a:rPr lang="en-US"/>
                        <a:t>a unitary value not calculated from another set of values</a:t>
                      </a:r>
                    </a:p>
                  </a:txBody>
                  <a:tcPr/>
                </a:tc>
                <a:extLst>
                  <a:ext uri="{0D108BD9-81ED-4DB2-BD59-A6C34878D82A}">
                    <a16:rowId xmlns:a16="http://schemas.microsoft.com/office/drawing/2014/main" val="2911602699"/>
                  </a:ext>
                </a:extLst>
              </a:tr>
              <a:tr h="370840">
                <a:tc>
                  <a:txBody>
                    <a:bodyPr/>
                    <a:lstStyle/>
                    <a:p>
                      <a:r>
                        <a:rPr lang="en-US"/>
                        <a:t>Sum (total)</a:t>
                      </a:r>
                    </a:p>
                  </a:txBody>
                  <a:tcPr/>
                </a:tc>
                <a:tc>
                  <a:txBody>
                    <a:bodyPr/>
                    <a:lstStyle/>
                    <a:p>
                      <a:r>
                        <a:rPr lang="en-US"/>
                        <a:t>the sum of a set of values</a:t>
                      </a:r>
                    </a:p>
                  </a:txBody>
                  <a:tcPr/>
                </a:tc>
                <a:extLst>
                  <a:ext uri="{0D108BD9-81ED-4DB2-BD59-A6C34878D82A}">
                    <a16:rowId xmlns:a16="http://schemas.microsoft.com/office/drawing/2014/main" val="3017380981"/>
                  </a:ext>
                </a:extLst>
              </a:tr>
              <a:tr h="370840">
                <a:tc>
                  <a:txBody>
                    <a:bodyPr/>
                    <a:lstStyle/>
                    <a:p>
                      <a:r>
                        <a:rPr lang="en-US"/>
                        <a:t>average</a:t>
                      </a:r>
                    </a:p>
                  </a:txBody>
                  <a:tcPr/>
                </a:tc>
                <a:tc>
                  <a:txBody>
                    <a:bodyPr/>
                    <a:lstStyle/>
                    <a:p>
                      <a:r>
                        <a:rPr lang="en-US"/>
                        <a:t>the average of a set of values (total divided by number)</a:t>
                      </a:r>
                    </a:p>
                  </a:txBody>
                  <a:tcPr/>
                </a:tc>
                <a:extLst>
                  <a:ext uri="{0D108BD9-81ED-4DB2-BD59-A6C34878D82A}">
                    <a16:rowId xmlns:a16="http://schemas.microsoft.com/office/drawing/2014/main" val="2875301790"/>
                  </a:ext>
                </a:extLst>
              </a:tr>
              <a:tr h="370840">
                <a:tc>
                  <a:txBody>
                    <a:bodyPr/>
                    <a:lstStyle/>
                    <a:p>
                      <a:r>
                        <a:rPr lang="en-US"/>
                        <a:t>Balance (cumulative)</a:t>
                      </a:r>
                    </a:p>
                  </a:txBody>
                  <a:tcPr/>
                </a:tc>
                <a:tc>
                  <a:txBody>
                    <a:bodyPr/>
                    <a:lstStyle/>
                    <a:p>
                      <a:r>
                        <a:rPr lang="en-US"/>
                        <a:t>Running total of a series of transactions resulting in a balance</a:t>
                      </a:r>
                    </a:p>
                  </a:txBody>
                  <a:tcPr/>
                </a:tc>
                <a:extLst>
                  <a:ext uri="{0D108BD9-81ED-4DB2-BD59-A6C34878D82A}">
                    <a16:rowId xmlns:a16="http://schemas.microsoft.com/office/drawing/2014/main" val="3155757764"/>
                  </a:ext>
                </a:extLst>
              </a:tr>
            </a:tbl>
          </a:graphicData>
        </a:graphic>
      </p:graphicFrame>
      <p:graphicFrame>
        <p:nvGraphicFramePr>
          <p:cNvPr id="11" name="Table 8">
            <a:extLst>
              <a:ext uri="{FF2B5EF4-FFF2-40B4-BE49-F238E27FC236}">
                <a16:creationId xmlns:a16="http://schemas.microsoft.com/office/drawing/2014/main" id="{7D958A0A-7A15-4DE8-ACD8-025BD1E03C96}"/>
              </a:ext>
            </a:extLst>
          </p:cNvPr>
          <p:cNvGraphicFramePr>
            <a:graphicFrameLocks noGrp="1"/>
          </p:cNvGraphicFramePr>
          <p:nvPr>
            <p:extLst>
              <p:ext uri="{D42A27DB-BD31-4B8C-83A1-F6EECF244321}">
                <p14:modId xmlns:p14="http://schemas.microsoft.com/office/powerpoint/2010/main" val="277365620"/>
              </p:ext>
            </p:extLst>
          </p:nvPr>
        </p:nvGraphicFramePr>
        <p:xfrm>
          <a:off x="6096000" y="2778503"/>
          <a:ext cx="5031767" cy="2570480"/>
        </p:xfrm>
        <a:graphic>
          <a:graphicData uri="http://schemas.openxmlformats.org/drawingml/2006/table">
            <a:tbl>
              <a:tblPr firstRow="1" bandRow="1">
                <a:tableStyleId>{5C22544A-7EE6-4342-B048-85BDC9FD1C3A}</a:tableStyleId>
              </a:tblPr>
              <a:tblGrid>
                <a:gridCol w="1381623">
                  <a:extLst>
                    <a:ext uri="{9D8B030D-6E8A-4147-A177-3AD203B41FA5}">
                      <a16:colId xmlns:a16="http://schemas.microsoft.com/office/drawing/2014/main" val="1915884218"/>
                    </a:ext>
                  </a:extLst>
                </a:gridCol>
                <a:gridCol w="3650144">
                  <a:extLst>
                    <a:ext uri="{9D8B030D-6E8A-4147-A177-3AD203B41FA5}">
                      <a16:colId xmlns:a16="http://schemas.microsoft.com/office/drawing/2014/main" val="88534184"/>
                    </a:ext>
                  </a:extLst>
                </a:gridCol>
              </a:tblGrid>
              <a:tr h="370840">
                <a:tc gridSpan="2">
                  <a:txBody>
                    <a:bodyPr/>
                    <a:lstStyle/>
                    <a:p>
                      <a:r>
                        <a:rPr lang="en-US" b="0"/>
                        <a:t>Qualifier Group </a:t>
                      </a:r>
                      <a:r>
                        <a:rPr lang="en-US" u="sng"/>
                        <a:t>Forbearance</a:t>
                      </a:r>
                    </a:p>
                  </a:txBody>
                  <a:tcPr/>
                </a:tc>
                <a:tc hMerge="1">
                  <a:txBody>
                    <a:bodyPr/>
                    <a:lstStyle/>
                    <a:p>
                      <a:endParaRPr lang="en-US"/>
                    </a:p>
                  </a:txBody>
                  <a:tcPr/>
                </a:tc>
                <a:extLst>
                  <a:ext uri="{0D108BD9-81ED-4DB2-BD59-A6C34878D82A}">
                    <a16:rowId xmlns:a16="http://schemas.microsoft.com/office/drawing/2014/main" val="592128445"/>
                  </a:ext>
                </a:extLst>
              </a:tr>
              <a:tr h="370840">
                <a:tc>
                  <a:txBody>
                    <a:bodyPr/>
                    <a:lstStyle/>
                    <a:p>
                      <a:r>
                        <a:rPr lang="en-US">
                          <a:solidFill>
                            <a:schemeClr val="bg1"/>
                          </a:solidFill>
                        </a:rPr>
                        <a:t>Qualifier </a:t>
                      </a:r>
                    </a:p>
                  </a:txBody>
                  <a:tcPr>
                    <a:solidFill>
                      <a:schemeClr val="accent1">
                        <a:lumMod val="75000"/>
                      </a:schemeClr>
                    </a:solidFill>
                  </a:tcPr>
                </a:tc>
                <a:tc>
                  <a:txBody>
                    <a:bodyPr/>
                    <a:lstStyle/>
                    <a:p>
                      <a:r>
                        <a:rPr lang="en-US">
                          <a:solidFill>
                            <a:schemeClr val="bg1"/>
                          </a:solidFill>
                        </a:rPr>
                        <a:t>Definition</a:t>
                      </a:r>
                    </a:p>
                  </a:txBody>
                  <a:tcPr>
                    <a:solidFill>
                      <a:schemeClr val="accent1">
                        <a:lumMod val="75000"/>
                      </a:schemeClr>
                    </a:solidFill>
                  </a:tcPr>
                </a:tc>
                <a:extLst>
                  <a:ext uri="{0D108BD9-81ED-4DB2-BD59-A6C34878D82A}">
                    <a16:rowId xmlns:a16="http://schemas.microsoft.com/office/drawing/2014/main" val="1142272506"/>
                  </a:ext>
                </a:extLst>
              </a:tr>
              <a:tr h="370840">
                <a:tc>
                  <a:txBody>
                    <a:bodyPr/>
                    <a:lstStyle/>
                    <a:p>
                      <a:r>
                        <a:rPr lang="en-US"/>
                        <a:t>Forbearance included </a:t>
                      </a:r>
                      <a:r>
                        <a:rPr lang="en-US">
                          <a:latin typeface="Source Sans Pro" panose="020B0503030403020204" pitchFamily="34" charset="0"/>
                          <a:ea typeface="Source Sans Pro" panose="020B0503030403020204" pitchFamily="34" charset="0"/>
                        </a:rPr>
                        <a:t>☑</a:t>
                      </a:r>
                    </a:p>
                    <a:p>
                      <a:r>
                        <a:rPr lang="en-US">
                          <a:latin typeface="Source Sans Pro" panose="020B0503030403020204" pitchFamily="34" charset="0"/>
                          <a:ea typeface="Source Sans Pro" panose="020B0503030403020204" pitchFamily="34" charset="0"/>
                        </a:rPr>
                        <a:t>(total) </a:t>
                      </a:r>
                      <a:endParaRPr lang="en-US"/>
                    </a:p>
                  </a:txBody>
                  <a:tcPr/>
                </a:tc>
                <a:tc>
                  <a:txBody>
                    <a:bodyPr/>
                    <a:lstStyle/>
                    <a:p>
                      <a:r>
                        <a:rPr lang="en-US"/>
                        <a:t>an unpaid principal balance that includes forbearance, if any</a:t>
                      </a:r>
                    </a:p>
                  </a:txBody>
                  <a:tcPr/>
                </a:tc>
                <a:extLst>
                  <a:ext uri="{0D108BD9-81ED-4DB2-BD59-A6C34878D82A}">
                    <a16:rowId xmlns:a16="http://schemas.microsoft.com/office/drawing/2014/main" val="2911602699"/>
                  </a:ext>
                </a:extLst>
              </a:tr>
              <a:tr h="370840">
                <a:tc>
                  <a:txBody>
                    <a:bodyPr/>
                    <a:lstStyle/>
                    <a:p>
                      <a:r>
                        <a:rPr lang="en-US"/>
                        <a:t>Net of forbearance</a:t>
                      </a:r>
                    </a:p>
                    <a:p>
                      <a:r>
                        <a:rPr lang="en-US"/>
                        <a:t>(net)</a:t>
                      </a:r>
                    </a:p>
                  </a:txBody>
                  <a:tcPr/>
                </a:tc>
                <a:tc>
                  <a:txBody>
                    <a:bodyPr/>
                    <a:lstStyle/>
                    <a:p>
                      <a:r>
                        <a:rPr lang="en-US"/>
                        <a:t>an unpaid principal balance that excludes forbearance, if any</a:t>
                      </a:r>
                    </a:p>
                  </a:txBody>
                  <a:tcPr/>
                </a:tc>
                <a:extLst>
                  <a:ext uri="{0D108BD9-81ED-4DB2-BD59-A6C34878D82A}">
                    <a16:rowId xmlns:a16="http://schemas.microsoft.com/office/drawing/2014/main" val="3017380981"/>
                  </a:ext>
                </a:extLst>
              </a:tr>
            </a:tbl>
          </a:graphicData>
        </a:graphic>
      </p:graphicFrame>
      <p:sp>
        <p:nvSpPr>
          <p:cNvPr id="7" name="Speech Bubble: Rectangle with Corners Rounded 6">
            <a:extLst>
              <a:ext uri="{FF2B5EF4-FFF2-40B4-BE49-F238E27FC236}">
                <a16:creationId xmlns:a16="http://schemas.microsoft.com/office/drawing/2014/main" id="{303C7C33-0B5F-4C24-B5A6-1714193B1B52}"/>
              </a:ext>
            </a:extLst>
          </p:cNvPr>
          <p:cNvSpPr/>
          <p:nvPr/>
        </p:nvSpPr>
        <p:spPr>
          <a:xfrm>
            <a:off x="6241298" y="5640512"/>
            <a:ext cx="3883632" cy="852363"/>
          </a:xfrm>
          <a:prstGeom prst="wedgeRoundRectCallout">
            <a:avLst>
              <a:gd name="adj1" fmla="val -38855"/>
              <a:gd name="adj2" fmla="val -9755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Alternate terms used in Property names or definitions shown in parenthesis.</a:t>
            </a:r>
          </a:p>
        </p:txBody>
      </p:sp>
    </p:spTree>
    <p:extLst>
      <p:ext uri="{BB962C8B-B14F-4D97-AF65-F5344CB8AC3E}">
        <p14:creationId xmlns:p14="http://schemas.microsoft.com/office/powerpoint/2010/main" val="377154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598EB-E92A-44BD-BDED-2B7A35EF9454}"/>
              </a:ext>
            </a:extLst>
          </p:cNvPr>
          <p:cNvSpPr>
            <a:spLocks noGrp="1"/>
          </p:cNvSpPr>
          <p:nvPr>
            <p:ph type="title"/>
          </p:nvPr>
        </p:nvSpPr>
        <p:spPr/>
        <p:txBody>
          <a:bodyPr/>
          <a:lstStyle/>
          <a:p>
            <a:r>
              <a:rPr lang="en-US"/>
              <a:t>Comparing Structured Definitions</a:t>
            </a:r>
          </a:p>
        </p:txBody>
      </p:sp>
      <p:sp>
        <p:nvSpPr>
          <p:cNvPr id="3" name="Content Placeholder 2">
            <a:extLst>
              <a:ext uri="{FF2B5EF4-FFF2-40B4-BE49-F238E27FC236}">
                <a16:creationId xmlns:a16="http://schemas.microsoft.com/office/drawing/2014/main" id="{357FDBF0-7ADB-4A4A-9B3A-415CD9F7C16A}"/>
              </a:ext>
            </a:extLst>
          </p:cNvPr>
          <p:cNvSpPr>
            <a:spLocks noGrp="1"/>
          </p:cNvSpPr>
          <p:nvPr>
            <p:ph idx="1"/>
          </p:nvPr>
        </p:nvSpPr>
        <p:spPr>
          <a:xfrm>
            <a:off x="838200" y="1690688"/>
            <a:ext cx="10515600" cy="4400514"/>
          </a:xfrm>
        </p:spPr>
        <p:txBody>
          <a:bodyPr/>
          <a:lstStyle/>
          <a:p>
            <a:r>
              <a:rPr lang="en-US" dirty="0"/>
              <a:t>Given a set of Properties, they can be compared – like comparing items on amazon</a:t>
            </a:r>
          </a:p>
        </p:txBody>
      </p:sp>
      <p:graphicFrame>
        <p:nvGraphicFramePr>
          <p:cNvPr id="5" name="Table 5">
            <a:extLst>
              <a:ext uri="{FF2B5EF4-FFF2-40B4-BE49-F238E27FC236}">
                <a16:creationId xmlns:a16="http://schemas.microsoft.com/office/drawing/2014/main" id="{7CBB390F-FAC9-4433-B9A7-65B379BC6860}"/>
              </a:ext>
            </a:extLst>
          </p:cNvPr>
          <p:cNvGraphicFramePr>
            <a:graphicFrameLocks noGrp="1"/>
          </p:cNvGraphicFramePr>
          <p:nvPr>
            <p:extLst>
              <p:ext uri="{D42A27DB-BD31-4B8C-83A1-F6EECF244321}">
                <p14:modId xmlns:p14="http://schemas.microsoft.com/office/powerpoint/2010/main" val="3952306151"/>
              </p:ext>
            </p:extLst>
          </p:nvPr>
        </p:nvGraphicFramePr>
        <p:xfrm>
          <a:off x="192947" y="2676088"/>
          <a:ext cx="11056689" cy="3998987"/>
        </p:xfrm>
        <a:graphic>
          <a:graphicData uri="http://schemas.openxmlformats.org/drawingml/2006/table">
            <a:tbl>
              <a:tblPr firstRow="1" bandRow="1">
                <a:tableStyleId>{5C22544A-7EE6-4342-B048-85BDC9FD1C3A}</a:tableStyleId>
              </a:tblPr>
              <a:tblGrid>
                <a:gridCol w="2296572">
                  <a:extLst>
                    <a:ext uri="{9D8B030D-6E8A-4147-A177-3AD203B41FA5}">
                      <a16:colId xmlns:a16="http://schemas.microsoft.com/office/drawing/2014/main" val="2815280988"/>
                    </a:ext>
                  </a:extLst>
                </a:gridCol>
                <a:gridCol w="2714847">
                  <a:extLst>
                    <a:ext uri="{9D8B030D-6E8A-4147-A177-3AD203B41FA5}">
                      <a16:colId xmlns:a16="http://schemas.microsoft.com/office/drawing/2014/main" val="3867063154"/>
                    </a:ext>
                  </a:extLst>
                </a:gridCol>
                <a:gridCol w="3022635">
                  <a:extLst>
                    <a:ext uri="{9D8B030D-6E8A-4147-A177-3AD203B41FA5}">
                      <a16:colId xmlns:a16="http://schemas.microsoft.com/office/drawing/2014/main" val="3456537447"/>
                    </a:ext>
                  </a:extLst>
                </a:gridCol>
                <a:gridCol w="3022635">
                  <a:extLst>
                    <a:ext uri="{9D8B030D-6E8A-4147-A177-3AD203B41FA5}">
                      <a16:colId xmlns:a16="http://schemas.microsoft.com/office/drawing/2014/main" val="2897164956"/>
                    </a:ext>
                  </a:extLst>
                </a:gridCol>
              </a:tblGrid>
              <a:tr h="773715">
                <a:tc>
                  <a:txBody>
                    <a:bodyPr/>
                    <a:lstStyle/>
                    <a:p>
                      <a:endParaRPr lang="en-US"/>
                    </a:p>
                  </a:txBody>
                  <a:tcPr/>
                </a:tc>
                <a:tc>
                  <a:txBody>
                    <a:bodyPr/>
                    <a:lstStyle/>
                    <a:p>
                      <a:r>
                        <a:rPr lang="en-US"/>
                        <a:t>Loan Actual UPB Amount</a:t>
                      </a:r>
                    </a:p>
                  </a:txBody>
                  <a:tcPr/>
                </a:tc>
                <a:tc>
                  <a:txBody>
                    <a:bodyPr/>
                    <a:lstStyle/>
                    <a:p>
                      <a:r>
                        <a:rPr lang="en-US"/>
                        <a:t>Loan Actual Net UPB Amount</a:t>
                      </a:r>
                    </a:p>
                  </a:txBody>
                  <a:tcPr/>
                </a:tc>
                <a:tc>
                  <a:txBody>
                    <a:bodyPr/>
                    <a:lstStyle/>
                    <a:p>
                      <a:r>
                        <a:rPr lang="en-US"/>
                        <a:t>Loan Modification UPB Amount</a:t>
                      </a:r>
                    </a:p>
                  </a:txBody>
                  <a:tcPr/>
                </a:tc>
                <a:extLst>
                  <a:ext uri="{0D108BD9-81ED-4DB2-BD59-A6C34878D82A}">
                    <a16:rowId xmlns:a16="http://schemas.microsoft.com/office/drawing/2014/main" val="932182867"/>
                  </a:ext>
                </a:extLst>
              </a:tr>
              <a:tr h="443580">
                <a:tc>
                  <a:txBody>
                    <a:bodyPr/>
                    <a:lstStyle/>
                    <a:p>
                      <a:r>
                        <a:rPr lang="en-US"/>
                        <a:t>Representing</a:t>
                      </a:r>
                    </a:p>
                  </a:txBody>
                  <a:tcPr/>
                </a:tc>
                <a:tc>
                  <a:txBody>
                    <a:bodyPr/>
                    <a:lstStyle/>
                    <a:p>
                      <a:r>
                        <a:rPr lang="en-US" u="sng"/>
                        <a:t>Unpaid Principal Balance </a:t>
                      </a:r>
                      <a:endParaRPr lang="en-US"/>
                    </a:p>
                  </a:txBody>
                  <a:tcPr/>
                </a:tc>
                <a:tc>
                  <a:txBody>
                    <a:bodyPr/>
                    <a:lstStyle/>
                    <a:p>
                      <a:r>
                        <a:rPr lang="en-US" u="sng"/>
                        <a:t>Unpaid Principal Balance </a:t>
                      </a:r>
                      <a:endParaRPr lang="en-US"/>
                    </a:p>
                  </a:txBody>
                  <a:tcPr/>
                </a:tc>
                <a:tc>
                  <a:txBody>
                    <a:bodyPr/>
                    <a:lstStyle/>
                    <a:p>
                      <a:r>
                        <a:rPr lang="en-US" u="sng"/>
                        <a:t>Unpaid Principal Balance </a:t>
                      </a:r>
                      <a:endParaRPr lang="en-US"/>
                    </a:p>
                  </a:txBody>
                  <a:tcPr/>
                </a:tc>
                <a:extLst>
                  <a:ext uri="{0D108BD9-81ED-4DB2-BD59-A6C34878D82A}">
                    <a16:rowId xmlns:a16="http://schemas.microsoft.com/office/drawing/2014/main" val="1495759100"/>
                  </a:ext>
                </a:extLst>
              </a:tr>
              <a:tr h="448264">
                <a:tc>
                  <a:txBody>
                    <a:bodyPr/>
                    <a:lstStyle/>
                    <a:p>
                      <a:r>
                        <a:rPr lang="en-US"/>
                        <a:t>Topic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hlinkClick r:id="rId2"/>
                        </a:rPr>
                        <a:t>Loan</a:t>
                      </a:r>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hlinkClick r:id="rId2"/>
                        </a:rPr>
                        <a:t>Loan</a:t>
                      </a:r>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hlinkClick r:id="rId2"/>
                        </a:rPr>
                        <a:t>Loan</a:t>
                      </a:r>
                      <a:endParaRPr lang="en-US"/>
                    </a:p>
                  </a:txBody>
                  <a:tcPr/>
                </a:tc>
                <a:extLst>
                  <a:ext uri="{0D108BD9-81ED-4DB2-BD59-A6C34878D82A}">
                    <a16:rowId xmlns:a16="http://schemas.microsoft.com/office/drawing/2014/main" val="1531157617"/>
                  </a:ext>
                </a:extLst>
              </a:tr>
              <a:tr h="448264">
                <a:tc>
                  <a:txBody>
                    <a:bodyPr/>
                    <a:lstStyle/>
                    <a:p>
                      <a:r>
                        <a:rPr lang="en-US"/>
                        <a:t>Value type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Dollar Amount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Dollar Amount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Dollar Amount</a:t>
                      </a:r>
                    </a:p>
                  </a:txBody>
                  <a:tcPr/>
                </a:tc>
                <a:extLst>
                  <a:ext uri="{0D108BD9-81ED-4DB2-BD59-A6C34878D82A}">
                    <a16:rowId xmlns:a16="http://schemas.microsoft.com/office/drawing/2014/main" val="3306331069"/>
                  </a:ext>
                </a:extLst>
              </a:tr>
              <a:tr h="448264">
                <a:tc>
                  <a:txBody>
                    <a:bodyPr/>
                    <a:lstStyle/>
                    <a:p>
                      <a:r>
                        <a:rPr lang="en-US"/>
                        <a:t>Timeframe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Not Specified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Not Specified</a:t>
                      </a:r>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solidFill>
                            <a:srgbClr val="FF0000"/>
                          </a:solidFill>
                        </a:rPr>
                        <a:t>Loan Modification Event</a:t>
                      </a:r>
                    </a:p>
                  </a:txBody>
                  <a:tcPr/>
                </a:tc>
                <a:extLst>
                  <a:ext uri="{0D108BD9-81ED-4DB2-BD59-A6C34878D82A}">
                    <a16:rowId xmlns:a16="http://schemas.microsoft.com/office/drawing/2014/main" val="3821962918"/>
                  </a:ext>
                </a:extLst>
              </a:tr>
              <a:tr h="1436900">
                <a:tc>
                  <a:txBody>
                    <a:bodyPr/>
                    <a:lstStyle/>
                    <a:p>
                      <a:r>
                        <a:rPr lang="en-US"/>
                        <a:t>Qualifiers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Actual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a:t>Unfactored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a:solidFill>
                            <a:srgbClr val="C00000"/>
                          </a:solidFill>
                        </a:rPr>
                        <a:t>include forbearance</a:t>
                      </a:r>
                      <a:endParaRPr lang="en-US">
                        <a:solidFill>
                          <a:srgbClr val="C0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Actual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a:t>Unfactored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a:solidFill>
                            <a:srgbClr val="C00000"/>
                          </a:solidFill>
                        </a:rPr>
                        <a:t>net of forbearance</a:t>
                      </a:r>
                      <a:endParaRPr lang="en-US">
                        <a:solidFill>
                          <a:srgbClr val="C00000"/>
                        </a:solidFill>
                      </a:endParaRPr>
                    </a:p>
                    <a:p>
                      <a:pPr algn="l"/>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a:t>Actual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a:t>Unfactored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a:solidFill>
                            <a:srgbClr val="C00000"/>
                          </a:solidFill>
                        </a:rPr>
                        <a:t>include forbearance</a:t>
                      </a:r>
                      <a:endParaRPr lang="en-US">
                        <a:solidFill>
                          <a:srgbClr val="C00000"/>
                        </a:solidFill>
                      </a:endParaRPr>
                    </a:p>
                  </a:txBody>
                  <a:tcPr/>
                </a:tc>
                <a:extLst>
                  <a:ext uri="{0D108BD9-81ED-4DB2-BD59-A6C34878D82A}">
                    <a16:rowId xmlns:a16="http://schemas.microsoft.com/office/drawing/2014/main" val="4271926064"/>
                  </a:ext>
                </a:extLst>
              </a:tr>
            </a:tbl>
          </a:graphicData>
        </a:graphic>
      </p:graphicFrame>
    </p:spTree>
    <p:extLst>
      <p:ext uri="{BB962C8B-B14F-4D97-AF65-F5344CB8AC3E}">
        <p14:creationId xmlns:p14="http://schemas.microsoft.com/office/powerpoint/2010/main" val="1282012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8DD10-C493-4FF3-AC38-3094319B2A18}"/>
              </a:ext>
            </a:extLst>
          </p:cNvPr>
          <p:cNvSpPr>
            <a:spLocks noGrp="1"/>
          </p:cNvSpPr>
          <p:nvPr>
            <p:ph type="title"/>
          </p:nvPr>
        </p:nvSpPr>
        <p:spPr>
          <a:xfrm>
            <a:off x="838199" y="42068"/>
            <a:ext cx="10515600" cy="953295"/>
          </a:xfrm>
        </p:spPr>
        <p:txBody>
          <a:bodyPr/>
          <a:lstStyle/>
          <a:p>
            <a:r>
              <a:rPr lang="en-US"/>
              <a:t>Mapping Relationships Under the Covers</a:t>
            </a:r>
          </a:p>
        </p:txBody>
      </p:sp>
      <p:sp>
        <p:nvSpPr>
          <p:cNvPr id="3" name="Content Placeholder 2">
            <a:extLst>
              <a:ext uri="{FF2B5EF4-FFF2-40B4-BE49-F238E27FC236}">
                <a16:creationId xmlns:a16="http://schemas.microsoft.com/office/drawing/2014/main" id="{B5357A54-0514-4DE1-9F0C-1DC8E3239BF2}"/>
              </a:ext>
            </a:extLst>
          </p:cNvPr>
          <p:cNvSpPr>
            <a:spLocks noGrp="1"/>
          </p:cNvSpPr>
          <p:nvPr>
            <p:ph idx="1"/>
          </p:nvPr>
        </p:nvSpPr>
        <p:spPr>
          <a:xfrm>
            <a:off x="697089" y="1163399"/>
            <a:ext cx="10515600" cy="623268"/>
          </a:xfrm>
        </p:spPr>
        <p:txBody>
          <a:bodyPr>
            <a:normAutofit fontScale="92500"/>
          </a:bodyPr>
          <a:lstStyle/>
          <a:p>
            <a:pPr marL="0" indent="0">
              <a:buNone/>
            </a:pPr>
            <a:r>
              <a:rPr lang="en-US" sz="1800"/>
              <a:t>Mappings relationships to reference models provide the data to generate structured English definitions, the following are the mapping relationships defined thus far. Automation will assist in the mappings which are then reviewed.</a:t>
            </a:r>
          </a:p>
        </p:txBody>
      </p:sp>
      <p:graphicFrame>
        <p:nvGraphicFramePr>
          <p:cNvPr id="4" name="Table 4">
            <a:extLst>
              <a:ext uri="{FF2B5EF4-FFF2-40B4-BE49-F238E27FC236}">
                <a16:creationId xmlns:a16="http://schemas.microsoft.com/office/drawing/2014/main" id="{D18B1710-5C8D-4AFD-A2FE-EE388C49543A}"/>
              </a:ext>
            </a:extLst>
          </p:cNvPr>
          <p:cNvGraphicFramePr>
            <a:graphicFrameLocks noGrp="1"/>
          </p:cNvGraphicFramePr>
          <p:nvPr/>
        </p:nvGraphicFramePr>
        <p:xfrm>
          <a:off x="258618" y="2113670"/>
          <a:ext cx="11610110" cy="4582160"/>
        </p:xfrm>
        <a:graphic>
          <a:graphicData uri="http://schemas.openxmlformats.org/drawingml/2006/table">
            <a:tbl>
              <a:tblPr firstRow="1" bandRow="1">
                <a:tableStyleId>{5C22544A-7EE6-4342-B048-85BDC9FD1C3A}</a:tableStyleId>
              </a:tblPr>
              <a:tblGrid>
                <a:gridCol w="1655871">
                  <a:extLst>
                    <a:ext uri="{9D8B030D-6E8A-4147-A177-3AD203B41FA5}">
                      <a16:colId xmlns:a16="http://schemas.microsoft.com/office/drawing/2014/main" val="446336865"/>
                    </a:ext>
                  </a:extLst>
                </a:gridCol>
                <a:gridCol w="1832538">
                  <a:extLst>
                    <a:ext uri="{9D8B030D-6E8A-4147-A177-3AD203B41FA5}">
                      <a16:colId xmlns:a16="http://schemas.microsoft.com/office/drawing/2014/main" val="1761970896"/>
                    </a:ext>
                  </a:extLst>
                </a:gridCol>
                <a:gridCol w="4289290">
                  <a:extLst>
                    <a:ext uri="{9D8B030D-6E8A-4147-A177-3AD203B41FA5}">
                      <a16:colId xmlns:a16="http://schemas.microsoft.com/office/drawing/2014/main" val="4288149570"/>
                    </a:ext>
                  </a:extLst>
                </a:gridCol>
                <a:gridCol w="3832411">
                  <a:extLst>
                    <a:ext uri="{9D8B030D-6E8A-4147-A177-3AD203B41FA5}">
                      <a16:colId xmlns:a16="http://schemas.microsoft.com/office/drawing/2014/main" val="2281670477"/>
                    </a:ext>
                  </a:extLst>
                </a:gridCol>
              </a:tblGrid>
              <a:tr h="370840">
                <a:tc>
                  <a:txBody>
                    <a:bodyPr/>
                    <a:lstStyle/>
                    <a:p>
                      <a:r>
                        <a:rPr lang="en-US" sz="1400" dirty="0"/>
                        <a:t>Relationship</a:t>
                      </a:r>
                    </a:p>
                  </a:txBody>
                  <a:tcPr/>
                </a:tc>
                <a:tc>
                  <a:txBody>
                    <a:bodyPr/>
                    <a:lstStyle/>
                    <a:p>
                      <a:r>
                        <a:rPr lang="en-US" sz="1400"/>
                        <a:t>Relates to</a:t>
                      </a:r>
                    </a:p>
                  </a:txBody>
                  <a:tcPr/>
                </a:tc>
                <a:tc>
                  <a:txBody>
                    <a:bodyPr/>
                    <a:lstStyle/>
                    <a:p>
                      <a:r>
                        <a:rPr lang="en-US" sz="1400"/>
                        <a:t>Description</a:t>
                      </a:r>
                    </a:p>
                  </a:txBody>
                  <a:tcPr/>
                </a:tc>
                <a:tc>
                  <a:txBody>
                    <a:bodyPr/>
                    <a:lstStyle/>
                    <a:p>
                      <a:r>
                        <a:rPr lang="en-US" sz="1400"/>
                        <a:t>Example</a:t>
                      </a:r>
                    </a:p>
                  </a:txBody>
                  <a:tcPr/>
                </a:tc>
                <a:extLst>
                  <a:ext uri="{0D108BD9-81ED-4DB2-BD59-A6C34878D82A}">
                    <a16:rowId xmlns:a16="http://schemas.microsoft.com/office/drawing/2014/main" val="23239986"/>
                  </a:ext>
                </a:extLst>
              </a:tr>
              <a:tr h="370840">
                <a:tc>
                  <a:txBody>
                    <a:bodyPr/>
                    <a:lstStyle/>
                    <a:p>
                      <a:r>
                        <a:rPr lang="en-US" sz="1200"/>
                        <a:t>is based on</a:t>
                      </a:r>
                    </a:p>
                  </a:txBody>
                  <a:tcPr/>
                </a:tc>
                <a:tc>
                  <a:txBody>
                    <a:bodyPr/>
                    <a:lstStyle/>
                    <a:p>
                      <a:r>
                        <a:rPr lang="en-US" sz="1200"/>
                        <a:t>Base business concept</a:t>
                      </a:r>
                    </a:p>
                  </a:txBody>
                  <a:tcPr/>
                </a:tc>
                <a:tc>
                  <a:txBody>
                    <a:bodyPr/>
                    <a:lstStyle/>
                    <a:p>
                      <a:r>
                        <a:rPr lang="en-US" sz="1200" dirty="0"/>
                        <a:t>The base business concept that the Property represents prior to any qualification</a:t>
                      </a:r>
                    </a:p>
                  </a:txBody>
                  <a:tcPr/>
                </a:tc>
                <a:tc>
                  <a:txBody>
                    <a:bodyPr/>
                    <a:lstStyle/>
                    <a:p>
                      <a:r>
                        <a:rPr lang="en-US" sz="1200" u="sng"/>
                        <a:t>Loan</a:t>
                      </a:r>
                      <a:r>
                        <a:rPr lang="en-US" sz="1200"/>
                        <a:t> </a:t>
                      </a:r>
                      <a:r>
                        <a:rPr lang="en-US" sz="1200" u="sng"/>
                        <a:t>Actual UPB Amount </a:t>
                      </a:r>
                      <a:r>
                        <a:rPr lang="en-US" sz="1200" i="1" u="none"/>
                        <a:t>is based on </a:t>
                      </a:r>
                      <a:r>
                        <a:rPr lang="en-US" sz="1200" u="sng"/>
                        <a:t>Unpaid Principal Balance</a:t>
                      </a:r>
                    </a:p>
                  </a:txBody>
                  <a:tcPr/>
                </a:tc>
                <a:extLst>
                  <a:ext uri="{0D108BD9-81ED-4DB2-BD59-A6C34878D82A}">
                    <a16:rowId xmlns:a16="http://schemas.microsoft.com/office/drawing/2014/main" val="356852179"/>
                  </a:ext>
                </a:extLst>
              </a:tr>
              <a:tr h="370840">
                <a:tc>
                  <a:txBody>
                    <a:bodyPr/>
                    <a:lstStyle/>
                    <a:p>
                      <a:r>
                        <a:rPr lang="en-US" sz="1200"/>
                        <a:t>has topic</a:t>
                      </a:r>
                    </a:p>
                  </a:txBody>
                  <a:tcPr/>
                </a:tc>
                <a:tc>
                  <a:txBody>
                    <a:bodyPr/>
                    <a:lstStyle/>
                    <a:p>
                      <a:r>
                        <a:rPr lang="en-US" sz="1200"/>
                        <a:t>Class of business entity</a:t>
                      </a:r>
                    </a:p>
                  </a:txBody>
                  <a:tcPr/>
                </a:tc>
                <a:tc>
                  <a:txBody>
                    <a:bodyPr/>
                    <a:lstStyle/>
                    <a:p>
                      <a:r>
                        <a:rPr lang="en-US" sz="1200" dirty="0"/>
                        <a:t>Business entity or event that the Property describes</a:t>
                      </a:r>
                    </a:p>
                  </a:txBody>
                  <a:tcPr/>
                </a:tc>
                <a:tc>
                  <a:txBody>
                    <a:bodyPr/>
                    <a:lstStyle/>
                    <a:p>
                      <a:r>
                        <a:rPr lang="en-US" sz="1200" u="sng"/>
                        <a:t>Loan</a:t>
                      </a:r>
                      <a:r>
                        <a:rPr lang="en-US" sz="1200"/>
                        <a:t> </a:t>
                      </a:r>
                      <a:r>
                        <a:rPr lang="en-US" sz="1200" u="sng"/>
                        <a:t>Actual UPB Amount </a:t>
                      </a:r>
                      <a:r>
                        <a:rPr lang="en-US" sz="1200" i="1" u="none"/>
                        <a:t>has topic </a:t>
                      </a:r>
                      <a:r>
                        <a:rPr lang="en-US" sz="1200"/>
                        <a:t>Loan</a:t>
                      </a:r>
                    </a:p>
                  </a:txBody>
                  <a:tcPr/>
                </a:tc>
                <a:extLst>
                  <a:ext uri="{0D108BD9-81ED-4DB2-BD59-A6C34878D82A}">
                    <a16:rowId xmlns:a16="http://schemas.microsoft.com/office/drawing/2014/main" val="3868010975"/>
                  </a:ext>
                </a:extLst>
              </a:tr>
              <a:tr h="370840">
                <a:tc>
                  <a:txBody>
                    <a:bodyPr/>
                    <a:lstStyle/>
                    <a:p>
                      <a:r>
                        <a:rPr lang="en-US" sz="1200"/>
                        <a:t>specializes</a:t>
                      </a:r>
                    </a:p>
                  </a:txBody>
                  <a:tcPr/>
                </a:tc>
                <a:tc>
                  <a:txBody>
                    <a:bodyPr/>
                    <a:lstStyle/>
                    <a:p>
                      <a:r>
                        <a:rPr lang="en-US" sz="1200" dirty="0"/>
                        <a:t>Property</a:t>
                      </a:r>
                    </a:p>
                  </a:txBody>
                  <a:tcPr/>
                </a:tc>
                <a:tc>
                  <a:txBody>
                    <a:bodyPr/>
                    <a:lstStyle/>
                    <a:p>
                      <a:r>
                        <a:rPr lang="en-US" sz="1200" dirty="0"/>
                        <a:t>More general Property describing the same thing, but less qualified </a:t>
                      </a:r>
                    </a:p>
                  </a:txBody>
                  <a:tcPr/>
                </a:tc>
                <a:tc>
                  <a:txBody>
                    <a:bodyPr/>
                    <a:lstStyle/>
                    <a:p>
                      <a:r>
                        <a:rPr lang="en-US" sz="1200" u="sng"/>
                        <a:t>Loan Modification UPB Amount </a:t>
                      </a:r>
                      <a:r>
                        <a:rPr lang="en-US" sz="1200" i="1"/>
                        <a:t>specializes</a:t>
                      </a:r>
                      <a:r>
                        <a:rPr lang="en-US" sz="1200"/>
                        <a:t> </a:t>
                      </a:r>
                      <a:r>
                        <a:rPr lang="en-US" sz="1200" u="sng"/>
                        <a:t>Loan</a:t>
                      </a:r>
                      <a:r>
                        <a:rPr lang="en-US" sz="1200"/>
                        <a:t> </a:t>
                      </a:r>
                      <a:r>
                        <a:rPr lang="en-US" sz="1200" u="sng"/>
                        <a:t>Actual UPB Amount</a:t>
                      </a:r>
                    </a:p>
                  </a:txBody>
                  <a:tcPr/>
                </a:tc>
                <a:extLst>
                  <a:ext uri="{0D108BD9-81ED-4DB2-BD59-A6C34878D82A}">
                    <a16:rowId xmlns:a16="http://schemas.microsoft.com/office/drawing/2014/main" val="1578691249"/>
                  </a:ext>
                </a:extLst>
              </a:tr>
              <a:tr h="370840">
                <a:tc>
                  <a:txBody>
                    <a:bodyPr/>
                    <a:lstStyle/>
                    <a:p>
                      <a:r>
                        <a:rPr lang="en-US" sz="1200"/>
                        <a:t>has timeframe (before, during, after)</a:t>
                      </a:r>
                    </a:p>
                  </a:txBody>
                  <a:tcPr/>
                </a:tc>
                <a:tc>
                  <a:txBody>
                    <a:bodyPr/>
                    <a:lstStyle/>
                    <a:p>
                      <a:r>
                        <a:rPr lang="en-US" sz="1200"/>
                        <a:t>Event (including end of a period)</a:t>
                      </a:r>
                    </a:p>
                  </a:txBody>
                  <a:tcPr/>
                </a:tc>
                <a:tc>
                  <a:txBody>
                    <a:bodyPr/>
                    <a:lstStyle/>
                    <a:p>
                      <a:r>
                        <a:rPr lang="en-US" sz="1200" dirty="0"/>
                        <a:t>Event that defines when a particular Property is valid</a:t>
                      </a:r>
                    </a:p>
                  </a:txBody>
                  <a:tcPr/>
                </a:tc>
                <a:tc>
                  <a:txBody>
                    <a:bodyPr/>
                    <a:lstStyle/>
                    <a:p>
                      <a:r>
                        <a:rPr lang="en-US" sz="1200" u="sng"/>
                        <a:t>Loan Modification UPB Amount </a:t>
                      </a:r>
                      <a:r>
                        <a:rPr lang="en-US" sz="1200" i="1" u="none"/>
                        <a:t>has timeframe</a:t>
                      </a:r>
                      <a:r>
                        <a:rPr lang="en-US" sz="1200" u="sng"/>
                        <a:t> Loan Modification Event</a:t>
                      </a:r>
                    </a:p>
                  </a:txBody>
                  <a:tcPr/>
                </a:tc>
                <a:extLst>
                  <a:ext uri="{0D108BD9-81ED-4DB2-BD59-A6C34878D82A}">
                    <a16:rowId xmlns:a16="http://schemas.microsoft.com/office/drawing/2014/main" val="2165822196"/>
                  </a:ext>
                </a:extLst>
              </a:tr>
              <a:tr h="370840">
                <a:tc>
                  <a:txBody>
                    <a:bodyPr/>
                    <a:lstStyle/>
                    <a:p>
                      <a:r>
                        <a:rPr lang="en-US" sz="1200"/>
                        <a:t>is qualified by</a:t>
                      </a:r>
                    </a:p>
                  </a:txBody>
                  <a:tcPr/>
                </a:tc>
                <a:tc>
                  <a:txBody>
                    <a:bodyPr/>
                    <a:lstStyle/>
                    <a:p>
                      <a:r>
                        <a:rPr lang="en-US" sz="1200"/>
                        <a:t>Qualifier</a:t>
                      </a:r>
                    </a:p>
                  </a:txBody>
                  <a:tcPr/>
                </a:tc>
                <a:tc>
                  <a:txBody>
                    <a:bodyPr/>
                    <a:lstStyle/>
                    <a:p>
                      <a:r>
                        <a:rPr lang="en-US" sz="1200" dirty="0"/>
                        <a:t>Qualifier that is explicitly asserted to apply to an Property, any not asserted will be assigned by default</a:t>
                      </a:r>
                    </a:p>
                  </a:txBody>
                  <a:tcPr/>
                </a:tc>
                <a:tc>
                  <a:txBody>
                    <a:bodyPr/>
                    <a:lstStyle/>
                    <a:p>
                      <a:r>
                        <a:rPr lang="en-US" sz="1200" u="sng"/>
                        <a:t>Loan</a:t>
                      </a:r>
                      <a:r>
                        <a:rPr lang="en-US" sz="1200"/>
                        <a:t> </a:t>
                      </a:r>
                      <a:r>
                        <a:rPr lang="en-US" sz="1200" u="sng"/>
                        <a:t>Actual UPB Amount </a:t>
                      </a:r>
                      <a:r>
                        <a:rPr lang="en-US" sz="1200" i="1" u="none"/>
                        <a:t>is qualified by </a:t>
                      </a:r>
                      <a:r>
                        <a:rPr lang="en-US" sz="1200" u="sng"/>
                        <a:t>Actual</a:t>
                      </a:r>
                    </a:p>
                  </a:txBody>
                  <a:tcPr/>
                </a:tc>
                <a:extLst>
                  <a:ext uri="{0D108BD9-81ED-4DB2-BD59-A6C34878D82A}">
                    <a16:rowId xmlns:a16="http://schemas.microsoft.com/office/drawing/2014/main" val="1319764148"/>
                  </a:ext>
                </a:extLst>
              </a:tr>
              <a:tr h="370840">
                <a:tc>
                  <a:txBody>
                    <a:bodyPr/>
                    <a:lstStyle/>
                    <a:p>
                      <a:r>
                        <a:rPr lang="en-US" sz="1200"/>
                        <a:t>has calculation</a:t>
                      </a:r>
                    </a:p>
                  </a:txBody>
                  <a:tcPr/>
                </a:tc>
                <a:tc>
                  <a:txBody>
                    <a:bodyPr/>
                    <a:lstStyle/>
                    <a:p>
                      <a:r>
                        <a:rPr lang="en-US" sz="1200"/>
                        <a:t>Expression</a:t>
                      </a:r>
                    </a:p>
                  </a:txBody>
                  <a:tcPr/>
                </a:tc>
                <a:tc>
                  <a:txBody>
                    <a:bodyPr/>
                    <a:lstStyle/>
                    <a:p>
                      <a:r>
                        <a:rPr lang="en-US" sz="1200" dirty="0"/>
                        <a:t>Expression or set of other Properties which are used to calculate a derived Property</a:t>
                      </a:r>
                    </a:p>
                  </a:txBody>
                  <a:tcPr/>
                </a:tc>
                <a:tc>
                  <a:txBody>
                    <a:bodyPr/>
                    <a:lstStyle/>
                    <a:p>
                      <a:r>
                        <a:rPr lang="en-US" sz="1200"/>
                        <a:t>['Loan Actual UPB Amount'.net of('Loan Principal Forbearance Balance Amount’)] </a:t>
                      </a:r>
                    </a:p>
                  </a:txBody>
                  <a:tcPr/>
                </a:tc>
                <a:extLst>
                  <a:ext uri="{0D108BD9-81ED-4DB2-BD59-A6C34878D82A}">
                    <a16:rowId xmlns:a16="http://schemas.microsoft.com/office/drawing/2014/main" val="2495587753"/>
                  </a:ext>
                </a:extLst>
              </a:tr>
              <a:tr h="370840">
                <a:tc>
                  <a:txBody>
                    <a:bodyPr/>
                    <a:lstStyle/>
                    <a:p>
                      <a:r>
                        <a:rPr lang="en-US" sz="1200"/>
                        <a:t>has synonym</a:t>
                      </a:r>
                    </a:p>
                  </a:txBody>
                  <a:tcPr/>
                </a:tc>
                <a:tc>
                  <a:txBody>
                    <a:bodyPr/>
                    <a:lstStyle/>
                    <a:p>
                      <a:r>
                        <a:rPr lang="en-US" sz="1200" dirty="0"/>
                        <a:t>Term or Property</a:t>
                      </a:r>
                    </a:p>
                  </a:txBody>
                  <a:tcPr/>
                </a:tc>
                <a:tc>
                  <a:txBody>
                    <a:bodyPr/>
                    <a:lstStyle/>
                    <a:p>
                      <a:r>
                        <a:rPr lang="en-US" sz="1200"/>
                        <a:t>Alternative name for same concept, perhaps in another context</a:t>
                      </a:r>
                    </a:p>
                  </a:txBody>
                  <a:tcPr/>
                </a:tc>
                <a:tc>
                  <a:txBody>
                    <a:bodyPr/>
                    <a:lstStyle/>
                    <a:p>
                      <a:r>
                        <a:rPr lang="en-US" sz="1200" u="sng"/>
                        <a:t>Loan</a:t>
                      </a:r>
                      <a:r>
                        <a:rPr lang="en-US" sz="1200"/>
                        <a:t> </a:t>
                      </a:r>
                      <a:r>
                        <a:rPr lang="en-US" sz="1200" u="sng"/>
                        <a:t>Actual UPB Amount </a:t>
                      </a:r>
                      <a:r>
                        <a:rPr lang="en-US" sz="1200" i="1" u="none"/>
                        <a:t>has synonym </a:t>
                      </a:r>
                      <a:r>
                        <a:rPr lang="en-US" sz="1200" b="0" u="sng" strike="noStrike">
                          <a:effectLst/>
                        </a:rPr>
                        <a:t>Loan Unfactored Actual Total UPB Amount</a:t>
                      </a:r>
                      <a:r>
                        <a:rPr lang="en-US" sz="1200" b="0" i="1" u="none"/>
                        <a:t> </a:t>
                      </a:r>
                      <a:endParaRPr lang="en-US" sz="1200" b="0"/>
                    </a:p>
                  </a:txBody>
                  <a:tcPr/>
                </a:tc>
                <a:extLst>
                  <a:ext uri="{0D108BD9-81ED-4DB2-BD59-A6C34878D82A}">
                    <a16:rowId xmlns:a16="http://schemas.microsoft.com/office/drawing/2014/main" val="3751962814"/>
                  </a:ext>
                </a:extLst>
              </a:tr>
              <a:tr h="370840">
                <a:tc>
                  <a:txBody>
                    <a:bodyPr/>
                    <a:lstStyle/>
                    <a:p>
                      <a:r>
                        <a:rPr lang="en-US" sz="1200"/>
                        <a:t>Is aggregation of (sum, average, min, max, balance)</a:t>
                      </a:r>
                    </a:p>
                  </a:txBody>
                  <a:tcPr/>
                </a:tc>
                <a:tc>
                  <a:txBody>
                    <a:bodyPr/>
                    <a:lstStyle/>
                    <a:p>
                      <a:r>
                        <a:rPr lang="en-US" sz="1200" dirty="0"/>
                        <a:t>Property</a:t>
                      </a:r>
                    </a:p>
                  </a:txBody>
                  <a:tcPr/>
                </a:tc>
                <a:tc>
                  <a:txBody>
                    <a:bodyPr/>
                    <a:lstStyle/>
                    <a:p>
                      <a:r>
                        <a:rPr lang="en-US" sz="1200" dirty="0"/>
                        <a:t>Property which is summed or averaged to compute a derived Property</a:t>
                      </a:r>
                    </a:p>
                  </a:txBody>
                  <a:tcPr/>
                </a:tc>
                <a:tc>
                  <a:txBody>
                    <a:bodyPr/>
                    <a:lstStyle/>
                    <a:p>
                      <a:r>
                        <a:rPr lang="en-US" sz="1200" b="0"/>
                        <a:t>TBD</a:t>
                      </a:r>
                    </a:p>
                  </a:txBody>
                  <a:tcPr/>
                </a:tc>
                <a:extLst>
                  <a:ext uri="{0D108BD9-81ED-4DB2-BD59-A6C34878D82A}">
                    <a16:rowId xmlns:a16="http://schemas.microsoft.com/office/drawing/2014/main" val="3858260477"/>
                  </a:ext>
                </a:extLst>
              </a:tr>
              <a:tr h="370840">
                <a:tc>
                  <a:txBody>
                    <a:bodyPr/>
                    <a:lstStyle/>
                    <a:p>
                      <a:r>
                        <a:rPr lang="en-US" sz="1200"/>
                        <a:t>Is related to</a:t>
                      </a:r>
                    </a:p>
                  </a:txBody>
                  <a:tcPr/>
                </a:tc>
                <a:tc>
                  <a:txBody>
                    <a:bodyPr/>
                    <a:lstStyle/>
                    <a:p>
                      <a:r>
                        <a:rPr lang="en-US" sz="1200"/>
                        <a:t>Anything</a:t>
                      </a:r>
                    </a:p>
                  </a:txBody>
                  <a:tcPr/>
                </a:tc>
                <a:tc>
                  <a:txBody>
                    <a:bodyPr/>
                    <a:lstStyle/>
                    <a:p>
                      <a:r>
                        <a:rPr lang="en-US" sz="1200"/>
                        <a:t>Unspecified but meaningful relationship </a:t>
                      </a:r>
                    </a:p>
                  </a:txBody>
                  <a:tcPr/>
                </a:tc>
                <a:tc>
                  <a:txBody>
                    <a:bodyPr/>
                    <a:lstStyle/>
                    <a:p>
                      <a:r>
                        <a:rPr lang="en-US" sz="1200" b="0" u="sng"/>
                        <a:t>Loan Mortgage Servicing Rights Interest Accruing UPB </a:t>
                      </a:r>
                      <a:r>
                        <a:rPr lang="en-US" sz="1200" b="0" i="0" u="sng"/>
                        <a:t>Amount</a:t>
                      </a:r>
                      <a:r>
                        <a:rPr lang="en-US" sz="1200" b="0" i="1"/>
                        <a:t> is related to </a:t>
                      </a:r>
                      <a:r>
                        <a:rPr lang="en-US" sz="1200" b="0" u="sng"/>
                        <a:t>Unpaid Principal Balance</a:t>
                      </a:r>
                    </a:p>
                  </a:txBody>
                  <a:tcPr/>
                </a:tc>
                <a:extLst>
                  <a:ext uri="{0D108BD9-81ED-4DB2-BD59-A6C34878D82A}">
                    <a16:rowId xmlns:a16="http://schemas.microsoft.com/office/drawing/2014/main" val="1360031343"/>
                  </a:ext>
                </a:extLst>
              </a:tr>
            </a:tbl>
          </a:graphicData>
        </a:graphic>
      </p:graphicFrame>
    </p:spTree>
    <p:extLst>
      <p:ext uri="{BB962C8B-B14F-4D97-AF65-F5344CB8AC3E}">
        <p14:creationId xmlns:p14="http://schemas.microsoft.com/office/powerpoint/2010/main" val="291276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0941D-CE6E-420B-AE82-C4DA0A6C9536}"/>
              </a:ext>
            </a:extLst>
          </p:cNvPr>
          <p:cNvSpPr>
            <a:spLocks noGrp="1"/>
          </p:cNvSpPr>
          <p:nvPr>
            <p:ph type="title"/>
          </p:nvPr>
        </p:nvSpPr>
        <p:spPr/>
        <p:txBody>
          <a:bodyPr/>
          <a:lstStyle/>
          <a:p>
            <a:r>
              <a:rPr lang="en-US" dirty="0"/>
              <a:t>Basic Idea</a:t>
            </a:r>
          </a:p>
        </p:txBody>
      </p:sp>
      <p:sp>
        <p:nvSpPr>
          <p:cNvPr id="3" name="Content Placeholder 2">
            <a:extLst>
              <a:ext uri="{FF2B5EF4-FFF2-40B4-BE49-F238E27FC236}">
                <a16:creationId xmlns:a16="http://schemas.microsoft.com/office/drawing/2014/main" id="{AEC6E28B-1EBA-4BE8-95F5-DB731DA89CDE}"/>
              </a:ext>
            </a:extLst>
          </p:cNvPr>
          <p:cNvSpPr>
            <a:spLocks noGrp="1"/>
          </p:cNvSpPr>
          <p:nvPr>
            <p:ph idx="1"/>
          </p:nvPr>
        </p:nvSpPr>
        <p:spPr/>
        <p:txBody>
          <a:bodyPr>
            <a:normAutofit fontScale="92500" lnSpcReduction="10000"/>
          </a:bodyPr>
          <a:lstStyle/>
          <a:p>
            <a:r>
              <a:rPr lang="en-US" dirty="0"/>
              <a:t>Semantic languages and upper ontologies provide reasonable (not perfect) capabilities for understanding the meaning of classes and the relationships between them</a:t>
            </a:r>
          </a:p>
          <a:p>
            <a:r>
              <a:rPr lang="en-US" dirty="0"/>
              <a:t>The ability to express the semantics of properties and the relationships between them is lacking</a:t>
            </a:r>
          </a:p>
          <a:p>
            <a:r>
              <a:rPr lang="en-US" dirty="0"/>
              <a:t>Many business and data terms use some kind of “qualifier” to narrow down meaning. E.g. “current weight”, “maximum weight” or “projected weight”</a:t>
            </a:r>
          </a:p>
          <a:p>
            <a:pPr lvl="1"/>
            <a:r>
              <a:rPr lang="en-US" dirty="0"/>
              <a:t>“weight” qualified by “current”, “maximum” and “projected” </a:t>
            </a:r>
          </a:p>
          <a:p>
            <a:r>
              <a:rPr lang="en-US" dirty="0"/>
              <a:t>In most ontologies these conceptually related Properties are unrelated</a:t>
            </a:r>
          </a:p>
          <a:p>
            <a:r>
              <a:rPr lang="en-US" dirty="0"/>
              <a:t>How do we express such qualification?</a:t>
            </a:r>
          </a:p>
        </p:txBody>
      </p:sp>
    </p:spTree>
    <p:extLst>
      <p:ext uri="{BB962C8B-B14F-4D97-AF65-F5344CB8AC3E}">
        <p14:creationId xmlns:p14="http://schemas.microsoft.com/office/powerpoint/2010/main" val="518895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FD1B3FA-4180-43FB-AECE-B44F2FB5A626}"/>
              </a:ext>
            </a:extLst>
          </p:cNvPr>
          <p:cNvGraphicFramePr>
            <a:graphicFrameLocks noGrp="1"/>
          </p:cNvGraphicFramePr>
          <p:nvPr/>
        </p:nvGraphicFramePr>
        <p:xfrm>
          <a:off x="6374754" y="516193"/>
          <a:ext cx="4035714" cy="5571072"/>
        </p:xfrm>
        <a:graphic>
          <a:graphicData uri="http://schemas.openxmlformats.org/drawingml/2006/table">
            <a:tbl>
              <a:tblPr>
                <a:tableStyleId>{D113A9D2-9D6B-4929-AA2D-F23B5EE8CBE7}</a:tableStyleId>
              </a:tblPr>
              <a:tblGrid>
                <a:gridCol w="4035714">
                  <a:extLst>
                    <a:ext uri="{9D8B030D-6E8A-4147-A177-3AD203B41FA5}">
                      <a16:colId xmlns:a16="http://schemas.microsoft.com/office/drawing/2014/main" val="3592365927"/>
                    </a:ext>
                  </a:extLst>
                </a:gridCol>
              </a:tblGrid>
              <a:tr h="206336">
                <a:tc>
                  <a:txBody>
                    <a:bodyPr/>
                    <a:lstStyle/>
                    <a:p>
                      <a:pPr lvl="1" algn="l">
                        <a:buNone/>
                      </a:pPr>
                      <a:r>
                        <a:rPr lang="en-US" sz="1100" u="none" strike="noStrike">
                          <a:effectLst/>
                        </a:rPr>
                        <a:t>Bond Trade Redemption Daily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1676420874"/>
                  </a:ext>
                </a:extLst>
              </a:tr>
              <a:tr h="206336">
                <a:tc>
                  <a:txBody>
                    <a:bodyPr/>
                    <a:lstStyle/>
                    <a:p>
                      <a:pPr lvl="1" algn="l">
                        <a:buNone/>
                      </a:pPr>
                      <a:r>
                        <a:rPr lang="en-US" sz="1100" u="none" strike="noStrike">
                          <a:effectLst/>
                        </a:rPr>
                        <a:t>Bond Trade Redemption Repurchase Daily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1245416018"/>
                  </a:ext>
                </a:extLst>
              </a:tr>
              <a:tr h="206336">
                <a:tc>
                  <a:txBody>
                    <a:bodyPr/>
                    <a:lstStyle/>
                    <a:p>
                      <a:pPr lvl="1" algn="l">
                        <a:buNone/>
                      </a:pPr>
                      <a:r>
                        <a:rPr lang="en-US" sz="1100" u="none" strike="noStrike">
                          <a:effectLst/>
                        </a:rPr>
                        <a:t>Borrower Credit Account Unpaid Balance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21654183"/>
                  </a:ext>
                </a:extLst>
              </a:tr>
              <a:tr h="206336">
                <a:tc>
                  <a:txBody>
                    <a:bodyPr/>
                    <a:lstStyle/>
                    <a:p>
                      <a:pPr lvl="1" algn="l">
                        <a:buNone/>
                      </a:pPr>
                      <a:r>
                        <a:rPr lang="en-US" sz="1100" u="none" strike="noStrike">
                          <a:effectLst/>
                        </a:rPr>
                        <a:t>Financial Instrument UPB Market Value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2278572878"/>
                  </a:ext>
                </a:extLst>
              </a:tr>
              <a:tr h="206336">
                <a:tc>
                  <a:txBody>
                    <a:bodyPr/>
                    <a:lstStyle/>
                    <a:p>
                      <a:pPr lvl="1" algn="l" fontAlgn="b"/>
                      <a:r>
                        <a:rPr lang="en-US" sz="1100" u="none" strike="noStrike">
                          <a:effectLst/>
                        </a:rPr>
                        <a:t>Loan Accounting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343690843"/>
                  </a:ext>
                </a:extLst>
              </a:tr>
              <a:tr h="206336">
                <a:tc>
                  <a:txBody>
                    <a:bodyPr/>
                    <a:lstStyle/>
                    <a:p>
                      <a:pPr lvl="1" algn="l" fontAlgn="b"/>
                      <a:r>
                        <a:rPr lang="en-US" sz="1100" u="none" strike="noStrike">
                          <a:effectLst/>
                        </a:rPr>
                        <a:t>Loan Actual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1778747494"/>
                  </a:ext>
                </a:extLst>
              </a:tr>
              <a:tr h="206336">
                <a:tc>
                  <a:txBody>
                    <a:bodyPr/>
                    <a:lstStyle/>
                    <a:p>
                      <a:pPr lvl="1" algn="l" fontAlgn="b"/>
                      <a:r>
                        <a:rPr lang="en-US" sz="1100" u="none" strike="noStrike">
                          <a:effectLst/>
                        </a:rPr>
                        <a:t>Loan At Deal Issuance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570133927"/>
                  </a:ext>
                </a:extLst>
              </a:tr>
              <a:tr h="206336">
                <a:tc>
                  <a:txBody>
                    <a:bodyPr/>
                    <a:lstStyle/>
                    <a:p>
                      <a:pPr lvl="1" algn="l" fontAlgn="b"/>
                      <a:r>
                        <a:rPr lang="en-US" sz="1100" u="none" strike="noStrike">
                          <a:effectLst/>
                        </a:rPr>
                        <a:t>Loan Liquidated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4267062447"/>
                  </a:ext>
                </a:extLst>
              </a:tr>
              <a:tr h="206336">
                <a:tc>
                  <a:txBody>
                    <a:bodyPr/>
                    <a:lstStyle/>
                    <a:p>
                      <a:pPr lvl="1" algn="l" fontAlgn="b"/>
                      <a:r>
                        <a:rPr lang="en-US" sz="1100" u="none" strike="noStrike">
                          <a:effectLst/>
                        </a:rPr>
                        <a:t>Loan Modification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2191238978"/>
                  </a:ext>
                </a:extLst>
              </a:tr>
              <a:tr h="206336">
                <a:tc>
                  <a:txBody>
                    <a:bodyPr/>
                    <a:lstStyle/>
                    <a:p>
                      <a:pPr lvl="1" algn="l" fontAlgn="b"/>
                      <a:r>
                        <a:rPr lang="en-US" sz="1100" u="none" strike="noStrike">
                          <a:effectLst/>
                        </a:rPr>
                        <a:t>Loan Original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1300474812"/>
                  </a:ext>
                </a:extLst>
              </a:tr>
              <a:tr h="206336">
                <a:tc>
                  <a:txBody>
                    <a:bodyPr/>
                    <a:lstStyle/>
                    <a:p>
                      <a:pPr lvl="1" algn="l" fontAlgn="b"/>
                      <a:r>
                        <a:rPr lang="en-US" sz="1100" u="none" strike="noStrike">
                          <a:effectLst/>
                        </a:rPr>
                        <a:t>Loan Pre Modification Adjusted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872880531"/>
                  </a:ext>
                </a:extLst>
              </a:tr>
              <a:tr h="206336">
                <a:tc>
                  <a:txBody>
                    <a:bodyPr/>
                    <a:lstStyle/>
                    <a:p>
                      <a:pPr lvl="1" algn="l" fontAlgn="b"/>
                      <a:r>
                        <a:rPr lang="en-US" sz="1100" u="none" strike="noStrike">
                          <a:effectLst/>
                        </a:rPr>
                        <a:t>Loan Projected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4237131784"/>
                  </a:ext>
                </a:extLst>
              </a:tr>
              <a:tr h="206336">
                <a:tc>
                  <a:txBody>
                    <a:bodyPr/>
                    <a:lstStyle/>
                    <a:p>
                      <a:pPr lvl="1" algn="l" fontAlgn="b"/>
                      <a:r>
                        <a:rPr lang="en-US" sz="1100" u="none" strike="noStrike">
                          <a:effectLst/>
                        </a:rPr>
                        <a:t>Loan Purchased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606883303"/>
                  </a:ext>
                </a:extLst>
              </a:tr>
              <a:tr h="206336">
                <a:tc>
                  <a:txBody>
                    <a:bodyPr/>
                    <a:lstStyle/>
                    <a:p>
                      <a:pPr lvl="1" algn="l" fontAlgn="b"/>
                      <a:r>
                        <a:rPr lang="en-US" sz="1100" u="none" strike="noStrike">
                          <a:effectLst/>
                        </a:rPr>
                        <a:t>Loan Reinstatement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882557775"/>
                  </a:ext>
                </a:extLst>
              </a:tr>
              <a:tr h="206336">
                <a:tc>
                  <a:txBody>
                    <a:bodyPr/>
                    <a:lstStyle/>
                    <a:p>
                      <a:pPr lvl="1" algn="l" fontAlgn="b"/>
                      <a:r>
                        <a:rPr lang="en-US" sz="1100" u="none" strike="noStrike">
                          <a:effectLst/>
                        </a:rPr>
                        <a:t>Loan Related Loan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155554790"/>
                  </a:ext>
                </a:extLst>
              </a:tr>
              <a:tr h="206336">
                <a:tc>
                  <a:txBody>
                    <a:bodyPr/>
                    <a:lstStyle/>
                    <a:p>
                      <a:pPr lvl="1" algn="l" fontAlgn="b"/>
                      <a:r>
                        <a:rPr lang="en-US" sz="1100" u="none" strike="noStrike">
                          <a:effectLst/>
                        </a:rPr>
                        <a:t>Loan Reverse Mortgage Liquidation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039971407"/>
                  </a:ext>
                </a:extLst>
              </a:tr>
              <a:tr h="206336">
                <a:tc>
                  <a:txBody>
                    <a:bodyPr/>
                    <a:lstStyle/>
                    <a:p>
                      <a:pPr lvl="1" algn="l" fontAlgn="b"/>
                      <a:r>
                        <a:rPr lang="en-US" sz="1100" u="none" strike="noStrike">
                          <a:effectLst/>
                        </a:rPr>
                        <a:t>Loan Scheduled Net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1855558272"/>
                  </a:ext>
                </a:extLst>
              </a:tr>
              <a:tr h="206336">
                <a:tc>
                  <a:txBody>
                    <a:bodyPr/>
                    <a:lstStyle/>
                    <a:p>
                      <a:pPr lvl="1" algn="l" fontAlgn="b"/>
                      <a:r>
                        <a:rPr lang="en-US" sz="1100" u="none" strike="noStrike">
                          <a:effectLst/>
                        </a:rPr>
                        <a:t>Loan Servicing Pre Modification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933918448"/>
                  </a:ext>
                </a:extLst>
              </a:tr>
              <a:tr h="206336">
                <a:tc>
                  <a:txBody>
                    <a:bodyPr/>
                    <a:lstStyle/>
                    <a:p>
                      <a:pPr lvl="1" algn="l" fontAlgn="b"/>
                      <a:r>
                        <a:rPr lang="en-US" sz="1100" u="none" strike="noStrike">
                          <a:effectLst/>
                        </a:rPr>
                        <a:t>Loan Unfactored Actual Total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225416487"/>
                  </a:ext>
                </a:extLst>
              </a:tr>
              <a:tr h="206336">
                <a:tc>
                  <a:txBody>
                    <a:bodyPr/>
                    <a:lstStyle/>
                    <a:p>
                      <a:pPr lvl="1" algn="l" fontAlgn="b"/>
                      <a:r>
                        <a:rPr lang="en-US" sz="1100" u="none" strike="noStrike">
                          <a:effectLst/>
                        </a:rPr>
                        <a:t>Loan Unfactored Scheduled Total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2428621389"/>
                  </a:ext>
                </a:extLst>
              </a:tr>
              <a:tr h="206336">
                <a:tc>
                  <a:txBody>
                    <a:bodyPr/>
                    <a:lstStyle/>
                    <a:p>
                      <a:pPr lvl="1" algn="l" fontAlgn="b"/>
                      <a:r>
                        <a:rPr lang="en-US" sz="1100" u="none" strike="noStrike">
                          <a:effectLst/>
                        </a:rPr>
                        <a:t>Loan UPB Capitalized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735292533"/>
                  </a:ext>
                </a:extLst>
              </a:tr>
              <a:tr h="206336">
                <a:tc>
                  <a:txBody>
                    <a:bodyPr/>
                    <a:lstStyle/>
                    <a:p>
                      <a:pPr lvl="1" algn="l" fontAlgn="b"/>
                      <a:r>
                        <a:rPr lang="en-US" sz="1100" u="none" strike="noStrike">
                          <a:effectLst/>
                        </a:rPr>
                        <a:t>Loan Workout Derived Projected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2216779095"/>
                  </a:ext>
                </a:extLst>
              </a:tr>
              <a:tr h="206336">
                <a:tc>
                  <a:txBody>
                    <a:bodyPr/>
                    <a:lstStyle/>
                    <a:p>
                      <a:pPr lvl="1" algn="l" fontAlgn="b"/>
                      <a:r>
                        <a:rPr lang="en-US" sz="1100" u="none" strike="noStrike">
                          <a:effectLst/>
                        </a:rPr>
                        <a:t>Loan Zero Balance Code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671969312"/>
                  </a:ext>
                </a:extLst>
              </a:tr>
              <a:tr h="206336">
                <a:tc>
                  <a:txBody>
                    <a:bodyPr/>
                    <a:lstStyle/>
                    <a:p>
                      <a:pPr lvl="1" algn="l" fontAlgn="b"/>
                      <a:r>
                        <a:rPr lang="en-US" sz="1100" u="none" strike="noStrike">
                          <a:effectLst/>
                        </a:rPr>
                        <a:t>Security Net Trust Debt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878104152"/>
                  </a:ext>
                </a:extLst>
              </a:tr>
              <a:tr h="206336">
                <a:tc>
                  <a:txBody>
                    <a:bodyPr/>
                    <a:lstStyle/>
                    <a:p>
                      <a:pPr lvl="1" algn="l" fontAlgn="b"/>
                      <a:r>
                        <a:rPr lang="en-US" sz="1100" u="none" strike="noStrike">
                          <a:effectLst/>
                        </a:rPr>
                        <a:t>Security Notional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2085353854"/>
                  </a:ext>
                </a:extLst>
              </a:tr>
              <a:tr h="206336">
                <a:tc>
                  <a:txBody>
                    <a:bodyPr/>
                    <a:lstStyle/>
                    <a:p>
                      <a:pPr lvl="1" algn="l" fontAlgn="b"/>
                      <a:r>
                        <a:rPr lang="en-US" sz="1100" u="none" strike="noStrike">
                          <a:effectLst/>
                        </a:rPr>
                        <a:t>Security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328389615"/>
                  </a:ext>
                </a:extLst>
              </a:tr>
              <a:tr h="206336">
                <a:tc>
                  <a:txBody>
                    <a:bodyPr/>
                    <a:lstStyle/>
                    <a:p>
                      <a:pPr lvl="1" algn="l" fontAlgn="b"/>
                      <a:r>
                        <a:rPr lang="en-US" sz="1100" u="none" strike="noStrike">
                          <a:effectLst/>
                        </a:rPr>
                        <a:t>Servicer Repurchased Loan UPB Amount</a:t>
                      </a:r>
                      <a:endParaRPr lang="en-US" sz="1100" b="0" i="0" u="none" strike="noStrike">
                        <a:solidFill>
                          <a:schemeClr val="tx1"/>
                        </a:solidFill>
                        <a:effectLst/>
                        <a:latin typeface="Calibri"/>
                      </a:endParaRPr>
                    </a:p>
                  </a:txBody>
                  <a:tcPr marL="7308" marR="7308" marT="7308" marB="0" anchor="b"/>
                </a:tc>
                <a:extLst>
                  <a:ext uri="{0D108BD9-81ED-4DB2-BD59-A6C34878D82A}">
                    <a16:rowId xmlns:a16="http://schemas.microsoft.com/office/drawing/2014/main" val="4110808232"/>
                  </a:ext>
                </a:extLst>
              </a:tr>
            </a:tbl>
          </a:graphicData>
        </a:graphic>
      </p:graphicFrame>
      <p:sp>
        <p:nvSpPr>
          <p:cNvPr id="30" name="Title 1">
            <a:extLst>
              <a:ext uri="{FF2B5EF4-FFF2-40B4-BE49-F238E27FC236}">
                <a16:creationId xmlns:a16="http://schemas.microsoft.com/office/drawing/2014/main" id="{B1EB9DA7-BAF1-4DCE-900E-CA76608225E8}"/>
              </a:ext>
            </a:extLst>
          </p:cNvPr>
          <p:cNvSpPr txBox="1">
            <a:spLocks/>
          </p:cNvSpPr>
          <p:nvPr/>
        </p:nvSpPr>
        <p:spPr>
          <a:xfrm>
            <a:off x="592806" y="1967924"/>
            <a:ext cx="5373255" cy="73562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ea typeface="+mj-lt"/>
                <a:cs typeface="+mj-lt"/>
              </a:rPr>
              <a:t>There are many UPB Attributes</a:t>
            </a:r>
          </a:p>
        </p:txBody>
      </p:sp>
      <p:sp>
        <p:nvSpPr>
          <p:cNvPr id="32" name="TextBox 31">
            <a:extLst>
              <a:ext uri="{FF2B5EF4-FFF2-40B4-BE49-F238E27FC236}">
                <a16:creationId xmlns:a16="http://schemas.microsoft.com/office/drawing/2014/main" id="{F0492B82-4796-43E6-BDA9-7E2912EA3471}"/>
              </a:ext>
            </a:extLst>
          </p:cNvPr>
          <p:cNvSpPr txBox="1"/>
          <p:nvPr/>
        </p:nvSpPr>
        <p:spPr>
          <a:xfrm>
            <a:off x="832207" y="2703552"/>
            <a:ext cx="5263793"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t>There are many UPB related Data Attributes (this is just a sample of over 170)</a:t>
            </a:r>
          </a:p>
          <a:p>
            <a:endParaRPr lang="en-US" sz="2000" dirty="0"/>
          </a:p>
          <a:p>
            <a:r>
              <a:rPr lang="en-US" sz="2000" dirty="0"/>
              <a:t>Terms and text definitions are insufficient to understand and distinguish them all.</a:t>
            </a:r>
          </a:p>
          <a:p>
            <a:endParaRPr lang="en-US" sz="2000" dirty="0"/>
          </a:p>
          <a:p>
            <a:r>
              <a:rPr lang="en-US" sz="2000" dirty="0"/>
              <a:t>Some are derived, contextualized, summarized, specific to an event, etc.</a:t>
            </a:r>
          </a:p>
          <a:p>
            <a:endParaRPr lang="en-US" sz="2000" dirty="0"/>
          </a:p>
          <a:p>
            <a:r>
              <a:rPr lang="en-US" sz="2000" dirty="0"/>
              <a:t>How do we find, distinguish and understand them?</a:t>
            </a:r>
          </a:p>
          <a:p>
            <a:endParaRPr lang="en-US" sz="2000" dirty="0"/>
          </a:p>
          <a:p>
            <a:r>
              <a:rPr lang="en-US" sz="2000" dirty="0"/>
              <a:t>How are they related?</a:t>
            </a:r>
          </a:p>
        </p:txBody>
      </p:sp>
      <p:sp>
        <p:nvSpPr>
          <p:cNvPr id="5" name="Title 1">
            <a:extLst>
              <a:ext uri="{FF2B5EF4-FFF2-40B4-BE49-F238E27FC236}">
                <a16:creationId xmlns:a16="http://schemas.microsoft.com/office/drawing/2014/main" id="{CA65C6F1-715B-4710-838C-69DCAE6331F8}"/>
              </a:ext>
            </a:extLst>
          </p:cNvPr>
          <p:cNvSpPr txBox="1">
            <a:spLocks/>
          </p:cNvSpPr>
          <p:nvPr/>
        </p:nvSpPr>
        <p:spPr>
          <a:xfrm>
            <a:off x="592807" y="371832"/>
            <a:ext cx="5373255" cy="73562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ea typeface="+mj-lt"/>
                <a:cs typeface="+mj-lt"/>
              </a:rPr>
              <a:t>Example</a:t>
            </a:r>
          </a:p>
        </p:txBody>
      </p:sp>
      <p:sp>
        <p:nvSpPr>
          <p:cNvPr id="2" name="TextBox 1">
            <a:extLst>
              <a:ext uri="{FF2B5EF4-FFF2-40B4-BE49-F238E27FC236}">
                <a16:creationId xmlns:a16="http://schemas.microsoft.com/office/drawing/2014/main" id="{6070BCC4-18C4-461E-8621-E58EB7F8450C}"/>
              </a:ext>
            </a:extLst>
          </p:cNvPr>
          <p:cNvSpPr txBox="1"/>
          <p:nvPr/>
        </p:nvSpPr>
        <p:spPr>
          <a:xfrm>
            <a:off x="592806" y="1184612"/>
            <a:ext cx="5373255" cy="830997"/>
          </a:xfrm>
          <a:prstGeom prst="rect">
            <a:avLst/>
          </a:prstGeom>
          <a:noFill/>
        </p:spPr>
        <p:txBody>
          <a:bodyPr wrap="square" rtlCol="0">
            <a:spAutoFit/>
          </a:bodyPr>
          <a:lstStyle/>
          <a:p>
            <a:r>
              <a:rPr lang="en-US" sz="2400" i="1" dirty="0"/>
              <a:t>Using unpaid principal balance (UPB) as an example…</a:t>
            </a:r>
          </a:p>
        </p:txBody>
      </p:sp>
    </p:spTree>
    <p:extLst>
      <p:ext uri="{BB962C8B-B14F-4D97-AF65-F5344CB8AC3E}">
        <p14:creationId xmlns:p14="http://schemas.microsoft.com/office/powerpoint/2010/main" val="12265218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87428-FE9D-46DD-A134-4EE88F7856DE}"/>
              </a:ext>
            </a:extLst>
          </p:cNvPr>
          <p:cNvSpPr>
            <a:spLocks noGrp="1"/>
          </p:cNvSpPr>
          <p:nvPr>
            <p:ph type="title"/>
          </p:nvPr>
        </p:nvSpPr>
        <p:spPr/>
        <p:txBody>
          <a:bodyPr/>
          <a:lstStyle/>
          <a:p>
            <a:r>
              <a:rPr lang="en-US" dirty="0"/>
              <a:t>Structured English Definitions of Properties</a:t>
            </a:r>
          </a:p>
        </p:txBody>
      </p:sp>
      <p:sp>
        <p:nvSpPr>
          <p:cNvPr id="3" name="Content Placeholder 2">
            <a:extLst>
              <a:ext uri="{FF2B5EF4-FFF2-40B4-BE49-F238E27FC236}">
                <a16:creationId xmlns:a16="http://schemas.microsoft.com/office/drawing/2014/main" id="{CD393556-00DF-4086-BA4E-61F2A053C912}"/>
              </a:ext>
            </a:extLst>
          </p:cNvPr>
          <p:cNvSpPr>
            <a:spLocks noGrp="1"/>
          </p:cNvSpPr>
          <p:nvPr>
            <p:ph idx="1"/>
          </p:nvPr>
        </p:nvSpPr>
        <p:spPr>
          <a:xfrm>
            <a:off x="838200" y="1825625"/>
            <a:ext cx="10515600" cy="1112784"/>
          </a:xfrm>
        </p:spPr>
        <p:txBody>
          <a:bodyPr>
            <a:normAutofit fontScale="92500"/>
          </a:bodyPr>
          <a:lstStyle/>
          <a:p>
            <a:r>
              <a:rPr lang="en-US" sz="2000" dirty="0"/>
              <a:t>Structured English definitions augment stakeholder definitions. What is being defined is typically data concepts very related to business concepts</a:t>
            </a:r>
          </a:p>
          <a:p>
            <a:r>
              <a:rPr lang="en-US" sz="2000" dirty="0"/>
              <a:t>Structured definitions are generated from modeled facts about attributes based on business concepts.</a:t>
            </a:r>
          </a:p>
        </p:txBody>
      </p:sp>
      <p:sp>
        <p:nvSpPr>
          <p:cNvPr id="4" name="TextBox 3">
            <a:extLst>
              <a:ext uri="{FF2B5EF4-FFF2-40B4-BE49-F238E27FC236}">
                <a16:creationId xmlns:a16="http://schemas.microsoft.com/office/drawing/2014/main" id="{076AD276-2238-4BAB-82BD-A13E0DE1EE9E}"/>
              </a:ext>
            </a:extLst>
          </p:cNvPr>
          <p:cNvSpPr txBox="1"/>
          <p:nvPr/>
        </p:nvSpPr>
        <p:spPr>
          <a:xfrm>
            <a:off x="2342508" y="3513762"/>
            <a:ext cx="9523120" cy="2862322"/>
          </a:xfrm>
          <a:prstGeom prst="rect">
            <a:avLst/>
          </a:prstGeom>
          <a:solidFill>
            <a:schemeClr val="bg1">
              <a:lumMod val="95000"/>
            </a:schemeClr>
          </a:solidFill>
        </p:spPr>
        <p:txBody>
          <a:bodyPr wrap="none" rtlCol="0">
            <a:spAutoFit/>
          </a:bodyPr>
          <a:lstStyle/>
          <a:p>
            <a:r>
              <a:rPr lang="en-US" b="1"/>
              <a:t>Loan Actual Net UPB Amount</a:t>
            </a:r>
          </a:p>
          <a:p>
            <a:r>
              <a:rPr lang="en-US"/>
              <a:t>The dollar amount of the current Unpaid Principal Balance of the loan as of a given time </a:t>
            </a:r>
          </a:p>
          <a:p>
            <a:endParaRPr lang="en-US"/>
          </a:p>
          <a:p>
            <a:r>
              <a:rPr lang="en-US" i="1" u="sng"/>
              <a:t>Structured English Definition</a:t>
            </a:r>
            <a:br>
              <a:rPr lang="en-US"/>
            </a:br>
            <a:r>
              <a:rPr lang="en-US"/>
              <a:t>a property representing the </a:t>
            </a:r>
            <a:r>
              <a:rPr lang="en-US" u="sng"/>
              <a:t>Unpaid Principal Balance </a:t>
            </a:r>
            <a:r>
              <a:rPr lang="en-US"/>
              <a:t>of a </a:t>
            </a:r>
            <a:r>
              <a:rPr lang="en-US" u="sng">
                <a:hlinkClick r:id="rId2"/>
              </a:rPr>
              <a:t>Loan</a:t>
            </a:r>
            <a:endParaRPr lang="en-US"/>
          </a:p>
          <a:p>
            <a:r>
              <a:rPr lang="en-US"/>
              <a:t>·  Having a value of  </a:t>
            </a:r>
            <a:r>
              <a:rPr lang="en-US" u="sng">
                <a:hlinkClick r:id="rId3"/>
              </a:rPr>
              <a:t>Dollar Amount</a:t>
            </a:r>
            <a:endParaRPr lang="en-US"/>
          </a:p>
          <a:p>
            <a:r>
              <a:rPr lang="en-US"/>
              <a:t>·  Where the timeframe or event is </a:t>
            </a:r>
            <a:r>
              <a:rPr lang="en-US" u="sng"/>
              <a:t>Not Specified</a:t>
            </a:r>
            <a:endParaRPr lang="en-US"/>
          </a:p>
          <a:p>
            <a:r>
              <a:rPr lang="en-US"/>
              <a:t>·  qualified by: </a:t>
            </a:r>
            <a:r>
              <a:rPr lang="en-US" u="sng">
                <a:hlinkClick r:id="rId4"/>
              </a:rPr>
              <a:t>net of forbearance</a:t>
            </a:r>
            <a:r>
              <a:rPr lang="en-US"/>
              <a:t>, </a:t>
            </a:r>
            <a:r>
              <a:rPr lang="en-US" u="sng">
                <a:solidFill>
                  <a:schemeClr val="accent1">
                    <a:lumMod val="75000"/>
                  </a:schemeClr>
                </a:solidFill>
              </a:rPr>
              <a:t>actual</a:t>
            </a:r>
            <a:endParaRPr lang="en-US">
              <a:solidFill>
                <a:schemeClr val="accent1">
                  <a:lumMod val="75000"/>
                </a:schemeClr>
              </a:solidFill>
            </a:endParaRPr>
          </a:p>
          <a:p>
            <a:r>
              <a:rPr lang="en-US"/>
              <a:t>·  Implied as qualified by: </a:t>
            </a:r>
            <a:r>
              <a:rPr lang="en-US" u="sng">
                <a:solidFill>
                  <a:schemeClr val="accent1">
                    <a:lumMod val="75000"/>
                  </a:schemeClr>
                </a:solidFill>
              </a:rPr>
              <a:t>unfactored</a:t>
            </a:r>
            <a:endParaRPr lang="en-US">
              <a:solidFill>
                <a:schemeClr val="accent1">
                  <a:lumMod val="75000"/>
                </a:schemeClr>
              </a:solidFill>
            </a:endParaRPr>
          </a:p>
          <a:p>
            <a:r>
              <a:rPr lang="en-US"/>
              <a:t>·  calculated as ['Loan Actual UPB </a:t>
            </a:r>
            <a:r>
              <a:rPr lang="en-US" err="1"/>
              <a:t>Amount'.net</a:t>
            </a:r>
            <a:r>
              <a:rPr lang="en-US"/>
              <a:t> of(‘Loan Principal Forbearance Balance Amount')] </a:t>
            </a:r>
          </a:p>
        </p:txBody>
      </p:sp>
      <p:sp>
        <p:nvSpPr>
          <p:cNvPr id="5" name="TextBox 4">
            <a:extLst>
              <a:ext uri="{FF2B5EF4-FFF2-40B4-BE49-F238E27FC236}">
                <a16:creationId xmlns:a16="http://schemas.microsoft.com/office/drawing/2014/main" id="{D815DB18-72E0-46CF-B885-C90D3E9CB02E}"/>
              </a:ext>
            </a:extLst>
          </p:cNvPr>
          <p:cNvSpPr txBox="1"/>
          <p:nvPr/>
        </p:nvSpPr>
        <p:spPr>
          <a:xfrm>
            <a:off x="838200" y="2950056"/>
            <a:ext cx="1323632" cy="461665"/>
          </a:xfrm>
          <a:prstGeom prst="rect">
            <a:avLst/>
          </a:prstGeom>
          <a:noFill/>
        </p:spPr>
        <p:txBody>
          <a:bodyPr wrap="none" rtlCol="0">
            <a:spAutoFit/>
          </a:bodyPr>
          <a:lstStyle/>
          <a:p>
            <a:r>
              <a:rPr lang="en-US" sz="2400"/>
              <a:t>Example:</a:t>
            </a:r>
          </a:p>
        </p:txBody>
      </p:sp>
      <p:sp>
        <p:nvSpPr>
          <p:cNvPr id="6" name="Arrow: Right 5">
            <a:extLst>
              <a:ext uri="{FF2B5EF4-FFF2-40B4-BE49-F238E27FC236}">
                <a16:creationId xmlns:a16="http://schemas.microsoft.com/office/drawing/2014/main" id="{6D13833F-A52C-4D57-BD9F-35845BB940EF}"/>
              </a:ext>
            </a:extLst>
          </p:cNvPr>
          <p:cNvSpPr/>
          <p:nvPr/>
        </p:nvSpPr>
        <p:spPr>
          <a:xfrm>
            <a:off x="84668" y="3461719"/>
            <a:ext cx="2129413" cy="4616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Data Dictionary Term</a:t>
            </a:r>
          </a:p>
        </p:txBody>
      </p:sp>
      <p:sp>
        <p:nvSpPr>
          <p:cNvPr id="7" name="Arrow: Right 6">
            <a:extLst>
              <a:ext uri="{FF2B5EF4-FFF2-40B4-BE49-F238E27FC236}">
                <a16:creationId xmlns:a16="http://schemas.microsoft.com/office/drawing/2014/main" id="{50EFEB33-8C23-42DC-B6A0-C3BB0E3632F8}"/>
              </a:ext>
            </a:extLst>
          </p:cNvPr>
          <p:cNvSpPr/>
          <p:nvPr/>
        </p:nvSpPr>
        <p:spPr>
          <a:xfrm>
            <a:off x="84668" y="3742549"/>
            <a:ext cx="2129414" cy="4616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Stakeholder Definition</a:t>
            </a:r>
          </a:p>
        </p:txBody>
      </p:sp>
      <p:sp>
        <p:nvSpPr>
          <p:cNvPr id="8" name="Arrow: Right 7">
            <a:extLst>
              <a:ext uri="{FF2B5EF4-FFF2-40B4-BE49-F238E27FC236}">
                <a16:creationId xmlns:a16="http://schemas.microsoft.com/office/drawing/2014/main" id="{94121CC0-AC8B-46DA-A328-BA7122808E05}"/>
              </a:ext>
            </a:extLst>
          </p:cNvPr>
          <p:cNvSpPr/>
          <p:nvPr/>
        </p:nvSpPr>
        <p:spPr>
          <a:xfrm>
            <a:off x="84667" y="4326463"/>
            <a:ext cx="2129414" cy="4616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Structured Definition</a:t>
            </a:r>
          </a:p>
        </p:txBody>
      </p:sp>
    </p:spTree>
    <p:extLst>
      <p:ext uri="{BB962C8B-B14F-4D97-AF65-F5344CB8AC3E}">
        <p14:creationId xmlns:p14="http://schemas.microsoft.com/office/powerpoint/2010/main" val="531449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87428-FE9D-46DD-A134-4EE88F7856DE}"/>
              </a:ext>
            </a:extLst>
          </p:cNvPr>
          <p:cNvSpPr>
            <a:spLocks noGrp="1"/>
          </p:cNvSpPr>
          <p:nvPr>
            <p:ph type="title"/>
          </p:nvPr>
        </p:nvSpPr>
        <p:spPr/>
        <p:txBody>
          <a:bodyPr>
            <a:normAutofit/>
          </a:bodyPr>
          <a:lstStyle/>
          <a:p>
            <a:r>
              <a:rPr lang="en-US" sz="3600"/>
              <a:t>Summary of terms used in the structured definition</a:t>
            </a:r>
          </a:p>
        </p:txBody>
      </p:sp>
      <p:graphicFrame>
        <p:nvGraphicFramePr>
          <p:cNvPr id="10" name="Table 9">
            <a:extLst>
              <a:ext uri="{FF2B5EF4-FFF2-40B4-BE49-F238E27FC236}">
                <a16:creationId xmlns:a16="http://schemas.microsoft.com/office/drawing/2014/main" id="{EAC0C636-DA6E-4DCC-BB5F-A65CB7F608D6}"/>
              </a:ext>
            </a:extLst>
          </p:cNvPr>
          <p:cNvGraphicFramePr>
            <a:graphicFrameLocks noGrp="1"/>
          </p:cNvGraphicFramePr>
          <p:nvPr>
            <p:extLst>
              <p:ext uri="{D42A27DB-BD31-4B8C-83A1-F6EECF244321}">
                <p14:modId xmlns:p14="http://schemas.microsoft.com/office/powerpoint/2010/main" val="2794747170"/>
              </p:ext>
            </p:extLst>
          </p:nvPr>
        </p:nvGraphicFramePr>
        <p:xfrm>
          <a:off x="447023" y="1465837"/>
          <a:ext cx="4987126" cy="4688622"/>
        </p:xfrm>
        <a:graphic>
          <a:graphicData uri="http://schemas.openxmlformats.org/drawingml/2006/table">
            <a:tbl>
              <a:tblPr/>
              <a:tblGrid>
                <a:gridCol w="1123276">
                  <a:extLst>
                    <a:ext uri="{9D8B030D-6E8A-4147-A177-3AD203B41FA5}">
                      <a16:colId xmlns:a16="http://schemas.microsoft.com/office/drawing/2014/main" val="2805205595"/>
                    </a:ext>
                  </a:extLst>
                </a:gridCol>
                <a:gridCol w="3219116">
                  <a:extLst>
                    <a:ext uri="{9D8B030D-6E8A-4147-A177-3AD203B41FA5}">
                      <a16:colId xmlns:a16="http://schemas.microsoft.com/office/drawing/2014/main" val="1886663726"/>
                    </a:ext>
                  </a:extLst>
                </a:gridCol>
                <a:gridCol w="644734">
                  <a:extLst>
                    <a:ext uri="{9D8B030D-6E8A-4147-A177-3AD203B41FA5}">
                      <a16:colId xmlns:a16="http://schemas.microsoft.com/office/drawing/2014/main" val="3137193096"/>
                    </a:ext>
                  </a:extLst>
                </a:gridCol>
              </a:tblGrid>
              <a:tr h="320937">
                <a:tc>
                  <a:txBody>
                    <a:bodyPr/>
                    <a:lstStyle/>
                    <a:p>
                      <a:pPr algn="l" fontAlgn="b"/>
                      <a:r>
                        <a:rPr lang="en-US" sz="1000" b="1" i="0" u="none" strike="noStrike" dirty="0">
                          <a:solidFill>
                            <a:srgbClr val="000000"/>
                          </a:solidFill>
                          <a:effectLst/>
                          <a:latin typeface="Calibri" panose="020F0502020204030204" pitchFamily="34" charset="0"/>
                        </a:rPr>
                        <a:t>Components of a Structured Definition</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l" fontAlgn="b"/>
                      <a:r>
                        <a:rPr lang="en-US" sz="1000" b="1" i="0" u="none" strike="noStrike">
                          <a:solidFill>
                            <a:srgbClr val="000000"/>
                          </a:solidFill>
                          <a:effectLst/>
                          <a:latin typeface="Calibri" panose="020F0502020204030204" pitchFamily="34" charset="0"/>
                        </a:rPr>
                        <a:t>Description</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l" fontAlgn="b"/>
                      <a:r>
                        <a:rPr lang="en-US" sz="1000" b="1" i="0" u="none" strike="noStrike">
                          <a:solidFill>
                            <a:srgbClr val="000000"/>
                          </a:solidFill>
                          <a:effectLst/>
                          <a:latin typeface="Calibri" panose="020F0502020204030204" pitchFamily="34" charset="0"/>
                        </a:rPr>
                        <a:t>Number of Values</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337568640"/>
                  </a:ext>
                </a:extLst>
              </a:tr>
              <a:tr h="136436">
                <a:tc>
                  <a:txBody>
                    <a:bodyPr/>
                    <a:lstStyle/>
                    <a:p>
                      <a:pPr algn="l" fontAlgn="b"/>
                      <a:r>
                        <a:rPr lang="en-US" sz="1000" b="0" i="0" u="none" strike="noStrike" dirty="0">
                          <a:solidFill>
                            <a:srgbClr val="000000"/>
                          </a:solidFill>
                          <a:effectLst/>
                          <a:latin typeface="Calibri" panose="020F0502020204030204" pitchFamily="34" charset="0"/>
                        </a:rPr>
                        <a:t> Name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Name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0493541"/>
                  </a:ext>
                </a:extLst>
              </a:tr>
              <a:tr h="136436">
                <a:tc>
                  <a:txBody>
                    <a:bodyPr/>
                    <a:lstStyle/>
                    <a:p>
                      <a:pPr algn="l" fontAlgn="b"/>
                      <a:r>
                        <a:rPr lang="en-US" sz="1000" b="0" i="0" u="none" strike="noStrike" dirty="0">
                          <a:solidFill>
                            <a:srgbClr val="000000"/>
                          </a:solidFill>
                          <a:effectLst/>
                          <a:latin typeface="Calibri" panose="020F0502020204030204" pitchFamily="34" charset="0"/>
                        </a:rPr>
                        <a:t> Definition</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Name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50097"/>
                  </a:ext>
                </a:extLst>
              </a:tr>
              <a:tr h="399777">
                <a:tc>
                  <a:txBody>
                    <a:bodyPr/>
                    <a:lstStyle/>
                    <a:p>
                      <a:pPr algn="l" fontAlgn="b"/>
                      <a:r>
                        <a:rPr lang="en-US" sz="1000" b="0" i="0" u="none" strike="noStrike" dirty="0">
                          <a:solidFill>
                            <a:srgbClr val="000000"/>
                          </a:solidFill>
                          <a:effectLst/>
                          <a:latin typeface="Calibri" panose="020F0502020204030204" pitchFamily="34" charset="0"/>
                        </a:rPr>
                        <a:t>Base Business Property Concept</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Property stripped down to the basic business term w/ 0 or few qualifiers</a:t>
                      </a:r>
                    </a:p>
                    <a:p>
                      <a:pPr algn="l" fontAlgn="b"/>
                      <a:endParaRPr lang="en-US" sz="1000" b="0" i="0" u="none" strike="noStrike" dirty="0">
                        <a:solidFill>
                          <a:srgbClr val="000000"/>
                        </a:solidFill>
                        <a:effectLst/>
                        <a:latin typeface="Calibri" panose="020F0502020204030204" pitchFamily="34" charset="0"/>
                      </a:endParaRP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5417008"/>
                  </a:ext>
                </a:extLst>
              </a:tr>
              <a:tr h="499069">
                <a:tc>
                  <a:txBody>
                    <a:bodyPr/>
                    <a:lstStyle/>
                    <a:p>
                      <a:pPr algn="l" fontAlgn="b"/>
                      <a:r>
                        <a:rPr lang="en-US" sz="1000" b="0" i="0" u="none" strike="noStrike" dirty="0">
                          <a:solidFill>
                            <a:srgbClr val="000000"/>
                          </a:solidFill>
                          <a:effectLst/>
                          <a:latin typeface="Calibri" panose="020F0502020204030204" pitchFamily="34" charset="0"/>
                        </a:rPr>
                        <a:t>Topic of Property</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The class of things that an Property describes.  This is a lower level of detail than subject area or business segment.  Think  entity</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236044"/>
                  </a:ext>
                </a:extLst>
              </a:tr>
              <a:tr h="499069">
                <a:tc>
                  <a:txBody>
                    <a:bodyPr/>
                    <a:lstStyle/>
                    <a:p>
                      <a:pPr algn="l" fontAlgn="b"/>
                      <a:r>
                        <a:rPr lang="en-US" sz="1000" b="0" i="0" u="none" strike="noStrike">
                          <a:solidFill>
                            <a:srgbClr val="000000"/>
                          </a:solidFill>
                          <a:effectLst/>
                          <a:latin typeface="Calibri" panose="020F0502020204030204" pitchFamily="34" charset="0"/>
                        </a:rPr>
                        <a:t>Value Type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Describes the domain of the data captured in business terms, independent of data storage technology. E.g. dollar amount, interest rate, description, etc.</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9321379"/>
                  </a:ext>
                </a:extLst>
              </a:tr>
              <a:tr h="663118">
                <a:tc>
                  <a:txBody>
                    <a:bodyPr/>
                    <a:lstStyle/>
                    <a:p>
                      <a:pPr algn="l" fontAlgn="b"/>
                      <a:r>
                        <a:rPr lang="en-US" sz="1000" b="0" i="0" u="none" strike="noStrike" dirty="0">
                          <a:solidFill>
                            <a:srgbClr val="000000"/>
                          </a:solidFill>
                          <a:effectLst/>
                          <a:latin typeface="Calibri" panose="020F0502020204030204" pitchFamily="34" charset="0"/>
                        </a:rPr>
                        <a:t>Property Association</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Identifies a relationship and type of relationship between Properties.  This can be used to account for differences in terminology in the across business lines or data model design patterns of Properties.  Synonym, Specialization, Related</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&gt;1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3269652"/>
                  </a:ext>
                </a:extLst>
              </a:tr>
              <a:tr h="374303">
                <a:tc>
                  <a:txBody>
                    <a:bodyPr/>
                    <a:lstStyle/>
                    <a:p>
                      <a:pPr algn="l" fontAlgn="b"/>
                      <a:r>
                        <a:rPr lang="en-US" sz="1000" b="0" i="0" u="none" strike="noStrike">
                          <a:solidFill>
                            <a:srgbClr val="000000"/>
                          </a:solidFill>
                          <a:effectLst/>
                          <a:latin typeface="Calibri" panose="020F0502020204030204" pitchFamily="34" charset="0"/>
                        </a:rPr>
                        <a:t>Timeframe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Describes the periodicity or event that is relevant to the Property value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&gt;1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9038382"/>
                  </a:ext>
                </a:extLst>
              </a:tr>
              <a:tr h="374303">
                <a:tc>
                  <a:txBody>
                    <a:bodyPr/>
                    <a:lstStyle/>
                    <a:p>
                      <a:pPr algn="l" fontAlgn="b"/>
                      <a:r>
                        <a:rPr lang="en-US" sz="1000" b="0" i="0" u="none" strike="noStrike">
                          <a:solidFill>
                            <a:srgbClr val="000000"/>
                          </a:solidFill>
                          <a:effectLst/>
                          <a:latin typeface="Calibri" panose="020F0502020204030204" pitchFamily="34" charset="0"/>
                        </a:rPr>
                        <a:t>Qualifier</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Adjectives that are stated in the name or definition of the Property that provide more clarity of purpose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&gt;1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5188989"/>
                  </a:ext>
                </a:extLst>
              </a:tr>
              <a:tr h="873371">
                <a:tc>
                  <a:txBody>
                    <a:bodyPr/>
                    <a:lstStyle/>
                    <a:p>
                      <a:pPr algn="l" fontAlgn="b"/>
                      <a:r>
                        <a:rPr lang="en-US" sz="1000" b="0" i="0" u="none" strike="noStrike">
                          <a:solidFill>
                            <a:srgbClr val="000000"/>
                          </a:solidFill>
                          <a:effectLst/>
                          <a:latin typeface="Calibri" panose="020F0502020204030204" pitchFamily="34" charset="0"/>
                        </a:rPr>
                        <a:t>Implied Qualifier</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Adjectives that are not stated in the name or definition of the Property that provide clarity of purpose.  These information is inferred to be SME or common </a:t>
                      </a:r>
                      <a:r>
                        <a:rPr lang="en-US" sz="1000" b="0" i="0" u="none" strike="noStrike" dirty="0" err="1">
                          <a:solidFill>
                            <a:srgbClr val="000000"/>
                          </a:solidFill>
                          <a:effectLst/>
                          <a:latin typeface="Calibri" panose="020F0502020204030204" pitchFamily="34" charset="0"/>
                        </a:rPr>
                        <a:t>knowle</a:t>
                      </a:r>
                      <a:r>
                        <a:rPr lang="en-US" sz="1000" b="0" i="0" u="none" strike="noStrike" dirty="0">
                          <a:solidFill>
                            <a:srgbClr val="000000"/>
                          </a:solidFill>
                          <a:effectLst/>
                          <a:latin typeface="Calibri" panose="020F0502020204030204" pitchFamily="34" charset="0"/>
                        </a:rPr>
                        <a:t> information about an Property that resolves ambiguity</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&gt;1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2154396"/>
                  </a:ext>
                </a:extLst>
              </a:tr>
              <a:tr h="268107">
                <a:tc>
                  <a:txBody>
                    <a:bodyPr/>
                    <a:lstStyle/>
                    <a:p>
                      <a:pPr algn="l" fontAlgn="b"/>
                      <a:r>
                        <a:rPr lang="en-US" sz="1000" b="0" i="0" u="none" strike="noStrike">
                          <a:solidFill>
                            <a:srgbClr val="000000"/>
                          </a:solidFill>
                          <a:effectLst/>
                          <a:latin typeface="Calibri" panose="020F0502020204030204" pitchFamily="34" charset="0"/>
                        </a:rPr>
                        <a:t>Expression</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High level formula or list of ingredient Properties that are used to derive a value</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1</a:t>
                      </a:r>
                    </a:p>
                  </a:txBody>
                  <a:tcPr marL="4413" marR="4413" marT="441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0425996"/>
                  </a:ext>
                </a:extLst>
              </a:tr>
            </a:tbl>
          </a:graphicData>
        </a:graphic>
      </p:graphicFrame>
      <p:sp>
        <p:nvSpPr>
          <p:cNvPr id="11" name="Rectangle 10">
            <a:extLst>
              <a:ext uri="{FF2B5EF4-FFF2-40B4-BE49-F238E27FC236}">
                <a16:creationId xmlns:a16="http://schemas.microsoft.com/office/drawing/2014/main" id="{E6FE00CC-A918-42AA-AFBF-B918A8E042DD}"/>
              </a:ext>
            </a:extLst>
          </p:cNvPr>
          <p:cNvSpPr/>
          <p:nvPr/>
        </p:nvSpPr>
        <p:spPr>
          <a:xfrm>
            <a:off x="5755658" y="1465837"/>
            <a:ext cx="6096000" cy="2862322"/>
          </a:xfrm>
          <a:prstGeom prst="rect">
            <a:avLst/>
          </a:prstGeom>
          <a:solidFill>
            <a:schemeClr val="bg1">
              <a:lumMod val="95000"/>
            </a:schemeClr>
          </a:solidFill>
        </p:spPr>
        <p:txBody>
          <a:bodyPr>
            <a:spAutoFit/>
          </a:bodyPr>
          <a:lstStyle/>
          <a:p>
            <a:r>
              <a:rPr lang="en-US" sz="2400" b="1">
                <a:solidFill>
                  <a:srgbClr val="000000"/>
                </a:solidFill>
                <a:effectLst/>
                <a:latin typeface="Times New Roman" panose="02020603050405020304" pitchFamily="18" charset="0"/>
                <a:ea typeface="Times New Roman" panose="02020603050405020304" pitchFamily="18" charset="0"/>
              </a:rPr>
              <a:t>Loan Modification UPB Amount</a:t>
            </a:r>
            <a:endParaRPr lang="en-US" sz="2400" b="1">
              <a:latin typeface="Calibri" panose="020F0502020204030204" pitchFamily="34" charset="0"/>
              <a:ea typeface="Times New Roman" panose="02020603050405020304" pitchFamily="18" charset="0"/>
            </a:endParaRPr>
          </a:p>
          <a:p>
            <a:r>
              <a:rPr lang="en-US">
                <a:solidFill>
                  <a:srgbClr val="000000"/>
                </a:solidFill>
                <a:latin typeface="Times New Roman" panose="02020603050405020304" pitchFamily="18" charset="0"/>
                <a:ea typeface="Calibri" panose="020F0502020204030204" pitchFamily="34" charset="0"/>
              </a:rPr>
              <a:t>The calculated balance which is the unpaid principal balance of the loan after modification. </a:t>
            </a:r>
            <a:endParaRPr lang="en-US" sz="1400">
              <a:effectLst/>
              <a:latin typeface="Calibri" panose="020F0502020204030204" pitchFamily="34" charset="0"/>
              <a:ea typeface="Calibri" panose="020F0502020204030204" pitchFamily="34" charset="0"/>
            </a:endParaRPr>
          </a:p>
          <a:p>
            <a:r>
              <a:rPr lang="en-US">
                <a:solidFill>
                  <a:srgbClr val="000000"/>
                </a:solidFill>
                <a:latin typeface="Calibri" panose="020F0502020204030204" pitchFamily="34" charset="0"/>
                <a:ea typeface="Calibri" panose="020F0502020204030204" pitchFamily="34" charset="0"/>
              </a:rPr>
              <a:t> </a:t>
            </a:r>
            <a:endParaRPr lang="en-US" sz="1400">
              <a:effectLst/>
              <a:latin typeface="Calibri" panose="020F0502020204030204" pitchFamily="34" charset="0"/>
              <a:ea typeface="Calibri" panose="020F0502020204030204" pitchFamily="34" charset="0"/>
            </a:endParaRPr>
          </a:p>
          <a:p>
            <a:pPr>
              <a:spcAft>
                <a:spcPts val="1200"/>
              </a:spcAft>
            </a:pPr>
            <a:r>
              <a:rPr lang="en-US" i="1" u="sng">
                <a:solidFill>
                  <a:srgbClr val="000000"/>
                </a:solidFill>
                <a:latin typeface="Calibri" panose="020F0502020204030204" pitchFamily="34" charset="0"/>
                <a:ea typeface="Calibri" panose="020F0502020204030204" pitchFamily="34" charset="0"/>
              </a:rPr>
              <a:t>Structured English Definition</a:t>
            </a:r>
            <a:br>
              <a:rPr lang="en-US">
                <a:solidFill>
                  <a:srgbClr val="000000"/>
                </a:solidFill>
                <a:latin typeface="Times New Roman" panose="02020603050405020304" pitchFamily="18" charset="0"/>
                <a:ea typeface="Calibri" panose="020F0502020204030204" pitchFamily="34" charset="0"/>
              </a:rPr>
            </a:br>
            <a:r>
              <a:rPr lang="en-US">
                <a:solidFill>
                  <a:srgbClr val="000000"/>
                </a:solidFill>
                <a:latin typeface="Times New Roman" panose="02020603050405020304" pitchFamily="18" charset="0"/>
                <a:ea typeface="Calibri" panose="020F0502020204030204" pitchFamily="34" charset="0"/>
              </a:rPr>
              <a:t>a property representing the </a:t>
            </a:r>
            <a:r>
              <a:rPr lang="en-US" u="sng">
                <a:solidFill>
                  <a:srgbClr val="2F5597"/>
                </a:solidFill>
                <a:latin typeface="Times New Roman" panose="02020603050405020304" pitchFamily="18" charset="0"/>
                <a:ea typeface="Calibri" panose="020F0502020204030204" pitchFamily="34" charset="0"/>
              </a:rPr>
              <a:t>Unpaid Principal Balance </a:t>
            </a:r>
            <a:r>
              <a:rPr lang="en-US">
                <a:solidFill>
                  <a:srgbClr val="000000"/>
                </a:solidFill>
                <a:latin typeface="Times New Roman" panose="02020603050405020304" pitchFamily="18" charset="0"/>
                <a:ea typeface="Calibri" panose="020F0502020204030204" pitchFamily="34" charset="0"/>
              </a:rPr>
              <a:t>of a </a:t>
            </a:r>
            <a:r>
              <a:rPr lang="en-US" u="sng">
                <a:solidFill>
                  <a:srgbClr val="0563C1"/>
                </a:solidFill>
                <a:latin typeface="Times New Roman" panose="02020603050405020304" pitchFamily="18" charset="0"/>
                <a:ea typeface="Calibri" panose="020F0502020204030204" pitchFamily="34" charset="0"/>
                <a:hlinkClick r:id="rId2"/>
              </a:rPr>
              <a:t>Loan</a:t>
            </a:r>
            <a:endParaRPr lang="en-US" sz="140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400">
                <a:effectLst/>
                <a:latin typeface="Calibri" panose="020F0502020204030204" pitchFamily="34" charset="0"/>
                <a:ea typeface="Times New Roman" panose="02020603050405020304" pitchFamily="18" charset="0"/>
                <a:cs typeface="Times New Roman" panose="02020603050405020304" pitchFamily="18" charset="0"/>
              </a:rPr>
              <a:t>Having a value of </a:t>
            </a:r>
            <a:r>
              <a:rPr lang="en-US" sz="14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3"/>
              </a:rPr>
              <a:t>Dollar Amount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a:effectLst/>
                <a:latin typeface="Calibri" panose="020F0502020204030204" pitchFamily="34" charset="0"/>
                <a:ea typeface="Times New Roman" panose="02020603050405020304" pitchFamily="18" charset="0"/>
                <a:cs typeface="Times New Roman" panose="02020603050405020304" pitchFamily="18" charset="0"/>
              </a:rPr>
              <a:t>Is Specialization of </a:t>
            </a:r>
            <a:r>
              <a:rPr lang="en-US" sz="1400" u="sng">
                <a:solidFill>
                  <a:srgbClr val="2F5597"/>
                </a:solidFill>
                <a:effectLst/>
                <a:latin typeface="Calibri" panose="020F0502020204030204" pitchFamily="34" charset="0"/>
                <a:ea typeface="Times New Roman" panose="02020603050405020304" pitchFamily="18" charset="0"/>
                <a:cs typeface="Times New Roman" panose="02020603050405020304" pitchFamily="18" charset="0"/>
              </a:rPr>
              <a:t>Loan Actual UPB Amount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a:effectLst/>
                <a:latin typeface="Calibri" panose="020F0502020204030204" pitchFamily="34" charset="0"/>
                <a:ea typeface="Times New Roman" panose="02020603050405020304" pitchFamily="18" charset="0"/>
                <a:cs typeface="Times New Roman" panose="02020603050405020304" pitchFamily="18" charset="0"/>
              </a:rPr>
              <a:t>Occurs </a:t>
            </a:r>
            <a:r>
              <a:rPr lang="en-US" sz="1400" u="sng">
                <a:solidFill>
                  <a:schemeClr val="accent1">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after</a:t>
            </a:r>
            <a:r>
              <a:rPr lang="en-US" sz="1400">
                <a:effectLst/>
                <a:latin typeface="Calibri" panose="020F0502020204030204" pitchFamily="34" charset="0"/>
                <a:ea typeface="Times New Roman" panose="02020603050405020304" pitchFamily="18" charset="0"/>
                <a:cs typeface="Times New Roman" panose="02020603050405020304" pitchFamily="18" charset="0"/>
              </a:rPr>
              <a:t> </a:t>
            </a:r>
            <a:r>
              <a:rPr lang="en-US" sz="14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4"/>
              </a:rPr>
              <a:t>Loan Modification Event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a:effectLst/>
                <a:latin typeface="Calibri" panose="020F0502020204030204" pitchFamily="34" charset="0"/>
                <a:ea typeface="Times New Roman" panose="02020603050405020304" pitchFamily="18" charset="0"/>
                <a:cs typeface="Times New Roman" panose="02020603050405020304" pitchFamily="18" charset="0"/>
              </a:rPr>
              <a:t>Implied as qualified by: </a:t>
            </a:r>
            <a:r>
              <a:rPr lang="en-US" sz="1400" u="sng">
                <a:solidFill>
                  <a:srgbClr val="2F5597"/>
                </a:solidFill>
                <a:effectLst/>
                <a:latin typeface="Calibri" panose="020F0502020204030204" pitchFamily="34" charset="0"/>
                <a:ea typeface="Times New Roman" panose="02020603050405020304" pitchFamily="18" charset="0"/>
                <a:cs typeface="Times New Roman" panose="02020603050405020304" pitchFamily="18" charset="0"/>
              </a:rPr>
              <a:t>unfactored</a:t>
            </a:r>
            <a:r>
              <a:rPr lang="en-US" sz="1400">
                <a:effectLst/>
                <a:latin typeface="Calibri" panose="020F0502020204030204" pitchFamily="34" charset="0"/>
                <a:ea typeface="Times New Roman" panose="02020603050405020304" pitchFamily="18" charset="0"/>
                <a:cs typeface="Times New Roman" panose="02020603050405020304" pitchFamily="18" charset="0"/>
              </a:rPr>
              <a:t>, </a:t>
            </a:r>
            <a:r>
              <a:rPr lang="en-US" sz="1400" u="sng">
                <a:solidFill>
                  <a:srgbClr val="2F5597"/>
                </a:solidFill>
                <a:effectLst/>
                <a:latin typeface="Calibri" panose="020F0502020204030204" pitchFamily="34" charset="0"/>
                <a:ea typeface="Times New Roman" panose="02020603050405020304" pitchFamily="18" charset="0"/>
                <a:cs typeface="Times New Roman" panose="02020603050405020304" pitchFamily="18" charset="0"/>
              </a:rPr>
              <a:t>actual, include forbearance</a:t>
            </a:r>
          </a:p>
        </p:txBody>
      </p:sp>
      <p:cxnSp>
        <p:nvCxnSpPr>
          <p:cNvPr id="13" name="Straight Arrow Connector 12">
            <a:extLst>
              <a:ext uri="{FF2B5EF4-FFF2-40B4-BE49-F238E27FC236}">
                <a16:creationId xmlns:a16="http://schemas.microsoft.com/office/drawing/2014/main" id="{F58BC313-2D83-4766-B462-E0A1AD086949}"/>
              </a:ext>
            </a:extLst>
          </p:cNvPr>
          <p:cNvCxnSpPr>
            <a:cxnSpLocks/>
          </p:cNvCxnSpPr>
          <p:nvPr/>
        </p:nvCxnSpPr>
        <p:spPr>
          <a:xfrm flipV="1">
            <a:off x="5403078" y="1690688"/>
            <a:ext cx="421252" cy="160972"/>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C490965-44BA-487F-B18C-D6B944F619B4}"/>
              </a:ext>
            </a:extLst>
          </p:cNvPr>
          <p:cNvCxnSpPr>
            <a:cxnSpLocks/>
          </p:cNvCxnSpPr>
          <p:nvPr/>
        </p:nvCxnSpPr>
        <p:spPr>
          <a:xfrm>
            <a:off x="5434149" y="2033773"/>
            <a:ext cx="390181" cy="0"/>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F86703E4-AE11-49D4-BF96-654ADA64364C}"/>
              </a:ext>
            </a:extLst>
          </p:cNvPr>
          <p:cNvCxnSpPr>
            <a:cxnSpLocks/>
          </p:cNvCxnSpPr>
          <p:nvPr/>
        </p:nvCxnSpPr>
        <p:spPr>
          <a:xfrm>
            <a:off x="5403078" y="2245290"/>
            <a:ext cx="3009402" cy="830078"/>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73EE368-B6A4-49C3-B3D5-3A9989D2E97C}"/>
              </a:ext>
            </a:extLst>
          </p:cNvPr>
          <p:cNvCxnSpPr>
            <a:cxnSpLocks/>
          </p:cNvCxnSpPr>
          <p:nvPr/>
        </p:nvCxnSpPr>
        <p:spPr>
          <a:xfrm>
            <a:off x="5434149" y="3223260"/>
            <a:ext cx="453218" cy="277865"/>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92334CBB-59C3-4D14-86BD-70D7FDBB66D0}"/>
              </a:ext>
            </a:extLst>
          </p:cNvPr>
          <p:cNvCxnSpPr>
            <a:cxnSpLocks/>
            <a:stCxn id="10" idx="3"/>
          </p:cNvCxnSpPr>
          <p:nvPr/>
        </p:nvCxnSpPr>
        <p:spPr>
          <a:xfrm flipV="1">
            <a:off x="5434149" y="3730948"/>
            <a:ext cx="453218" cy="79200"/>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358B6D7-7F27-4217-8D5B-8C78352E9F06}"/>
              </a:ext>
            </a:extLst>
          </p:cNvPr>
          <p:cNvCxnSpPr>
            <a:cxnSpLocks/>
          </p:cNvCxnSpPr>
          <p:nvPr/>
        </p:nvCxnSpPr>
        <p:spPr>
          <a:xfrm flipV="1">
            <a:off x="5403078" y="3950990"/>
            <a:ext cx="484289" cy="460990"/>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559670C-067A-41D0-B189-4BC9DF8E1D85}"/>
              </a:ext>
            </a:extLst>
          </p:cNvPr>
          <p:cNvCxnSpPr>
            <a:cxnSpLocks/>
          </p:cNvCxnSpPr>
          <p:nvPr/>
        </p:nvCxnSpPr>
        <p:spPr>
          <a:xfrm flipV="1">
            <a:off x="5434149" y="4195482"/>
            <a:ext cx="453218" cy="1329019"/>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FF72F266-0197-43B2-8F91-944F42EA8598}"/>
              </a:ext>
            </a:extLst>
          </p:cNvPr>
          <p:cNvCxnSpPr>
            <a:cxnSpLocks/>
          </p:cNvCxnSpPr>
          <p:nvPr/>
        </p:nvCxnSpPr>
        <p:spPr>
          <a:xfrm>
            <a:off x="5434149" y="2750820"/>
            <a:ext cx="5736772" cy="324548"/>
          </a:xfrm>
          <a:prstGeom prst="straightConnector1">
            <a:avLst/>
          </a:prstGeom>
          <a:ln w="158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07DC1C6-F615-4139-8D86-AD946611B5BA}"/>
              </a:ext>
            </a:extLst>
          </p:cNvPr>
          <p:cNvSpPr txBox="1"/>
          <p:nvPr/>
        </p:nvSpPr>
        <p:spPr>
          <a:xfrm>
            <a:off x="7285703" y="5058697"/>
            <a:ext cx="3702552" cy="400110"/>
          </a:xfrm>
          <a:prstGeom prst="rect">
            <a:avLst/>
          </a:prstGeom>
          <a:noFill/>
        </p:spPr>
        <p:txBody>
          <a:bodyPr wrap="none" rtlCol="0">
            <a:spAutoFit/>
          </a:bodyPr>
          <a:lstStyle/>
          <a:p>
            <a:r>
              <a:rPr lang="en-US" sz="2000" i="1" dirty="0"/>
              <a:t>Examples on the following slides…</a:t>
            </a:r>
          </a:p>
        </p:txBody>
      </p:sp>
    </p:spTree>
    <p:extLst>
      <p:ext uri="{BB962C8B-B14F-4D97-AF65-F5344CB8AC3E}">
        <p14:creationId xmlns:p14="http://schemas.microsoft.com/office/powerpoint/2010/main" val="1223214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21E4-4C5A-407B-92A5-71812797F06A}"/>
              </a:ext>
            </a:extLst>
          </p:cNvPr>
          <p:cNvSpPr>
            <a:spLocks noGrp="1"/>
          </p:cNvSpPr>
          <p:nvPr>
            <p:ph type="title"/>
          </p:nvPr>
        </p:nvSpPr>
        <p:spPr/>
        <p:txBody>
          <a:bodyPr/>
          <a:lstStyle/>
          <a:p>
            <a:r>
              <a:rPr lang="en-US"/>
              <a:t>Base Business Property Concept</a:t>
            </a:r>
          </a:p>
        </p:txBody>
      </p:sp>
      <p:sp>
        <p:nvSpPr>
          <p:cNvPr id="5" name="TextBox 4">
            <a:extLst>
              <a:ext uri="{FF2B5EF4-FFF2-40B4-BE49-F238E27FC236}">
                <a16:creationId xmlns:a16="http://schemas.microsoft.com/office/drawing/2014/main" id="{F2843A33-505E-4304-BB22-63650E1D78A1}"/>
              </a:ext>
            </a:extLst>
          </p:cNvPr>
          <p:cNvSpPr txBox="1"/>
          <p:nvPr/>
        </p:nvSpPr>
        <p:spPr>
          <a:xfrm>
            <a:off x="2342508" y="3513762"/>
            <a:ext cx="9523120" cy="2862322"/>
          </a:xfrm>
          <a:prstGeom prst="rect">
            <a:avLst/>
          </a:prstGeom>
          <a:solidFill>
            <a:schemeClr val="bg1">
              <a:lumMod val="95000"/>
            </a:schemeClr>
          </a:solidFill>
        </p:spPr>
        <p:txBody>
          <a:bodyPr wrap="none" rtlCol="0">
            <a:spAutoFit/>
          </a:bodyPr>
          <a:lstStyle/>
          <a:p>
            <a:r>
              <a:rPr lang="en-US" b="1" dirty="0"/>
              <a:t>Loan Actual Net UPB Amount</a:t>
            </a:r>
          </a:p>
          <a:p>
            <a:r>
              <a:rPr lang="en-US" dirty="0"/>
              <a:t>The dollar amount of the current Unpaid Principal Balance of the loan as of a given time </a:t>
            </a:r>
          </a:p>
          <a:p>
            <a:endParaRPr lang="en-US" dirty="0"/>
          </a:p>
          <a:p>
            <a:r>
              <a:rPr lang="en-US" i="1" u="sng" dirty="0"/>
              <a:t>Structured English Definition</a:t>
            </a:r>
            <a:br>
              <a:rPr lang="en-US" dirty="0"/>
            </a:br>
            <a:r>
              <a:rPr lang="en-US" dirty="0"/>
              <a:t>a property representing the </a:t>
            </a:r>
            <a:r>
              <a:rPr lang="en-US" u="sng" dirty="0">
                <a:solidFill>
                  <a:schemeClr val="accent1">
                    <a:lumMod val="75000"/>
                  </a:schemeClr>
                </a:solidFill>
              </a:rPr>
              <a:t>Unpaid Principal Balance </a:t>
            </a:r>
            <a:r>
              <a:rPr lang="en-US" dirty="0"/>
              <a:t>of a </a:t>
            </a:r>
            <a:r>
              <a:rPr lang="en-US" u="sng" dirty="0">
                <a:hlinkClick r:id="rId2"/>
              </a:rPr>
              <a:t>Loan</a:t>
            </a:r>
            <a:endParaRPr lang="en-US" dirty="0"/>
          </a:p>
          <a:p>
            <a:r>
              <a:rPr lang="en-US" dirty="0"/>
              <a:t>·  Having a value of  </a:t>
            </a:r>
            <a:r>
              <a:rPr lang="en-US" u="sng" dirty="0">
                <a:hlinkClick r:id="rId3"/>
              </a:rPr>
              <a:t>Dollar Amount</a:t>
            </a:r>
            <a:endParaRPr lang="en-US" dirty="0"/>
          </a:p>
          <a:p>
            <a:r>
              <a:rPr lang="en-US" dirty="0"/>
              <a:t>·  Where the timeframe or event is </a:t>
            </a:r>
            <a:r>
              <a:rPr lang="en-US" u="sng" dirty="0"/>
              <a:t>Not Specified</a:t>
            </a:r>
            <a:endParaRPr lang="en-US" dirty="0"/>
          </a:p>
          <a:p>
            <a:r>
              <a:rPr lang="en-US" dirty="0"/>
              <a:t>·  qualified by: </a:t>
            </a:r>
            <a:r>
              <a:rPr lang="en-US" u="sng" dirty="0">
                <a:hlinkClick r:id="rId4"/>
              </a:rPr>
              <a:t>net of forbearance</a:t>
            </a:r>
            <a:r>
              <a:rPr lang="en-US" dirty="0"/>
              <a:t>, </a:t>
            </a:r>
            <a:r>
              <a:rPr lang="en-US" u="sng" dirty="0">
                <a:solidFill>
                  <a:schemeClr val="accent1">
                    <a:lumMod val="75000"/>
                  </a:schemeClr>
                </a:solidFill>
              </a:rPr>
              <a:t>actual</a:t>
            </a:r>
            <a:endParaRPr lang="en-US" dirty="0">
              <a:solidFill>
                <a:schemeClr val="accent1">
                  <a:lumMod val="75000"/>
                </a:schemeClr>
              </a:solidFill>
            </a:endParaRPr>
          </a:p>
          <a:p>
            <a:r>
              <a:rPr lang="en-US" dirty="0"/>
              <a:t>·  Implied as qualified by: </a:t>
            </a:r>
            <a:r>
              <a:rPr lang="en-US" u="sng" dirty="0">
                <a:solidFill>
                  <a:schemeClr val="accent1">
                    <a:lumMod val="75000"/>
                  </a:schemeClr>
                </a:solidFill>
              </a:rPr>
              <a:t>unfactored</a:t>
            </a:r>
            <a:endParaRPr lang="en-US" dirty="0">
              <a:solidFill>
                <a:schemeClr val="accent1">
                  <a:lumMod val="75000"/>
                </a:schemeClr>
              </a:solidFill>
            </a:endParaRPr>
          </a:p>
          <a:p>
            <a:r>
              <a:rPr lang="en-US" dirty="0"/>
              <a:t>·  calculated as ['Loan Actual UPB </a:t>
            </a:r>
            <a:r>
              <a:rPr lang="en-US" dirty="0" err="1"/>
              <a:t>Amount'.net</a:t>
            </a:r>
            <a:r>
              <a:rPr lang="en-US" dirty="0"/>
              <a:t> of('Loan Principal Forbearance Balance Amount')] </a:t>
            </a:r>
          </a:p>
        </p:txBody>
      </p:sp>
      <p:grpSp>
        <p:nvGrpSpPr>
          <p:cNvPr id="3" name="Group 2">
            <a:extLst>
              <a:ext uri="{FF2B5EF4-FFF2-40B4-BE49-F238E27FC236}">
                <a16:creationId xmlns:a16="http://schemas.microsoft.com/office/drawing/2014/main" id="{987F63D3-0424-403B-B022-2B9A8AD9F029}"/>
              </a:ext>
            </a:extLst>
          </p:cNvPr>
          <p:cNvGrpSpPr/>
          <p:nvPr/>
        </p:nvGrpSpPr>
        <p:grpSpPr>
          <a:xfrm>
            <a:off x="1885493" y="1564738"/>
            <a:ext cx="9199768" cy="1648628"/>
            <a:chOff x="1232900" y="1586915"/>
            <a:chExt cx="9199768" cy="1648628"/>
          </a:xfrm>
        </p:grpSpPr>
        <p:sp>
          <p:nvSpPr>
            <p:cNvPr id="6" name="Speech Bubble: Rectangle with Corners Rounded 5">
              <a:extLst>
                <a:ext uri="{FF2B5EF4-FFF2-40B4-BE49-F238E27FC236}">
                  <a16:creationId xmlns:a16="http://schemas.microsoft.com/office/drawing/2014/main" id="{327D8228-3F23-4A28-BAD0-024039F34654}"/>
                </a:ext>
              </a:extLst>
            </p:cNvPr>
            <p:cNvSpPr/>
            <p:nvPr/>
          </p:nvSpPr>
          <p:spPr>
            <a:xfrm>
              <a:off x="1232900" y="1840019"/>
              <a:ext cx="3169292" cy="1325563"/>
            </a:xfrm>
            <a:prstGeom prst="wedgeRoundRectCallout">
              <a:avLst>
                <a:gd name="adj1" fmla="val 70344"/>
                <a:gd name="adj2" fmla="val 16448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Base business property concept: </a:t>
              </a:r>
              <a:r>
                <a:rPr lang="en-US" sz="1600" dirty="0"/>
                <a:t>The general business concept the data Property is representing. These are dictionary, industry, or Fannie-Mae business terms.</a:t>
              </a:r>
            </a:p>
          </p:txBody>
        </p:sp>
        <p:sp>
          <p:nvSpPr>
            <p:cNvPr id="8" name="Flowchart: Multidocument 7">
              <a:extLst>
                <a:ext uri="{FF2B5EF4-FFF2-40B4-BE49-F238E27FC236}">
                  <a16:creationId xmlns:a16="http://schemas.microsoft.com/office/drawing/2014/main" id="{0CF7ED57-D05A-43EE-B5F8-82532D38C48A}"/>
                </a:ext>
              </a:extLst>
            </p:cNvPr>
            <p:cNvSpPr/>
            <p:nvPr/>
          </p:nvSpPr>
          <p:spPr>
            <a:xfrm>
              <a:off x="7012397" y="1586915"/>
              <a:ext cx="3420271" cy="1648628"/>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Example:</a:t>
              </a:r>
            </a:p>
            <a:p>
              <a:pPr marL="285750" indent="-285750">
                <a:buFont typeface="Arial" panose="020B0604020202020204" pitchFamily="34" charset="0"/>
                <a:buChar char="•"/>
              </a:pPr>
              <a:r>
                <a:rPr lang="en-US"/>
                <a:t>Unpaid Principal Balance</a:t>
              </a:r>
            </a:p>
            <a:p>
              <a:pPr marL="285750" indent="-285750">
                <a:buFont typeface="Arial" panose="020B0604020202020204" pitchFamily="34" charset="0"/>
                <a:buChar char="•"/>
              </a:pPr>
              <a:r>
                <a:rPr lang="en-US"/>
                <a:t>Interest Rate</a:t>
              </a:r>
            </a:p>
            <a:p>
              <a:pPr marL="285750" indent="-285750">
                <a:buFont typeface="Arial" panose="020B0604020202020204" pitchFamily="34" charset="0"/>
                <a:buChar char="•"/>
              </a:pPr>
              <a:r>
                <a:rPr lang="en-US"/>
                <a:t>Variable Rate</a:t>
              </a:r>
            </a:p>
          </p:txBody>
        </p:sp>
        <p:sp>
          <p:nvSpPr>
            <p:cNvPr id="9" name="Arrow: Right 8">
              <a:extLst>
                <a:ext uri="{FF2B5EF4-FFF2-40B4-BE49-F238E27FC236}">
                  <a16:creationId xmlns:a16="http://schemas.microsoft.com/office/drawing/2014/main" id="{D31155B9-8A2F-4E48-B953-6863589C3810}"/>
                </a:ext>
              </a:extLst>
            </p:cNvPr>
            <p:cNvSpPr/>
            <p:nvPr/>
          </p:nvSpPr>
          <p:spPr>
            <a:xfrm>
              <a:off x="4500081" y="1840019"/>
              <a:ext cx="2332234" cy="11424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A list of these business terms is referenced</a:t>
              </a:r>
            </a:p>
            <a:p>
              <a:pPr algn="ctr"/>
              <a:endParaRPr lang="en-US" sz="1600"/>
            </a:p>
          </p:txBody>
        </p:sp>
      </p:grpSp>
      <p:sp>
        <p:nvSpPr>
          <p:cNvPr id="10" name="Speech Bubble: Rectangle with Corners Rounded 9">
            <a:extLst>
              <a:ext uri="{FF2B5EF4-FFF2-40B4-BE49-F238E27FC236}">
                <a16:creationId xmlns:a16="http://schemas.microsoft.com/office/drawing/2014/main" id="{73319955-D6FB-4810-89B5-60DED34EB47A}"/>
              </a:ext>
            </a:extLst>
          </p:cNvPr>
          <p:cNvSpPr/>
          <p:nvPr/>
        </p:nvSpPr>
        <p:spPr>
          <a:xfrm>
            <a:off x="7643118" y="4114555"/>
            <a:ext cx="3977810" cy="2167278"/>
          </a:xfrm>
          <a:prstGeom prst="wedgeRoundRectCallout">
            <a:avLst>
              <a:gd name="adj1" fmla="val -57509"/>
              <a:gd name="adj2" fmla="val -17551"/>
              <a:gd name="adj3" fmla="val 16667"/>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t>Unpaid Principal Balance</a:t>
            </a:r>
          </a:p>
          <a:p>
            <a:r>
              <a:rPr lang="en-US" sz="1600" dirty="0"/>
              <a:t>The outstanding loan balance which is used as a base for interest calculation. Unpaid Principal Balance is the sum of principal loan amount, additional borrowings, capitalized interest and fees, less principal payments.</a:t>
            </a:r>
          </a:p>
        </p:txBody>
      </p:sp>
    </p:spTree>
    <p:extLst>
      <p:ext uri="{BB962C8B-B14F-4D97-AF65-F5344CB8AC3E}">
        <p14:creationId xmlns:p14="http://schemas.microsoft.com/office/powerpoint/2010/main" val="10480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5AAF-B8C9-4C12-8EB6-F22C351E48B1}"/>
              </a:ext>
            </a:extLst>
          </p:cNvPr>
          <p:cNvSpPr>
            <a:spLocks noGrp="1"/>
          </p:cNvSpPr>
          <p:nvPr>
            <p:ph type="title"/>
          </p:nvPr>
        </p:nvSpPr>
        <p:spPr/>
        <p:txBody>
          <a:bodyPr/>
          <a:lstStyle/>
          <a:p>
            <a:r>
              <a:rPr lang="en-US"/>
              <a:t>Timeframe specific property</a:t>
            </a:r>
          </a:p>
        </p:txBody>
      </p:sp>
      <p:sp>
        <p:nvSpPr>
          <p:cNvPr id="4" name="Rectangle 3">
            <a:extLst>
              <a:ext uri="{FF2B5EF4-FFF2-40B4-BE49-F238E27FC236}">
                <a16:creationId xmlns:a16="http://schemas.microsoft.com/office/drawing/2014/main" id="{0D960A18-9EC1-461B-BC5F-729921A76C57}"/>
              </a:ext>
            </a:extLst>
          </p:cNvPr>
          <p:cNvSpPr/>
          <p:nvPr/>
        </p:nvSpPr>
        <p:spPr>
          <a:xfrm>
            <a:off x="3691466" y="2892822"/>
            <a:ext cx="6096000" cy="2862322"/>
          </a:xfrm>
          <a:prstGeom prst="rect">
            <a:avLst/>
          </a:prstGeom>
          <a:solidFill>
            <a:schemeClr val="bg1">
              <a:lumMod val="95000"/>
            </a:schemeClr>
          </a:solidFill>
        </p:spPr>
        <p:txBody>
          <a:bodyPr>
            <a:spAutoFit/>
          </a:bodyPr>
          <a:lstStyle/>
          <a:p>
            <a:r>
              <a:rPr lang="en-US" sz="2400" b="1" dirty="0">
                <a:solidFill>
                  <a:srgbClr val="000000"/>
                </a:solidFill>
                <a:effectLst/>
                <a:latin typeface="Times New Roman" panose="02020603050405020304" pitchFamily="18" charset="0"/>
                <a:ea typeface="Times New Roman" panose="02020603050405020304" pitchFamily="18" charset="0"/>
              </a:rPr>
              <a:t>Loan Modification UPB Amount</a:t>
            </a:r>
            <a:endParaRPr lang="en-US" sz="2400" b="1" dirty="0">
              <a:latin typeface="Calibri" panose="020F0502020204030204" pitchFamily="34" charset="0"/>
              <a:ea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rPr>
              <a:t>The calculated balance which is the unpaid principal balance of the loan after modification. </a:t>
            </a:r>
            <a:endParaRPr lang="en-US" sz="1400" dirty="0">
              <a:effectLst/>
              <a:latin typeface="Calibri" panose="020F0502020204030204" pitchFamily="34" charset="0"/>
              <a:ea typeface="Calibri" panose="020F0502020204030204" pitchFamily="34" charset="0"/>
            </a:endParaRPr>
          </a:p>
          <a:p>
            <a:r>
              <a:rPr lang="en-US" dirty="0">
                <a:solidFill>
                  <a:srgbClr val="000000"/>
                </a:solidFill>
                <a:latin typeface="Calibri" panose="020F0502020204030204" pitchFamily="34" charset="0"/>
                <a:ea typeface="Calibri" panose="020F0502020204030204" pitchFamily="34" charset="0"/>
              </a:rPr>
              <a:t> </a:t>
            </a:r>
            <a:endParaRPr lang="en-US" sz="1400" dirty="0">
              <a:effectLst/>
              <a:latin typeface="Calibri" panose="020F0502020204030204" pitchFamily="34" charset="0"/>
              <a:ea typeface="Calibri" panose="020F0502020204030204" pitchFamily="34" charset="0"/>
            </a:endParaRPr>
          </a:p>
          <a:p>
            <a:pPr>
              <a:spcAft>
                <a:spcPts val="1200"/>
              </a:spcAft>
            </a:pPr>
            <a:r>
              <a:rPr lang="en-US" i="1" u="sng" dirty="0">
                <a:solidFill>
                  <a:srgbClr val="000000"/>
                </a:solidFill>
                <a:latin typeface="Calibri" panose="020F0502020204030204" pitchFamily="34" charset="0"/>
                <a:ea typeface="Calibri" panose="020F0502020204030204" pitchFamily="34" charset="0"/>
              </a:rPr>
              <a:t>Structured English Definition</a:t>
            </a:r>
            <a:br>
              <a:rPr lang="en-US" dirty="0">
                <a:solidFill>
                  <a:srgbClr val="000000"/>
                </a:solidFill>
                <a:latin typeface="Times New Roman" panose="02020603050405020304" pitchFamily="18" charset="0"/>
                <a:ea typeface="Calibri" panose="020F0502020204030204" pitchFamily="34" charset="0"/>
              </a:rPr>
            </a:br>
            <a:r>
              <a:rPr lang="en-US" dirty="0">
                <a:solidFill>
                  <a:srgbClr val="000000"/>
                </a:solidFill>
                <a:latin typeface="Times New Roman" panose="02020603050405020304" pitchFamily="18" charset="0"/>
                <a:ea typeface="Calibri" panose="020F0502020204030204" pitchFamily="34" charset="0"/>
              </a:rPr>
              <a:t>a property representing the </a:t>
            </a:r>
            <a:r>
              <a:rPr lang="en-US" u="sng" dirty="0">
                <a:solidFill>
                  <a:srgbClr val="2F5597"/>
                </a:solidFill>
                <a:latin typeface="Times New Roman" panose="02020603050405020304" pitchFamily="18" charset="0"/>
                <a:ea typeface="Calibri" panose="020F0502020204030204" pitchFamily="34" charset="0"/>
              </a:rPr>
              <a:t>Unpaid Principal Balance </a:t>
            </a:r>
            <a:r>
              <a:rPr lang="en-US" dirty="0">
                <a:solidFill>
                  <a:srgbClr val="000000"/>
                </a:solidFill>
                <a:latin typeface="Times New Roman" panose="02020603050405020304" pitchFamily="18" charset="0"/>
                <a:ea typeface="Calibri" panose="020F0502020204030204" pitchFamily="34" charset="0"/>
              </a:rPr>
              <a:t>of a </a:t>
            </a:r>
            <a:r>
              <a:rPr lang="en-US" u="sng" dirty="0">
                <a:solidFill>
                  <a:srgbClr val="0563C1"/>
                </a:solidFill>
                <a:latin typeface="Times New Roman" panose="02020603050405020304" pitchFamily="18" charset="0"/>
                <a:ea typeface="Calibri" panose="020F0502020204030204" pitchFamily="34" charset="0"/>
                <a:hlinkClick r:id="rId2"/>
              </a:rPr>
              <a:t>Loan</a:t>
            </a:r>
            <a:endParaRPr lang="en-US" sz="14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Having a value of </a:t>
            </a:r>
            <a:r>
              <a:rPr lang="en-US" sz="14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3"/>
              </a:rPr>
              <a:t>Dollar Amount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dirty="0">
                <a:latin typeface="Calibri" panose="020F0502020204030204" pitchFamily="34" charset="0"/>
                <a:ea typeface="Times New Roman" panose="02020603050405020304" pitchFamily="18" charset="0"/>
                <a:cs typeface="Times New Roman" panose="02020603050405020304" pitchFamily="18" charset="0"/>
              </a:rPr>
              <a:t>Is a specialization of </a:t>
            </a:r>
            <a:r>
              <a:rPr lang="en-US" sz="1400" u="sng" dirty="0">
                <a:solidFill>
                  <a:srgbClr val="2F5597"/>
                </a:solidFill>
                <a:effectLst/>
                <a:latin typeface="Calibri" panose="020F0502020204030204" pitchFamily="34" charset="0"/>
                <a:ea typeface="Times New Roman" panose="02020603050405020304" pitchFamily="18" charset="0"/>
                <a:cs typeface="Times New Roman" panose="02020603050405020304" pitchFamily="18" charset="0"/>
              </a:rPr>
              <a:t>Loan Actual UPB Amount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Occurs </a:t>
            </a:r>
            <a:r>
              <a:rPr lang="en-US" sz="1400" u="sng" dirty="0">
                <a:solidFill>
                  <a:schemeClr val="accent1">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after</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4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4"/>
              </a:rPr>
              <a:t>Loan Modification Event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Implied as qualified by: </a:t>
            </a:r>
            <a:r>
              <a:rPr lang="en-US" sz="1400" u="sng" dirty="0">
                <a:solidFill>
                  <a:srgbClr val="2F5597"/>
                </a:solidFill>
                <a:effectLst/>
                <a:latin typeface="Calibri" panose="020F0502020204030204" pitchFamily="34" charset="0"/>
                <a:ea typeface="Times New Roman" panose="02020603050405020304" pitchFamily="18" charset="0"/>
                <a:cs typeface="Times New Roman" panose="02020603050405020304" pitchFamily="18" charset="0"/>
              </a:rPr>
              <a:t>unfactored</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400" u="sng" dirty="0">
                <a:solidFill>
                  <a:srgbClr val="2F5597"/>
                </a:solidFill>
                <a:effectLst/>
                <a:latin typeface="Calibri" panose="020F0502020204030204" pitchFamily="34" charset="0"/>
                <a:ea typeface="Times New Roman" panose="02020603050405020304" pitchFamily="18" charset="0"/>
                <a:cs typeface="Times New Roman" panose="02020603050405020304" pitchFamily="18" charset="0"/>
              </a:rPr>
              <a:t>actual, include forbearance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peech Bubble: Rectangle with Corners Rounded 4">
            <a:extLst>
              <a:ext uri="{FF2B5EF4-FFF2-40B4-BE49-F238E27FC236}">
                <a16:creationId xmlns:a16="http://schemas.microsoft.com/office/drawing/2014/main" id="{7129D5DC-6B9E-4CE3-B075-8E1A83C28201}"/>
              </a:ext>
            </a:extLst>
          </p:cNvPr>
          <p:cNvSpPr/>
          <p:nvPr/>
        </p:nvSpPr>
        <p:spPr>
          <a:xfrm>
            <a:off x="290855" y="2772438"/>
            <a:ext cx="3169292" cy="1325563"/>
          </a:xfrm>
          <a:prstGeom prst="wedgeRoundRectCallout">
            <a:avLst>
              <a:gd name="adj1" fmla="val 69632"/>
              <a:gd name="adj2" fmla="val 14575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Timeframe: </a:t>
            </a:r>
            <a:r>
              <a:rPr lang="en-US" sz="1600" dirty="0"/>
              <a:t>A timeframe specific Property may be before, during or after an event or period.</a:t>
            </a:r>
          </a:p>
        </p:txBody>
      </p:sp>
      <p:sp>
        <p:nvSpPr>
          <p:cNvPr id="6" name="Speech Bubble: Rectangle with Corners Rounded 5">
            <a:extLst>
              <a:ext uri="{FF2B5EF4-FFF2-40B4-BE49-F238E27FC236}">
                <a16:creationId xmlns:a16="http://schemas.microsoft.com/office/drawing/2014/main" id="{5669533D-4768-42DA-B463-D0EE1566164A}"/>
              </a:ext>
            </a:extLst>
          </p:cNvPr>
          <p:cNvSpPr/>
          <p:nvPr/>
        </p:nvSpPr>
        <p:spPr>
          <a:xfrm>
            <a:off x="8829250" y="4891097"/>
            <a:ext cx="3169292" cy="1325563"/>
          </a:xfrm>
          <a:prstGeom prst="wedgeRoundRectCallout">
            <a:avLst>
              <a:gd name="adj1" fmla="val -111805"/>
              <a:gd name="adj2" fmla="val -1275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This Property references a specific event that defines its timeframe, the set of events comes from existing Fannie-Mae artifacts.</a:t>
            </a:r>
          </a:p>
        </p:txBody>
      </p:sp>
      <p:sp>
        <p:nvSpPr>
          <p:cNvPr id="8" name="Flowchart: Alternate Process 7">
            <a:extLst>
              <a:ext uri="{FF2B5EF4-FFF2-40B4-BE49-F238E27FC236}">
                <a16:creationId xmlns:a16="http://schemas.microsoft.com/office/drawing/2014/main" id="{84D9F8AE-E479-4438-B95D-658F5CF37AFB}"/>
              </a:ext>
            </a:extLst>
          </p:cNvPr>
          <p:cNvSpPr/>
          <p:nvPr/>
        </p:nvSpPr>
        <p:spPr>
          <a:xfrm>
            <a:off x="984956" y="1339240"/>
            <a:ext cx="6333162" cy="121839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Understanding when an Property applies is critical to understanding its meaning. The “timeframe” may be specific to an event or an Property may not be specific to a timeframe, in which case its timeframe must be recorded in some way.</a:t>
            </a:r>
          </a:p>
        </p:txBody>
      </p:sp>
    </p:spTree>
    <p:extLst>
      <p:ext uri="{BB962C8B-B14F-4D97-AF65-F5344CB8AC3E}">
        <p14:creationId xmlns:p14="http://schemas.microsoft.com/office/powerpoint/2010/main" val="199186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par>
                          <p:cTn id="13" fill="hold">
                            <p:stCondLst>
                              <p:cond delay="500"/>
                            </p:stCondLst>
                            <p:childTnLst>
                              <p:par>
                                <p:cTn id="14" presetID="10" presetClass="entr" presetSubtype="0" fill="hold" grpId="0" nodeType="afterEffect">
                                  <p:stCondLst>
                                    <p:cond delay="50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322B1-68D7-4465-A0BA-AD4EF8EFEB60}"/>
              </a:ext>
            </a:extLst>
          </p:cNvPr>
          <p:cNvSpPr>
            <a:spLocks noGrp="1"/>
          </p:cNvSpPr>
          <p:nvPr>
            <p:ph type="title"/>
          </p:nvPr>
        </p:nvSpPr>
        <p:spPr/>
        <p:txBody>
          <a:bodyPr/>
          <a:lstStyle/>
          <a:p>
            <a:r>
              <a:rPr lang="en-US"/>
              <a:t>Properties across multiple timeframes</a:t>
            </a:r>
          </a:p>
        </p:txBody>
      </p:sp>
      <p:sp>
        <p:nvSpPr>
          <p:cNvPr id="4" name="TextBox 3">
            <a:extLst>
              <a:ext uri="{FF2B5EF4-FFF2-40B4-BE49-F238E27FC236}">
                <a16:creationId xmlns:a16="http://schemas.microsoft.com/office/drawing/2014/main" id="{FDFD2461-E08C-4B38-A06A-B3A6893C0E1E}"/>
              </a:ext>
            </a:extLst>
          </p:cNvPr>
          <p:cNvSpPr txBox="1"/>
          <p:nvPr/>
        </p:nvSpPr>
        <p:spPr>
          <a:xfrm>
            <a:off x="2342508" y="3513762"/>
            <a:ext cx="9523120" cy="2862322"/>
          </a:xfrm>
          <a:prstGeom prst="rect">
            <a:avLst/>
          </a:prstGeom>
          <a:solidFill>
            <a:schemeClr val="bg1">
              <a:lumMod val="95000"/>
            </a:schemeClr>
          </a:solidFill>
        </p:spPr>
        <p:txBody>
          <a:bodyPr wrap="none" rtlCol="0">
            <a:spAutoFit/>
          </a:bodyPr>
          <a:lstStyle/>
          <a:p>
            <a:r>
              <a:rPr lang="en-US" b="1" dirty="0"/>
              <a:t>Loan Actual Net UPB Amount</a:t>
            </a:r>
          </a:p>
          <a:p>
            <a:r>
              <a:rPr lang="en-US" dirty="0"/>
              <a:t>The dollar amount of the current Unpaid Principal Balance of the loan as of a given time </a:t>
            </a:r>
          </a:p>
          <a:p>
            <a:endParaRPr lang="en-US" dirty="0"/>
          </a:p>
          <a:p>
            <a:r>
              <a:rPr lang="en-US" i="1" u="sng" dirty="0"/>
              <a:t>Structured English Definition</a:t>
            </a:r>
            <a:br>
              <a:rPr lang="en-US" dirty="0"/>
            </a:br>
            <a:r>
              <a:rPr lang="en-US" dirty="0"/>
              <a:t>a property representing the </a:t>
            </a:r>
            <a:r>
              <a:rPr lang="en-US" u="sng" dirty="0">
                <a:solidFill>
                  <a:schemeClr val="accent1">
                    <a:lumMod val="75000"/>
                  </a:schemeClr>
                </a:solidFill>
              </a:rPr>
              <a:t>Unpaid Principal Balance </a:t>
            </a:r>
            <a:r>
              <a:rPr lang="en-US" dirty="0"/>
              <a:t>of a </a:t>
            </a:r>
            <a:r>
              <a:rPr lang="en-US" u="sng" dirty="0">
                <a:hlinkClick r:id="rId2"/>
              </a:rPr>
              <a:t>Loan</a:t>
            </a:r>
            <a:endParaRPr lang="en-US" dirty="0"/>
          </a:p>
          <a:p>
            <a:r>
              <a:rPr lang="en-US" dirty="0"/>
              <a:t>·  Having a value of  </a:t>
            </a:r>
            <a:r>
              <a:rPr lang="en-US" u="sng" dirty="0">
                <a:hlinkClick r:id="rId3"/>
              </a:rPr>
              <a:t>Dollar Amount</a:t>
            </a:r>
            <a:endParaRPr lang="en-US" dirty="0"/>
          </a:p>
          <a:p>
            <a:r>
              <a:rPr lang="en-US" dirty="0"/>
              <a:t>·  Where the timeframe or event is </a:t>
            </a:r>
            <a:r>
              <a:rPr lang="en-US" u="sng" dirty="0"/>
              <a:t>Not Specified</a:t>
            </a:r>
            <a:endParaRPr lang="en-US" dirty="0"/>
          </a:p>
          <a:p>
            <a:r>
              <a:rPr lang="en-US" dirty="0"/>
              <a:t>·  qualified by: </a:t>
            </a:r>
            <a:r>
              <a:rPr lang="en-US" u="sng" dirty="0">
                <a:hlinkClick r:id="rId4"/>
              </a:rPr>
              <a:t>net of forbearance</a:t>
            </a:r>
            <a:r>
              <a:rPr lang="en-US" dirty="0"/>
              <a:t>, </a:t>
            </a:r>
            <a:r>
              <a:rPr lang="en-US" u="sng" dirty="0"/>
              <a:t>actual</a:t>
            </a:r>
            <a:endParaRPr lang="en-US" dirty="0"/>
          </a:p>
          <a:p>
            <a:r>
              <a:rPr lang="en-US" dirty="0"/>
              <a:t>·  Implied as qualified by: </a:t>
            </a:r>
            <a:r>
              <a:rPr lang="en-US" u="sng" dirty="0"/>
              <a:t>unfactored</a:t>
            </a:r>
            <a:endParaRPr lang="en-US" dirty="0"/>
          </a:p>
          <a:p>
            <a:r>
              <a:rPr lang="en-US" dirty="0"/>
              <a:t>·  calculated as ['Loan Actual UPB </a:t>
            </a:r>
            <a:r>
              <a:rPr lang="en-US" dirty="0" err="1"/>
              <a:t>Amount'.net</a:t>
            </a:r>
            <a:r>
              <a:rPr lang="en-US" dirty="0"/>
              <a:t> of('Loan Principal Forbearance Balance Amount')] </a:t>
            </a:r>
          </a:p>
        </p:txBody>
      </p:sp>
      <p:sp>
        <p:nvSpPr>
          <p:cNvPr id="5" name="Speech Bubble: Rectangle with Corners Rounded 4">
            <a:extLst>
              <a:ext uri="{FF2B5EF4-FFF2-40B4-BE49-F238E27FC236}">
                <a16:creationId xmlns:a16="http://schemas.microsoft.com/office/drawing/2014/main" id="{581EE48B-64F1-428A-91D8-8DC84F150A98}"/>
              </a:ext>
            </a:extLst>
          </p:cNvPr>
          <p:cNvSpPr/>
          <p:nvPr/>
        </p:nvSpPr>
        <p:spPr>
          <a:xfrm>
            <a:off x="284655" y="2478233"/>
            <a:ext cx="1872918" cy="2699942"/>
          </a:xfrm>
          <a:prstGeom prst="wedgeRoundRectCallout">
            <a:avLst>
              <a:gd name="adj1" fmla="val 65582"/>
              <a:gd name="adj2" fmla="val 5266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t>Timeframe: </a:t>
            </a:r>
            <a:r>
              <a:rPr lang="en-US" sz="1600"/>
              <a:t>Some properties are specific to a period or event whereas others are “unspecified”  - potentially having multiple values at different times.</a:t>
            </a:r>
          </a:p>
        </p:txBody>
      </p:sp>
      <p:sp>
        <p:nvSpPr>
          <p:cNvPr id="18" name="Flowchart: Alternate Process 17">
            <a:extLst>
              <a:ext uri="{FF2B5EF4-FFF2-40B4-BE49-F238E27FC236}">
                <a16:creationId xmlns:a16="http://schemas.microsoft.com/office/drawing/2014/main" id="{DEFC3B7B-1373-4A2B-AC36-6FF5B6EBD75A}"/>
              </a:ext>
            </a:extLst>
          </p:cNvPr>
          <p:cNvSpPr/>
          <p:nvPr/>
        </p:nvSpPr>
        <p:spPr>
          <a:xfrm>
            <a:off x="928511" y="1304807"/>
            <a:ext cx="6333162" cy="89652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Some Properties are not specific to a timeframe, the time is recorded in some other way – such as a containing data entity</a:t>
            </a:r>
          </a:p>
        </p:txBody>
      </p:sp>
    </p:spTree>
    <p:extLst>
      <p:ext uri="{BB962C8B-B14F-4D97-AF65-F5344CB8AC3E}">
        <p14:creationId xmlns:p14="http://schemas.microsoft.com/office/powerpoint/2010/main" val="143091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322B1-68D7-4465-A0BA-AD4EF8EFEB60}"/>
              </a:ext>
            </a:extLst>
          </p:cNvPr>
          <p:cNvSpPr>
            <a:spLocks noGrp="1"/>
          </p:cNvSpPr>
          <p:nvPr>
            <p:ph type="title"/>
          </p:nvPr>
        </p:nvSpPr>
        <p:spPr/>
        <p:txBody>
          <a:bodyPr/>
          <a:lstStyle/>
          <a:p>
            <a:r>
              <a:rPr lang="en-US"/>
              <a:t>Qualifiers</a:t>
            </a:r>
          </a:p>
        </p:txBody>
      </p:sp>
      <p:sp>
        <p:nvSpPr>
          <p:cNvPr id="4" name="TextBox 3">
            <a:extLst>
              <a:ext uri="{FF2B5EF4-FFF2-40B4-BE49-F238E27FC236}">
                <a16:creationId xmlns:a16="http://schemas.microsoft.com/office/drawing/2014/main" id="{FDFD2461-E08C-4B38-A06A-B3A6893C0E1E}"/>
              </a:ext>
            </a:extLst>
          </p:cNvPr>
          <p:cNvSpPr txBox="1"/>
          <p:nvPr/>
        </p:nvSpPr>
        <p:spPr>
          <a:xfrm>
            <a:off x="2342508" y="3513762"/>
            <a:ext cx="9523120" cy="2862322"/>
          </a:xfrm>
          <a:prstGeom prst="rect">
            <a:avLst/>
          </a:prstGeom>
          <a:solidFill>
            <a:schemeClr val="bg1">
              <a:lumMod val="95000"/>
            </a:schemeClr>
          </a:solidFill>
        </p:spPr>
        <p:txBody>
          <a:bodyPr wrap="none" rtlCol="0">
            <a:spAutoFit/>
          </a:bodyPr>
          <a:lstStyle/>
          <a:p>
            <a:r>
              <a:rPr lang="en-US" b="1" dirty="0"/>
              <a:t>Loan Actual Net UPB Amount</a:t>
            </a:r>
          </a:p>
          <a:p>
            <a:r>
              <a:rPr lang="en-US" dirty="0"/>
              <a:t>The dollar amount of the current Unpaid Principal Balance of the loan as of a given time </a:t>
            </a:r>
          </a:p>
          <a:p>
            <a:endParaRPr lang="en-US" dirty="0"/>
          </a:p>
          <a:p>
            <a:r>
              <a:rPr lang="en-US" i="1" u="sng" dirty="0"/>
              <a:t>Structured English Definition</a:t>
            </a:r>
            <a:br>
              <a:rPr lang="en-US" dirty="0"/>
            </a:br>
            <a:r>
              <a:rPr lang="en-US" dirty="0"/>
              <a:t>a property representing the </a:t>
            </a:r>
            <a:r>
              <a:rPr lang="en-US" u="sng" dirty="0">
                <a:solidFill>
                  <a:schemeClr val="accent1">
                    <a:lumMod val="75000"/>
                  </a:schemeClr>
                </a:solidFill>
              </a:rPr>
              <a:t>Unpaid Principal Balance </a:t>
            </a:r>
            <a:r>
              <a:rPr lang="en-US" dirty="0"/>
              <a:t>of a </a:t>
            </a:r>
            <a:r>
              <a:rPr lang="en-US" u="sng" dirty="0">
                <a:hlinkClick r:id="rId2"/>
              </a:rPr>
              <a:t>Loan</a:t>
            </a:r>
            <a:endParaRPr lang="en-US" dirty="0"/>
          </a:p>
          <a:p>
            <a:r>
              <a:rPr lang="en-US" dirty="0"/>
              <a:t>·  Having a value of  </a:t>
            </a:r>
            <a:r>
              <a:rPr lang="en-US" u="sng" dirty="0">
                <a:hlinkClick r:id="rId3"/>
              </a:rPr>
              <a:t>Dollar Amount</a:t>
            </a:r>
            <a:endParaRPr lang="en-US" dirty="0"/>
          </a:p>
          <a:p>
            <a:r>
              <a:rPr lang="en-US" dirty="0"/>
              <a:t>·  Where the timeframe or event is </a:t>
            </a:r>
            <a:r>
              <a:rPr lang="en-US" u="sng" dirty="0"/>
              <a:t>Not Specified</a:t>
            </a:r>
            <a:endParaRPr lang="en-US" dirty="0"/>
          </a:p>
          <a:p>
            <a:r>
              <a:rPr lang="en-US" dirty="0"/>
              <a:t>·  qualified by: </a:t>
            </a:r>
            <a:r>
              <a:rPr lang="en-US" u="sng" dirty="0">
                <a:hlinkClick r:id="rId4"/>
              </a:rPr>
              <a:t>net</a:t>
            </a:r>
            <a:r>
              <a:rPr lang="en-US" u="sng" dirty="0">
                <a:solidFill>
                  <a:schemeClr val="accent1">
                    <a:lumMod val="75000"/>
                  </a:schemeClr>
                </a:solidFill>
              </a:rPr>
              <a:t> of forbearance</a:t>
            </a:r>
            <a:r>
              <a:rPr lang="en-US" dirty="0"/>
              <a:t>, </a:t>
            </a:r>
            <a:r>
              <a:rPr lang="en-US" u="sng" dirty="0">
                <a:solidFill>
                  <a:schemeClr val="accent1">
                    <a:lumMod val="75000"/>
                  </a:schemeClr>
                </a:solidFill>
              </a:rPr>
              <a:t>actual</a:t>
            </a:r>
            <a:endParaRPr lang="en-US" dirty="0">
              <a:solidFill>
                <a:schemeClr val="accent1">
                  <a:lumMod val="75000"/>
                </a:schemeClr>
              </a:solidFill>
            </a:endParaRPr>
          </a:p>
          <a:p>
            <a:r>
              <a:rPr lang="en-US" dirty="0"/>
              <a:t>·  Implied as qualified by: </a:t>
            </a:r>
            <a:r>
              <a:rPr lang="en-US" u="sng" dirty="0"/>
              <a:t>unfactored</a:t>
            </a:r>
            <a:endParaRPr lang="en-US" dirty="0"/>
          </a:p>
          <a:p>
            <a:r>
              <a:rPr lang="en-US" dirty="0"/>
              <a:t>·  calculated as ['Loan Actual UPB </a:t>
            </a:r>
            <a:r>
              <a:rPr lang="en-US" dirty="0" err="1"/>
              <a:t>Amount'.net</a:t>
            </a:r>
            <a:r>
              <a:rPr lang="en-US" dirty="0"/>
              <a:t> of('Loan Principal Forbearance Balance Amount')] </a:t>
            </a:r>
          </a:p>
        </p:txBody>
      </p:sp>
      <p:sp>
        <p:nvSpPr>
          <p:cNvPr id="5" name="Speech Bubble: Rectangle with Corners Rounded 4">
            <a:extLst>
              <a:ext uri="{FF2B5EF4-FFF2-40B4-BE49-F238E27FC236}">
                <a16:creationId xmlns:a16="http://schemas.microsoft.com/office/drawing/2014/main" id="{581EE48B-64F1-428A-91D8-8DC84F150A98}"/>
              </a:ext>
            </a:extLst>
          </p:cNvPr>
          <p:cNvSpPr/>
          <p:nvPr/>
        </p:nvSpPr>
        <p:spPr>
          <a:xfrm>
            <a:off x="6667927" y="3167401"/>
            <a:ext cx="3708971" cy="1001828"/>
          </a:xfrm>
          <a:prstGeom prst="wedgeRoundRectCallout">
            <a:avLst>
              <a:gd name="adj1" fmla="val -95723"/>
              <a:gd name="adj2" fmla="val 18479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Loan Actual Net UPB Amount is explicitly qualified by “net of forbearance” and “actual”</a:t>
            </a:r>
          </a:p>
        </p:txBody>
      </p:sp>
      <p:sp>
        <p:nvSpPr>
          <p:cNvPr id="3" name="Flowchart: Alternate Process 2">
            <a:extLst>
              <a:ext uri="{FF2B5EF4-FFF2-40B4-BE49-F238E27FC236}">
                <a16:creationId xmlns:a16="http://schemas.microsoft.com/office/drawing/2014/main" id="{EE32905F-72A8-49CA-AB74-B2DC74BB0310}"/>
              </a:ext>
            </a:extLst>
          </p:cNvPr>
          <p:cNvSpPr/>
          <p:nvPr/>
        </p:nvSpPr>
        <p:spPr>
          <a:xfrm>
            <a:off x="838199" y="1422062"/>
            <a:ext cx="10515599" cy="118931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u="sng" dirty="0"/>
              <a:t>Qualifiers</a:t>
            </a:r>
            <a:r>
              <a:rPr lang="en-US" dirty="0"/>
              <a:t> further narrow down a Property based on business relevant characteristics. Some are explicit in the name or definition and others are assumed by default.  A particular base business concept, like “UPB Amount” will have a specific set of possible qualifiers. Qualifiers are discovered by analyzing what makes each  Property unique</a:t>
            </a:r>
          </a:p>
        </p:txBody>
      </p:sp>
      <p:sp>
        <p:nvSpPr>
          <p:cNvPr id="14" name="Speech Bubble: Rectangle with Corners Rounded 13">
            <a:extLst>
              <a:ext uri="{FF2B5EF4-FFF2-40B4-BE49-F238E27FC236}">
                <a16:creationId xmlns:a16="http://schemas.microsoft.com/office/drawing/2014/main" id="{68FC2661-0FB6-4352-BC79-B21668346EAD}"/>
              </a:ext>
            </a:extLst>
          </p:cNvPr>
          <p:cNvSpPr/>
          <p:nvPr/>
        </p:nvSpPr>
        <p:spPr>
          <a:xfrm>
            <a:off x="8712485" y="4409394"/>
            <a:ext cx="3198176" cy="1325563"/>
          </a:xfrm>
          <a:prstGeom prst="wedgeRoundRectCallout">
            <a:avLst>
              <a:gd name="adj1" fmla="val -138476"/>
              <a:gd name="adj2" fmla="val 6295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We assume it is “unfactored” unless told otherwise – these are “defaults”</a:t>
            </a:r>
          </a:p>
        </p:txBody>
      </p:sp>
    </p:spTree>
    <p:extLst>
      <p:ext uri="{BB962C8B-B14F-4D97-AF65-F5344CB8AC3E}">
        <p14:creationId xmlns:p14="http://schemas.microsoft.com/office/powerpoint/2010/main" val="407586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1000"/>
                            </p:stCondLst>
                            <p:childTnLst>
                              <p:par>
                                <p:cTn id="9" presetID="10" presetClass="entr" presetSubtype="0" fill="hold" grpId="0" nodeType="afterEffect">
                                  <p:stCondLst>
                                    <p:cond delay="100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file>

<file path=customXml/item3.xml><?xml version="1.0" encoding="utf-8"?>
<ct:contentTypeSchema xmlns:ct="http://schemas.microsoft.com/office/2006/metadata/contentType" xmlns:ma="http://schemas.microsoft.com/office/2006/metadata/properties/metaAttributes" ct:_="" ma:_="" ma:contentTypeName="Document" ma:contentTypeID="0x0101003ECFACFBA0D6454D8FDA3567A07F499B" ma:contentTypeVersion="15" ma:contentTypeDescription="Create a new document." ma:contentTypeScope="" ma:versionID="343c5a8b5ba40a9698eaf81ca448a90c">
  <xsd:schema xmlns:xsd="http://www.w3.org/2001/XMLSchema" xmlns:xs="http://www.w3.org/2001/XMLSchema" xmlns:p="http://schemas.microsoft.com/office/2006/metadata/properties" xmlns:ns2="d13d24b2-8ebd-4de6-8f3f-a52ec19d2e09" xmlns:ns3="0c1697b4-8c69-48f3-8d58-19dae5cbff26" targetNamespace="http://schemas.microsoft.com/office/2006/metadata/properties" ma:root="true" ma:fieldsID="e127b3a0b44966f32411b661a2f6832c" ns2:_="" ns3:_="">
    <xsd:import namespace="d13d24b2-8ebd-4de6-8f3f-a52ec19d2e09"/>
    <xsd:import namespace="0c1697b4-8c69-48f3-8d58-19dae5cbff2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OCR"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3d24b2-8ebd-4de6-8f3f-a52ec19d2e09"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1697b4-8c69-48f3-8d58-19dae5cbff2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39005D-1246-4C8E-9C2E-82B753825A2C}">
  <ds:schemaRefs>
    <ds:schemaRef ds:uri="http://schemas.microsoft.com/office/2006/documentManagement/types"/>
    <ds:schemaRef ds:uri="http://schemas.microsoft.com/office/2006/metadata/properties"/>
    <ds:schemaRef ds:uri="http://purl.org/dc/elements/1.1/"/>
    <ds:schemaRef ds:uri="http://purl.org/dc/dcmitype/"/>
    <ds:schemaRef ds:uri="0c1697b4-8c69-48f3-8d58-19dae5cbff26"/>
    <ds:schemaRef ds:uri="d13d24b2-8ebd-4de6-8f3f-a52ec19d2e09"/>
    <ds:schemaRef ds:uri="http://schemas.microsoft.com/office/infopath/2007/PartnerControl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ECAFDD8B-8120-44C4-8C66-4A22D415C4BE}">
  <ds:schemaRefs>
    <ds:schemaRef ds:uri="http://schemas.microsoft.com/sharepoint/v3/contenttype/forms"/>
  </ds:schemaRefs>
</ds:datastoreItem>
</file>

<file path=customXml/itemProps3.xml><?xml version="1.0" encoding="utf-8"?>
<ds:datastoreItem xmlns:ds="http://schemas.openxmlformats.org/officeDocument/2006/customXml" ds:itemID="{483BC838-76FF-48CF-A393-B04B7914F14F}">
  <ds:schemaRefs>
    <ds:schemaRef ds:uri="0c1697b4-8c69-48f3-8d58-19dae5cbff26"/>
    <ds:schemaRef ds:uri="d13d24b2-8ebd-4de6-8f3f-a52ec19d2e0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172</TotalTime>
  <Words>2044</Words>
  <Application>Microsoft Office PowerPoint</Application>
  <PresentationFormat>Widescreen</PresentationFormat>
  <Paragraphs>279</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Source Sans Pro</vt:lpstr>
      <vt:lpstr>Symbol</vt:lpstr>
      <vt:lpstr>Times New Roman</vt:lpstr>
      <vt:lpstr>Office Theme</vt:lpstr>
      <vt:lpstr>Qualifying The Meaning of Properties</vt:lpstr>
      <vt:lpstr>Basic Idea</vt:lpstr>
      <vt:lpstr>PowerPoint Presentation</vt:lpstr>
      <vt:lpstr>Structured English Definitions of Properties</vt:lpstr>
      <vt:lpstr>Summary of terms used in the structured definition</vt:lpstr>
      <vt:lpstr>Base Business Property Concept</vt:lpstr>
      <vt:lpstr>Timeframe specific property</vt:lpstr>
      <vt:lpstr>Properties across multiple timeframes</vt:lpstr>
      <vt:lpstr>Qualifiers</vt:lpstr>
      <vt:lpstr>Qualifier Groups</vt:lpstr>
      <vt:lpstr>Additional Qualifier Groups</vt:lpstr>
      <vt:lpstr>Comparing Structured Definitions</vt:lpstr>
      <vt:lpstr>Mapping Relationships Under the Covers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Structured Definitions of EDG Terms</dc:title>
  <dc:creator>Casanave, Cory (Contractor)</dc:creator>
  <cp:lastModifiedBy>Cory Casanave</cp:lastModifiedBy>
  <cp:revision>24</cp:revision>
  <dcterms:created xsi:type="dcterms:W3CDTF">2021-01-08T20:26:31Z</dcterms:created>
  <dcterms:modified xsi:type="dcterms:W3CDTF">2021-02-15T23:03:54Z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0x0101003ECFACFBA0D6454D8FDA3567A07F499B</vt:lpwstr>
  </property>
</Properties>
</file>