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853" r:id="rId4"/>
    <p:sldId id="273" r:id="rId5"/>
    <p:sldId id="862" r:id="rId6"/>
    <p:sldId id="891" r:id="rId7"/>
    <p:sldId id="307" r:id="rId8"/>
    <p:sldId id="413" r:id="rId9"/>
    <p:sldId id="957" r:id="rId10"/>
    <p:sldId id="9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CDBB2-4896-46C4-9AC5-FBD2F31EA641}" v="2" dt="2020-12-21T23:09:09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7" autoAdjust="0"/>
    <p:restoredTop sz="94660"/>
  </p:normalViewPr>
  <p:slideViewPr>
    <p:cSldViewPr snapToGrid="0">
      <p:cViewPr varScale="1">
        <p:scale>
          <a:sx n="92" d="100"/>
          <a:sy n="92" d="100"/>
        </p:scale>
        <p:origin x="501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34DCDBB2-4896-46C4-9AC5-FBD2F31EA641}"/>
    <pc:docChg chg="addSld modSld sldOrd">
      <pc:chgData name="Michael Bennett" userId="808163721be62333" providerId="LiveId" clId="{34DCDBB2-4896-46C4-9AC5-FBD2F31EA641}" dt="2020-12-21T23:09:09.141" v="3"/>
      <pc:docMkLst>
        <pc:docMk/>
      </pc:docMkLst>
      <pc:sldChg chg="add">
        <pc:chgData name="Michael Bennett" userId="808163721be62333" providerId="LiveId" clId="{34DCDBB2-4896-46C4-9AC5-FBD2F31EA641}" dt="2020-12-21T23:09:09.141" v="3"/>
        <pc:sldMkLst>
          <pc:docMk/>
          <pc:sldMk cId="156063783" sldId="413"/>
        </pc:sldMkLst>
      </pc:sldChg>
      <pc:sldChg chg="add">
        <pc:chgData name="Michael Bennett" userId="808163721be62333" providerId="LiveId" clId="{34DCDBB2-4896-46C4-9AC5-FBD2F31EA641}" dt="2020-12-21T23:08:17.438" v="0"/>
        <pc:sldMkLst>
          <pc:docMk/>
          <pc:sldMk cId="1382662402" sldId="862"/>
        </pc:sldMkLst>
      </pc:sldChg>
      <pc:sldChg chg="ord">
        <pc:chgData name="Michael Bennett" userId="808163721be62333" providerId="LiveId" clId="{34DCDBB2-4896-46C4-9AC5-FBD2F31EA641}" dt="2020-12-21T23:08:24.651" v="2"/>
        <pc:sldMkLst>
          <pc:docMk/>
          <pc:sldMk cId="3859405076" sldId="957"/>
        </pc:sldMkLst>
      </pc:sldChg>
      <pc:sldChg chg="ord">
        <pc:chgData name="Michael Bennett" userId="808163721be62333" providerId="LiveId" clId="{34DCDBB2-4896-46C4-9AC5-FBD2F31EA641}" dt="2020-12-21T23:08:24.651" v="2"/>
        <pc:sldMkLst>
          <pc:docMk/>
          <pc:sldMk cId="3086597625" sldId="9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A2AE2-F2C0-45B0-A331-5164706162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44FFC-325C-4944-AE58-93004E119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8DC36-25FA-482C-8964-BFB89E53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EDB95-D35F-41E0-8D2B-23B6E50A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24FC7-B101-4D50-9633-82F880BEF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7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83BE-7E41-468E-873C-ED976CBD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547C1-4D0E-450A-91E2-0AE23AB4A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E8E29-D7BF-4222-9F3F-4D30E903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1EC95-144B-453E-A89D-110A84DA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A071A-16DD-48A0-8C9C-BD85EC0D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9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B28C9-E965-4D09-9264-C83837E97E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8BACD-5CC7-4844-B04A-AF11FB981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FB158-1DF9-402A-814D-E02C77F0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A1259-8222-44AC-9ED6-A71895810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666FF-889B-495D-9E14-3EA00451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4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E8BBE-6DAC-4EBA-9971-D3B2C5366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31E7F-2A54-4B6F-98E9-BA1385CA2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46392-D225-4D87-A484-F35BA0D9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15ABE-04FA-4835-BCAF-4D08EA54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D01A-C4E0-4430-B69E-CA0462BAB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EC26-52D5-4C32-808D-17CE5FAF8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AEEF3-D0BA-4C98-8A58-35C328EC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ED765-8FCB-4162-BC86-BD377FE71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5B9EA-836E-497A-A61F-1749D818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03026-15ED-4F3D-97A4-7B70B67C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7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FD8F9-3A8A-46D4-BDFA-BD599046D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A2F89-79A6-4563-A2D1-0D8827B8D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C99DA-A206-4FD9-90C2-5C6A11F66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7DFE7-4C72-4118-9BB0-DB6622DC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5FC5B-1A83-4575-8351-6D4DEE51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2E2C8-B271-40DB-81ED-55D20154A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2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54A57-E8DB-41C5-BBCB-70B30BBBA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7CD75-53F7-4EC1-982D-6FBD42D15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B4E4C-A8F0-4914-B5F1-C7F25F51C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1CD701-F18C-4218-9722-A39BE2220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BB5567-4031-4525-BA14-1DBF79CC8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E538FD-A876-4098-A97A-4F086310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270F5-A09D-4C8C-8B33-F56F0FF45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7BDD99-515B-4572-8599-99705E63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1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BB371-0B1C-46FC-B98D-4C12A05D4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E74CEB-9A5F-4BC8-9024-105835C20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313CC2-E59D-4C14-82B2-DB1D50EA9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447068-93E4-44EC-804B-C42AD3E6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8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64A95-7A89-4CE4-BEB6-17DF0523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E8B58-CA06-4652-9312-E5B6EFC7A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19B00-C809-4A24-A455-D78E61964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2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8416C-DECE-4971-8DA4-CCE22FDED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91666-66B7-4EBE-A18B-729809E55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A4B0B-F128-41E6-B6C2-0CBED6B6A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27F93-F8F7-4D62-B266-1460ABAE7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3D7DE-0EE2-4AE2-AF8A-E8131ABE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3679D-91D5-4BC5-9A06-00A034F0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47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83FE6-21E1-4B32-BDE8-A536E565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F7CBDA-3BDC-46BC-ACB4-54332C6DC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B3D6D-BD6F-4CFD-ADA6-FBD26EE1B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6B421-9CC9-4684-A1F1-F15BB9F4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EDE26-CCB3-43F8-B2E0-B9B26121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2B5B6-1858-4F01-ABA5-10583E44E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2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7B59A5-0AEE-49BC-9DFB-DCDEA609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B1569-23D2-4AF8-AF4A-D1AFEA204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A04E9-8723-4E53-99B8-DCF28BDB5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18F22-2717-41C7-8118-C393D5EFE978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7298D-AADD-4433-B785-3F3D4146D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A6619-20E6-4209-B99C-C3928EB08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E804A-CBF7-4D59-8530-325C6B866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5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4FBB4-DEAC-4DC9-B921-857F334F1D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VCOI Intro / Context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2F8799-1870-4B35-8501-0797CB45CE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91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BC0C29E-DE1B-4E24-84C0-2D1187D48F96}"/>
              </a:ext>
            </a:extLst>
          </p:cNvPr>
          <p:cNvSpPr/>
          <p:nvPr/>
        </p:nvSpPr>
        <p:spPr>
          <a:xfrm>
            <a:off x="3723384" y="829621"/>
            <a:ext cx="2037117" cy="5728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Vocabulary Resource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3F9D45-C444-4905-8FE8-87D2500CCFF0}"/>
              </a:ext>
            </a:extLst>
          </p:cNvPr>
          <p:cNvSpPr/>
          <p:nvPr/>
        </p:nvSpPr>
        <p:spPr>
          <a:xfrm>
            <a:off x="3875784" y="4753669"/>
            <a:ext cx="1755951" cy="1664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Vocabulary for Models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BECE5B-EC12-4BFF-92D3-5A8A57B7357D}"/>
              </a:ext>
            </a:extLst>
          </p:cNvPr>
          <p:cNvSpPr/>
          <p:nvPr/>
        </p:nvSpPr>
        <p:spPr>
          <a:xfrm>
            <a:off x="1923450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FIBO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E135-5984-40D7-A672-02EAA9F7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0449"/>
          </a:xfrm>
        </p:spPr>
        <p:txBody>
          <a:bodyPr/>
          <a:lstStyle/>
          <a:p>
            <a:r>
              <a:rPr lang="en-US" dirty="0"/>
              <a:t>Implementation: Syntaxes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DDFD1-0DE9-4CE2-86F7-9C6E25281BE2}"/>
              </a:ext>
            </a:extLst>
          </p:cNvPr>
          <p:cNvSpPr/>
          <p:nvPr/>
        </p:nvSpPr>
        <p:spPr>
          <a:xfrm>
            <a:off x="6431111" y="822061"/>
            <a:ext cx="2256397" cy="2071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Terms and Definitions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C7727-94FD-41D5-A72D-AE41352141BE}"/>
              </a:ext>
            </a:extLst>
          </p:cNvPr>
          <p:cNvSpPr/>
          <p:nvPr/>
        </p:nvSpPr>
        <p:spPr>
          <a:xfrm>
            <a:off x="9329678" y="826927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2711FC-B3E1-4025-A9FA-792FA75BB071}"/>
              </a:ext>
            </a:extLst>
          </p:cNvPr>
          <p:cNvSpPr/>
          <p:nvPr/>
        </p:nvSpPr>
        <p:spPr>
          <a:xfrm>
            <a:off x="650716" y="829621"/>
            <a:ext cx="2256397" cy="960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TF Conceptual ontology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F240ED-6284-417D-87AE-28CF76F8B898}"/>
              </a:ext>
            </a:extLst>
          </p:cNvPr>
          <p:cNvSpPr/>
          <p:nvPr/>
        </p:nvSpPr>
        <p:spPr>
          <a:xfrm>
            <a:off x="6431112" y="5212957"/>
            <a:ext cx="2256397" cy="13452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ADA9CB-2F2D-42B7-B74C-4D9D455D661E}"/>
              </a:ext>
            </a:extLst>
          </p:cNvPr>
          <p:cNvSpPr/>
          <p:nvPr/>
        </p:nvSpPr>
        <p:spPr>
          <a:xfrm>
            <a:off x="9329677" y="1570290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3AC0B-F88F-4D33-98B3-1E458F36FAED}"/>
              </a:ext>
            </a:extLst>
          </p:cNvPr>
          <p:cNvSpPr/>
          <p:nvPr/>
        </p:nvSpPr>
        <p:spPr>
          <a:xfrm>
            <a:off x="9339159" y="378032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5176C4-5956-4725-A4C8-AD8C7E15E2B4}"/>
              </a:ext>
            </a:extLst>
          </p:cNvPr>
          <p:cNvSpPr/>
          <p:nvPr/>
        </p:nvSpPr>
        <p:spPr>
          <a:xfrm>
            <a:off x="9339158" y="4523692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1533D-335F-4C4E-886B-046101F55B80}"/>
              </a:ext>
            </a:extLst>
          </p:cNvPr>
          <p:cNvSpPr/>
          <p:nvPr/>
        </p:nvSpPr>
        <p:spPr>
          <a:xfrm>
            <a:off x="9339158" y="5217706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62E964-908A-4E86-A661-3F20A0B09CFF}"/>
              </a:ext>
            </a:extLst>
          </p:cNvPr>
          <p:cNvSpPr/>
          <p:nvPr/>
        </p:nvSpPr>
        <p:spPr>
          <a:xfrm>
            <a:off x="9339157" y="596106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416395-D966-42AF-A5D2-4A8A72F03944}"/>
              </a:ext>
            </a:extLst>
          </p:cNvPr>
          <p:cNvSpPr/>
          <p:nvPr/>
        </p:nvSpPr>
        <p:spPr>
          <a:xfrm>
            <a:off x="636663" y="1865260"/>
            <a:ext cx="2256397" cy="800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Industry ontologies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98E36C-1DB3-4BE4-B8A5-B70087E921EA}"/>
              </a:ext>
            </a:extLst>
          </p:cNvPr>
          <p:cNvSpPr/>
          <p:nvPr/>
        </p:nvSpPr>
        <p:spPr>
          <a:xfrm>
            <a:off x="6431113" y="3051257"/>
            <a:ext cx="2256397" cy="20096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Acronyms,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Abbreviations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&amp; Nicknames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1B546-B665-4F79-BC8E-6C84F33F87EA}"/>
              </a:ext>
            </a:extLst>
          </p:cNvPr>
          <p:cNvSpPr/>
          <p:nvPr/>
        </p:nvSpPr>
        <p:spPr>
          <a:xfrm>
            <a:off x="636663" y="4580543"/>
            <a:ext cx="2256397" cy="1115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Other Structured Resources (US Gov, industry etc.)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181CB9C-7E2B-410B-8247-3DBBE6AF5DA0}"/>
              </a:ext>
            </a:extLst>
          </p:cNvPr>
          <p:cNvSpPr/>
          <p:nvPr/>
        </p:nvSpPr>
        <p:spPr>
          <a:xfrm>
            <a:off x="3141194" y="112545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2D1974D-4F32-4B90-A882-3D10456B065E}"/>
              </a:ext>
            </a:extLst>
          </p:cNvPr>
          <p:cNvSpPr/>
          <p:nvPr/>
        </p:nvSpPr>
        <p:spPr>
          <a:xfrm>
            <a:off x="3081214" y="202015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A8512C4-50E4-4FF1-9B7D-F4B3109C6C77}"/>
              </a:ext>
            </a:extLst>
          </p:cNvPr>
          <p:cNvSpPr/>
          <p:nvPr/>
        </p:nvSpPr>
        <p:spPr>
          <a:xfrm>
            <a:off x="3080160" y="49820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FFFCC03-CC65-4A4A-83AB-99054A5B717E}"/>
              </a:ext>
            </a:extLst>
          </p:cNvPr>
          <p:cNvSpPr/>
          <p:nvPr/>
        </p:nvSpPr>
        <p:spPr>
          <a:xfrm>
            <a:off x="5838345" y="206562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8C80745-7360-4AAA-BD98-FB186C113B1B}"/>
              </a:ext>
            </a:extLst>
          </p:cNvPr>
          <p:cNvSpPr/>
          <p:nvPr/>
        </p:nvSpPr>
        <p:spPr>
          <a:xfrm>
            <a:off x="5849309" y="394643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F455BF1-4172-42DE-84AD-16AA073EE327}"/>
              </a:ext>
            </a:extLst>
          </p:cNvPr>
          <p:cNvSpPr/>
          <p:nvPr/>
        </p:nvSpPr>
        <p:spPr>
          <a:xfrm>
            <a:off x="5838345" y="573411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B1D01A11-86A3-40FF-BB93-7EFC10B73DA0}"/>
              </a:ext>
            </a:extLst>
          </p:cNvPr>
          <p:cNvSpPr/>
          <p:nvPr/>
        </p:nvSpPr>
        <p:spPr>
          <a:xfrm>
            <a:off x="8761903" y="170161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EFAD8BFF-C45A-4363-8035-543CB6EC5B0D}"/>
              </a:ext>
            </a:extLst>
          </p:cNvPr>
          <p:cNvSpPr/>
          <p:nvPr/>
        </p:nvSpPr>
        <p:spPr>
          <a:xfrm>
            <a:off x="8761901" y="2474851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651CBC2-A324-46EB-81CA-40B098FCA83E}"/>
              </a:ext>
            </a:extLst>
          </p:cNvPr>
          <p:cNvSpPr/>
          <p:nvPr/>
        </p:nvSpPr>
        <p:spPr>
          <a:xfrm>
            <a:off x="8761903" y="392505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09E3C27E-2E60-4CA3-90C4-351F8AD37F54}"/>
              </a:ext>
            </a:extLst>
          </p:cNvPr>
          <p:cNvSpPr/>
          <p:nvPr/>
        </p:nvSpPr>
        <p:spPr>
          <a:xfrm>
            <a:off x="8761903" y="46684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28068937-B7A5-4393-A64D-D6A2DEEA8ADF}"/>
              </a:ext>
            </a:extLst>
          </p:cNvPr>
          <p:cNvSpPr/>
          <p:nvPr/>
        </p:nvSpPr>
        <p:spPr>
          <a:xfrm>
            <a:off x="8761902" y="536243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6031D886-A110-4C01-A2C0-7F9FA9AFF9ED}"/>
              </a:ext>
            </a:extLst>
          </p:cNvPr>
          <p:cNvSpPr/>
          <p:nvPr/>
        </p:nvSpPr>
        <p:spPr>
          <a:xfrm>
            <a:off x="8761902" y="61057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DD30E-31DE-4491-8052-12939903D1B0}"/>
              </a:ext>
            </a:extLst>
          </p:cNvPr>
          <p:cNvSpPr/>
          <p:nvPr/>
        </p:nvSpPr>
        <p:spPr>
          <a:xfrm>
            <a:off x="9329676" y="2387809"/>
            <a:ext cx="2256397" cy="1176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Individual Wiki Pages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(with Index)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66D25C6-520E-4588-843D-9A31509C67BC}"/>
              </a:ext>
            </a:extLst>
          </p:cNvPr>
          <p:cNvSpPr/>
          <p:nvPr/>
        </p:nvSpPr>
        <p:spPr>
          <a:xfrm>
            <a:off x="8761901" y="315176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F4C5ED4-DB27-4C20-96D1-EE60BC958EBC}"/>
              </a:ext>
            </a:extLst>
          </p:cNvPr>
          <p:cNvSpPr/>
          <p:nvPr/>
        </p:nvSpPr>
        <p:spPr>
          <a:xfrm>
            <a:off x="8761902" y="97833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2FBFA-FF08-4EA5-ACB0-FE5D49638CC3}"/>
              </a:ext>
            </a:extLst>
          </p:cNvPr>
          <p:cNvSpPr/>
          <p:nvPr/>
        </p:nvSpPr>
        <p:spPr>
          <a:xfrm>
            <a:off x="900317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IOF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7DF4D-C7E8-435C-A9A7-B71785381381}"/>
              </a:ext>
            </a:extLst>
          </p:cNvPr>
          <p:cNvSpPr/>
          <p:nvPr/>
        </p:nvSpPr>
        <p:spPr>
          <a:xfrm>
            <a:off x="646534" y="3269580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7FFD4D-D6EE-4693-B760-3C71AE033660}"/>
              </a:ext>
            </a:extLst>
          </p:cNvPr>
          <p:cNvSpPr/>
          <p:nvPr/>
        </p:nvSpPr>
        <p:spPr>
          <a:xfrm>
            <a:off x="636664" y="3880837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B669BD-A8E6-4F39-B5B6-6FBFE48BAD8E}"/>
              </a:ext>
            </a:extLst>
          </p:cNvPr>
          <p:cNvSpPr/>
          <p:nvPr/>
        </p:nvSpPr>
        <p:spPr>
          <a:xfrm>
            <a:off x="660586" y="5962985"/>
            <a:ext cx="2256397" cy="598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933BBD5-712C-4CCE-81F5-E10A7ABE7588}"/>
              </a:ext>
            </a:extLst>
          </p:cNvPr>
          <p:cNvSpPr/>
          <p:nvPr/>
        </p:nvSpPr>
        <p:spPr>
          <a:xfrm>
            <a:off x="3067162" y="33292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843C65F-83CF-47EC-B2D5-7EAF1C1F0EBC}"/>
              </a:ext>
            </a:extLst>
          </p:cNvPr>
          <p:cNvSpPr/>
          <p:nvPr/>
        </p:nvSpPr>
        <p:spPr>
          <a:xfrm>
            <a:off x="3094212" y="6095210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BBDDF20-210B-4DB9-B636-32C345CFCA50}"/>
              </a:ext>
            </a:extLst>
          </p:cNvPr>
          <p:cNvSpPr/>
          <p:nvPr/>
        </p:nvSpPr>
        <p:spPr>
          <a:xfrm>
            <a:off x="3054505" y="397747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364196E-5D89-43C1-AC20-302F261A4707}"/>
              </a:ext>
            </a:extLst>
          </p:cNvPr>
          <p:cNvSpPr/>
          <p:nvPr/>
        </p:nvSpPr>
        <p:spPr>
          <a:xfrm rot="16200000">
            <a:off x="-2472090" y="3425569"/>
            <a:ext cx="5728625" cy="5367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Semantic Completeness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AD481-C7C3-4C89-8E86-57E7CBE1E78D}"/>
              </a:ext>
            </a:extLst>
          </p:cNvPr>
          <p:cNvSpPr txBox="1"/>
          <p:nvPr/>
        </p:nvSpPr>
        <p:spPr>
          <a:xfrm>
            <a:off x="547855" y="1865260"/>
            <a:ext cx="798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OWL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AA0166-AFD8-4105-8928-56EAC0779477}"/>
              </a:ext>
            </a:extLst>
          </p:cNvPr>
          <p:cNvSpPr txBox="1"/>
          <p:nvPr/>
        </p:nvSpPr>
        <p:spPr>
          <a:xfrm>
            <a:off x="572872" y="132982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DL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8B6A3D-684E-4F2D-B765-44A10F331BCF}"/>
              </a:ext>
            </a:extLst>
          </p:cNvPr>
          <p:cNvSpPr txBox="1"/>
          <p:nvPr/>
        </p:nvSpPr>
        <p:spPr>
          <a:xfrm>
            <a:off x="605857" y="3599997"/>
            <a:ext cx="839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6B3800-3500-4F88-994B-8EACB7078763}"/>
              </a:ext>
            </a:extLst>
          </p:cNvPr>
          <p:cNvSpPr txBox="1"/>
          <p:nvPr/>
        </p:nvSpPr>
        <p:spPr>
          <a:xfrm>
            <a:off x="3812269" y="832760"/>
            <a:ext cx="839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SKOS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24DA1CF-4249-4765-B6D8-334B3B3136A2}"/>
              </a:ext>
            </a:extLst>
          </p:cNvPr>
          <p:cNvSpPr txBox="1"/>
          <p:nvPr/>
        </p:nvSpPr>
        <p:spPr>
          <a:xfrm>
            <a:off x="580188" y="4101353"/>
            <a:ext cx="854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SBVR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725B3AC-737B-49B7-9511-88C5E03013FA}"/>
              </a:ext>
            </a:extLst>
          </p:cNvPr>
          <p:cNvSpPr txBox="1"/>
          <p:nvPr/>
        </p:nvSpPr>
        <p:spPr>
          <a:xfrm>
            <a:off x="3989228" y="4780018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MVF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2DBA5C-8202-423E-AA74-AB106EFB64CB}"/>
              </a:ext>
            </a:extLst>
          </p:cNvPr>
          <p:cNvSpPr txBox="1"/>
          <p:nvPr/>
        </p:nvSpPr>
        <p:spPr>
          <a:xfrm>
            <a:off x="6431111" y="820025"/>
            <a:ext cx="816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CSV?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FA065F1-7695-4BB8-9CB1-54E1606A5F6E}"/>
              </a:ext>
            </a:extLst>
          </p:cNvPr>
          <p:cNvSpPr txBox="1"/>
          <p:nvPr/>
        </p:nvSpPr>
        <p:spPr>
          <a:xfrm>
            <a:off x="9358118" y="709133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592A13-8257-41A1-A71A-7FE7644FD275}"/>
              </a:ext>
            </a:extLst>
          </p:cNvPr>
          <p:cNvSpPr txBox="1"/>
          <p:nvPr/>
        </p:nvSpPr>
        <p:spPr>
          <a:xfrm>
            <a:off x="9311958" y="1474074"/>
            <a:ext cx="7710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Word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61614A-81B9-4F98-9B83-971EA5F61CE3}"/>
              </a:ext>
            </a:extLst>
          </p:cNvPr>
          <p:cNvSpPr txBox="1"/>
          <p:nvPr/>
        </p:nvSpPr>
        <p:spPr>
          <a:xfrm>
            <a:off x="9303071" y="2310758"/>
            <a:ext cx="115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</a:rPr>
              <a:t>Wikistuff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51A1254-E1E0-4136-99F8-D487683E10C7}"/>
              </a:ext>
            </a:extLst>
          </p:cNvPr>
          <p:cNvSpPr txBox="1"/>
          <p:nvPr/>
        </p:nvSpPr>
        <p:spPr>
          <a:xfrm>
            <a:off x="9255283" y="165524"/>
            <a:ext cx="2561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Context has to be represented somehow </a:t>
            </a:r>
          </a:p>
        </p:txBody>
      </p:sp>
    </p:spTree>
    <p:extLst>
      <p:ext uri="{BB962C8B-B14F-4D97-AF65-F5344CB8AC3E}">
        <p14:creationId xmlns:p14="http://schemas.microsoft.com/office/powerpoint/2010/main" val="308659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 Calculus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3177376" y="3374726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1"/>
          </p:cNvCxnSpPr>
          <p:nvPr/>
        </p:nvCxnSpPr>
        <p:spPr>
          <a:xfrm>
            <a:off x="2572162" y="2387965"/>
            <a:ext cx="1198903" cy="148343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2906599">
            <a:off x="2707115" y="2774900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499B5DB-C0B5-4768-87E7-C337BBC6FB5B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8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4F622-9E05-457B-AB04-D9ADD9A15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AE9C3-FC9B-42B3-B1FE-82CC13B4F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/>
              <a:t>Contracts:</a:t>
            </a:r>
          </a:p>
          <a:p>
            <a:pPr lvl="1"/>
            <a:r>
              <a:rPr lang="en-US" baseline="0" dirty="0"/>
              <a:t>For the purposes of this contract, word W means (definition) </a:t>
            </a:r>
            <a:r>
              <a:rPr lang="en-US" baseline="0" dirty="0" err="1"/>
              <a:t>xyz</a:t>
            </a:r>
            <a:endParaRPr lang="en-US" baseline="0" dirty="0"/>
          </a:p>
          <a:p>
            <a:pPr lvl="1"/>
            <a:r>
              <a:rPr lang="en-US" baseline="0" dirty="0"/>
              <a:t>Might reuse the </a:t>
            </a:r>
            <a:r>
              <a:rPr lang="en-US" baseline="0" dirty="0" err="1"/>
              <a:t>xyz</a:t>
            </a:r>
            <a:r>
              <a:rPr lang="en-US" baseline="0" dirty="0"/>
              <a:t> wording from one contract to another</a:t>
            </a:r>
          </a:p>
          <a:p>
            <a:pPr lvl="0"/>
            <a:r>
              <a:rPr lang="en-US" baseline="0" dirty="0"/>
              <a:t>You might decide to take a Concept ‘off the shelf’ from a library of available concepts to map your word to </a:t>
            </a:r>
          </a:p>
          <a:p>
            <a:pPr lvl="1"/>
            <a:r>
              <a:rPr lang="en-US" baseline="0" dirty="0"/>
              <a:t>As we do in contracts</a:t>
            </a:r>
          </a:p>
          <a:p>
            <a:pPr lvl="0"/>
            <a:r>
              <a:rPr lang="en-US" baseline="0" dirty="0"/>
              <a:t>The art of good ontology is not to be tripped up by the 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7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DAD32CF-AC14-4CDE-82F1-9A42BAEC7A2B}"/>
              </a:ext>
            </a:extLst>
          </p:cNvPr>
          <p:cNvSpPr/>
          <p:nvPr/>
        </p:nvSpPr>
        <p:spPr>
          <a:xfrm>
            <a:off x="3677336" y="4346229"/>
            <a:ext cx="8420374" cy="214664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Concept Library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7EF8F-7D99-4550-A303-5F5256DCC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Re-use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98C170-9F25-415C-A3FF-0251503F9D7A}"/>
              </a:ext>
            </a:extLst>
          </p:cNvPr>
          <p:cNvSpPr/>
          <p:nvPr/>
        </p:nvSpPr>
        <p:spPr>
          <a:xfrm>
            <a:off x="1763017" y="1855114"/>
            <a:ext cx="1618290" cy="532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Word</a:t>
            </a:r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A8C4DAE0-02B0-4B85-9499-4C6DF7369C05}"/>
              </a:ext>
            </a:extLst>
          </p:cNvPr>
          <p:cNvSpPr/>
          <p:nvPr/>
        </p:nvSpPr>
        <p:spPr>
          <a:xfrm>
            <a:off x="438111" y="3489477"/>
            <a:ext cx="2401122" cy="993341"/>
          </a:xfrm>
          <a:prstGeom prst="triangle">
            <a:avLst>
              <a:gd name="adj" fmla="val 49451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Context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FC8AACE-A0AE-4660-82D1-EE85BABBC677}"/>
              </a:ext>
            </a:extLst>
          </p:cNvPr>
          <p:cNvSpPr/>
          <p:nvPr/>
        </p:nvSpPr>
        <p:spPr>
          <a:xfrm>
            <a:off x="3470115" y="1861693"/>
            <a:ext cx="1934055" cy="5262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means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165CF96-B379-4CB2-AC62-0EB59FAD925D}"/>
              </a:ext>
            </a:extLst>
          </p:cNvPr>
          <p:cNvCxnSpPr>
            <a:stCxn id="4" idx="2"/>
            <a:endCxn id="6" idx="0"/>
          </p:cNvCxnSpPr>
          <p:nvPr/>
        </p:nvCxnSpPr>
        <p:spPr>
          <a:xfrm flipH="1">
            <a:off x="1625490" y="2387965"/>
            <a:ext cx="946672" cy="110151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B3E5046-800D-4394-BF1B-A58EE01B3922}"/>
              </a:ext>
            </a:extLst>
          </p:cNvPr>
          <p:cNvSpPr txBox="1"/>
          <p:nvPr/>
        </p:nvSpPr>
        <p:spPr>
          <a:xfrm rot="18683118">
            <a:off x="1308363" y="2732627"/>
            <a:ext cx="111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context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B5D36A-E159-4AF2-BAA5-CEC63706373E}"/>
              </a:ext>
            </a:extLst>
          </p:cNvPr>
          <p:cNvSpPr txBox="1"/>
          <p:nvPr/>
        </p:nvSpPr>
        <p:spPr>
          <a:xfrm>
            <a:off x="2307226" y="1338281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W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456BAD-EE5F-413E-B7E1-806E7F42B3CB}"/>
              </a:ext>
            </a:extLst>
          </p:cNvPr>
          <p:cNvSpPr txBox="1"/>
          <p:nvPr/>
        </p:nvSpPr>
        <p:spPr>
          <a:xfrm>
            <a:off x="1057771" y="3076135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X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7996E2-481A-4A6E-8618-93F5829A4CD7}"/>
              </a:ext>
            </a:extLst>
          </p:cNvPr>
          <p:cNvSpPr txBox="1"/>
          <p:nvPr/>
        </p:nvSpPr>
        <p:spPr>
          <a:xfrm>
            <a:off x="6325608" y="1296434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en-US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E810DA9-671D-4C48-A262-F7F59D984A56}"/>
              </a:ext>
            </a:extLst>
          </p:cNvPr>
          <p:cNvSpPr/>
          <p:nvPr/>
        </p:nvSpPr>
        <p:spPr>
          <a:xfrm>
            <a:off x="5534323" y="1801026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6E30AB-0182-4150-B569-D60160086A98}"/>
              </a:ext>
            </a:extLst>
          </p:cNvPr>
          <p:cNvSpPr/>
          <p:nvPr/>
        </p:nvSpPr>
        <p:spPr>
          <a:xfrm>
            <a:off x="3918544" y="4835873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D339A6A-06F9-4F18-B336-73422090701B}"/>
              </a:ext>
            </a:extLst>
          </p:cNvPr>
          <p:cNvSpPr/>
          <p:nvPr/>
        </p:nvSpPr>
        <p:spPr>
          <a:xfrm>
            <a:off x="6438789" y="5224285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D44D7E2-9D81-404D-80AB-A95F994CC091}"/>
              </a:ext>
            </a:extLst>
          </p:cNvPr>
          <p:cNvSpPr/>
          <p:nvPr/>
        </p:nvSpPr>
        <p:spPr>
          <a:xfrm>
            <a:off x="9386854" y="4696615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8EDB153-D05D-480F-BAE2-688A1A30D0E2}"/>
              </a:ext>
            </a:extLst>
          </p:cNvPr>
          <p:cNvSpPr/>
          <p:nvPr/>
        </p:nvSpPr>
        <p:spPr>
          <a:xfrm>
            <a:off x="8888117" y="5699140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DAB855B-B861-4C7B-8F2B-2D4744529353}"/>
              </a:ext>
            </a:extLst>
          </p:cNvPr>
          <p:cNvSpPr/>
          <p:nvPr/>
        </p:nvSpPr>
        <p:spPr>
          <a:xfrm>
            <a:off x="4148152" y="5699140"/>
            <a:ext cx="2177456" cy="64102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Concept</a:t>
            </a:r>
            <a:endParaRPr lang="en-US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33512D9E-0B16-41AF-98E3-DAFF17298EE4}"/>
              </a:ext>
            </a:extLst>
          </p:cNvPr>
          <p:cNvSpPr/>
          <p:nvPr/>
        </p:nvSpPr>
        <p:spPr>
          <a:xfrm rot="2541908" flipH="1">
            <a:off x="6705840" y="3312841"/>
            <a:ext cx="3797832" cy="4830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Re-use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8808B2-7C9F-48EA-9390-A81DEABFE4ED}"/>
              </a:ext>
            </a:extLst>
          </p:cNvPr>
          <p:cNvSpPr txBox="1"/>
          <p:nvPr/>
        </p:nvSpPr>
        <p:spPr>
          <a:xfrm>
            <a:off x="5338645" y="3869508"/>
            <a:ext cx="1514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Ontology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2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4D167-A552-4218-83F4-6B8ABDF3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Contexts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48ABD4D-F93A-4538-B199-97157EA9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VMBO 2019 - The 13th International Workshop on Value Modeling and Business Ontologies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39620-03AA-4892-BC68-93EA3672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C5B7-7B10-4869-B167-40F859AA27F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4C3C73-D7D3-467D-A151-CC016ED3E51D}"/>
              </a:ext>
            </a:extLst>
          </p:cNvPr>
          <p:cNvGraphicFramePr>
            <a:graphicFrameLocks noGrp="1"/>
          </p:cNvGraphicFramePr>
          <p:nvPr/>
        </p:nvGraphicFramePr>
        <p:xfrm>
          <a:off x="1272209" y="2014330"/>
          <a:ext cx="9037981" cy="3790120"/>
        </p:xfrm>
        <a:graphic>
          <a:graphicData uri="http://schemas.openxmlformats.org/drawingml/2006/table">
            <a:tbl>
              <a:tblPr firstRow="1" firstCol="1" bandRow="1"/>
              <a:tblGrid>
                <a:gridCol w="1290458">
                  <a:extLst>
                    <a:ext uri="{9D8B030D-6E8A-4147-A177-3AD203B41FA5}">
                      <a16:colId xmlns:a16="http://schemas.microsoft.com/office/drawing/2014/main" val="3595662181"/>
                    </a:ext>
                  </a:extLst>
                </a:gridCol>
                <a:gridCol w="1290458">
                  <a:extLst>
                    <a:ext uri="{9D8B030D-6E8A-4147-A177-3AD203B41FA5}">
                      <a16:colId xmlns:a16="http://schemas.microsoft.com/office/drawing/2014/main" val="1370204641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995936001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212465195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470304370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2180937817"/>
                    </a:ext>
                  </a:extLst>
                </a:gridCol>
                <a:gridCol w="1291413">
                  <a:extLst>
                    <a:ext uri="{9D8B030D-6E8A-4147-A177-3AD203B41FA5}">
                      <a16:colId xmlns:a16="http://schemas.microsoft.com/office/drawing/2014/main" val="1168372779"/>
                    </a:ext>
                  </a:extLst>
                </a:gridCol>
              </a:tblGrid>
              <a:tr h="758024">
                <a:tc gridSpan="7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Contexts Grid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926144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Granularity</a:t>
                      </a:r>
                    </a:p>
                  </a:txBody>
                  <a:tcPr marL="68580" marR="68580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032122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445457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564755"/>
                  </a:ext>
                </a:extLst>
              </a:tr>
              <a:tr h="7580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595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66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6E92-F404-48E0-828D-0D1CE6B0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001"/>
          </a:xfrm>
        </p:spPr>
        <p:txBody>
          <a:bodyPr/>
          <a:lstStyle/>
          <a:p>
            <a:r>
              <a:rPr lang="en-US" dirty="0"/>
              <a:t>Concepts Extraction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5203B1C-4B9E-465F-91DB-4172388772E5}"/>
              </a:ext>
            </a:extLst>
          </p:cNvPr>
          <p:cNvSpPr/>
          <p:nvPr/>
        </p:nvSpPr>
        <p:spPr>
          <a:xfrm>
            <a:off x="156949" y="1255594"/>
            <a:ext cx="5145206" cy="4701801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12D9D8-B376-4103-955C-AF285507A8B5}"/>
              </a:ext>
            </a:extLst>
          </p:cNvPr>
          <p:cNvSpPr/>
          <p:nvPr/>
        </p:nvSpPr>
        <p:spPr>
          <a:xfrm>
            <a:off x="4882283" y="5559836"/>
            <a:ext cx="639548" cy="29371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EA9110-2A6F-46DB-9BFA-F094C134D300}"/>
              </a:ext>
            </a:extLst>
          </p:cNvPr>
          <p:cNvCxnSpPr>
            <a:stCxn id="4" idx="5"/>
            <a:endCxn id="5" idx="1"/>
          </p:cNvCxnSpPr>
          <p:nvPr/>
        </p:nvCxnSpPr>
        <p:spPr>
          <a:xfrm>
            <a:off x="4548657" y="5268832"/>
            <a:ext cx="427286" cy="33401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BB60CBAD-483A-461F-8913-D2474EE6A9B0}"/>
              </a:ext>
            </a:extLst>
          </p:cNvPr>
          <p:cNvSpPr/>
          <p:nvPr/>
        </p:nvSpPr>
        <p:spPr>
          <a:xfrm>
            <a:off x="8304488" y="1621436"/>
            <a:ext cx="2894848" cy="148135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BF06C17-30BF-44EA-A759-7EB8A59D995F}"/>
              </a:ext>
            </a:extLst>
          </p:cNvPr>
          <p:cNvSpPr/>
          <p:nvPr/>
        </p:nvSpPr>
        <p:spPr>
          <a:xfrm>
            <a:off x="10891512" y="1332436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B42585F-CD9E-4B65-8230-3BD56204211A}"/>
              </a:ext>
            </a:extLst>
          </p:cNvPr>
          <p:cNvSpPr/>
          <p:nvPr/>
        </p:nvSpPr>
        <p:spPr>
          <a:xfrm>
            <a:off x="10057611" y="4495886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44F7FD-FF19-4D25-AD72-8BB4255B7EE0}"/>
              </a:ext>
            </a:extLst>
          </p:cNvPr>
          <p:cNvCxnSpPr>
            <a:stCxn id="12" idx="3"/>
            <a:endCxn id="11" idx="7"/>
          </p:cNvCxnSpPr>
          <p:nvPr/>
        </p:nvCxnSpPr>
        <p:spPr>
          <a:xfrm flipH="1">
            <a:off x="10775395" y="1524728"/>
            <a:ext cx="198925" cy="31364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B87233-8737-4ED3-8CAD-B6FFC12F07A8}"/>
              </a:ext>
            </a:extLst>
          </p:cNvPr>
          <p:cNvCxnSpPr>
            <a:stCxn id="13" idx="4"/>
            <a:endCxn id="17" idx="0"/>
          </p:cNvCxnSpPr>
          <p:nvPr/>
        </p:nvCxnSpPr>
        <p:spPr>
          <a:xfrm flipH="1">
            <a:off x="10081068" y="4721170"/>
            <a:ext cx="259267" cy="25070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53BBC47-FBF5-4F88-A54A-7851516548C9}"/>
              </a:ext>
            </a:extLst>
          </p:cNvPr>
          <p:cNvSpPr/>
          <p:nvPr/>
        </p:nvSpPr>
        <p:spPr>
          <a:xfrm>
            <a:off x="7469472" y="3698761"/>
            <a:ext cx="1936913" cy="1022409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FF4DB0-A450-4233-AC27-6D96C02B99DA}"/>
              </a:ext>
            </a:extLst>
          </p:cNvPr>
          <p:cNvSpPr/>
          <p:nvPr/>
        </p:nvSpPr>
        <p:spPr>
          <a:xfrm>
            <a:off x="8808336" y="4971876"/>
            <a:ext cx="2545464" cy="1261947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6F50D-763A-4565-A0D6-0AC8785006F4}"/>
              </a:ext>
            </a:extLst>
          </p:cNvPr>
          <p:cNvSpPr/>
          <p:nvPr/>
        </p:nvSpPr>
        <p:spPr>
          <a:xfrm>
            <a:off x="6787281" y="3670074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9A44C6-1C20-4124-8DCF-86D930EB61FE}"/>
              </a:ext>
            </a:extLst>
          </p:cNvPr>
          <p:cNvCxnSpPr>
            <a:stCxn id="18" idx="4"/>
            <a:endCxn id="16" idx="2"/>
          </p:cNvCxnSpPr>
          <p:nvPr/>
        </p:nvCxnSpPr>
        <p:spPr>
          <a:xfrm>
            <a:off x="7070005" y="3895358"/>
            <a:ext cx="399467" cy="31460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7EAE301-C30B-4D2C-BC9F-A0D58186F4B3}"/>
              </a:ext>
            </a:extLst>
          </p:cNvPr>
          <p:cNvSpPr/>
          <p:nvPr/>
        </p:nvSpPr>
        <p:spPr>
          <a:xfrm>
            <a:off x="5730355" y="2643193"/>
            <a:ext cx="731289" cy="119378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hypercube5">
            <a:extLst>
              <a:ext uri="{FF2B5EF4-FFF2-40B4-BE49-F238E27FC236}">
                <a16:creationId xmlns:a16="http://schemas.microsoft.com/office/drawing/2014/main" id="{04BEC70A-A85C-443F-BAE8-3063F332DF5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65" y="2037001"/>
            <a:ext cx="3228477" cy="313898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98DFD1-77F1-4724-954A-5CD7FF3A8F11}"/>
              </a:ext>
            </a:extLst>
          </p:cNvPr>
          <p:cNvSpPr txBox="1"/>
          <p:nvPr/>
        </p:nvSpPr>
        <p:spPr>
          <a:xfrm>
            <a:off x="204716" y="6030916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N-dimensional content</a:t>
            </a:r>
          </a:p>
          <a:p>
            <a:r>
              <a:rPr lang="en-US" sz="2000" dirty="0"/>
              <a:t>Shown as 4D for simplicity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7DC300-4720-4C50-B726-F0F3D4EAB48E}"/>
              </a:ext>
            </a:extLst>
          </p:cNvPr>
          <p:cNvSpPr/>
          <p:nvPr/>
        </p:nvSpPr>
        <p:spPr>
          <a:xfrm>
            <a:off x="7977116" y="3895358"/>
            <a:ext cx="736980" cy="60052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E989AD-8D64-4BB1-9D39-9D4D6D5E0923}"/>
              </a:ext>
            </a:extLst>
          </p:cNvPr>
          <p:cNvSpPr txBox="1"/>
          <p:nvPr/>
        </p:nvSpPr>
        <p:spPr>
          <a:xfrm>
            <a:off x="6461644" y="838754"/>
            <a:ext cx="3563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Context-specific concept models</a:t>
            </a: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4C237460-3D0E-48F5-990E-272708B7350B}"/>
              </a:ext>
            </a:extLst>
          </p:cNvPr>
          <p:cNvSpPr/>
          <p:nvPr/>
        </p:nvSpPr>
        <p:spPr>
          <a:xfrm>
            <a:off x="9239534" y="1931159"/>
            <a:ext cx="948520" cy="890928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CF6DFB43-84FC-47B0-952E-D836FD52688C}"/>
              </a:ext>
            </a:extLst>
          </p:cNvPr>
          <p:cNvSpPr/>
          <p:nvPr/>
        </p:nvSpPr>
        <p:spPr>
          <a:xfrm flipH="1">
            <a:off x="9751912" y="5111530"/>
            <a:ext cx="871147" cy="845866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D2FABE-9CF5-4599-AE2F-DFA287B5434F}"/>
              </a:ext>
            </a:extLst>
          </p:cNvPr>
          <p:cNvSpPr txBox="1"/>
          <p:nvPr/>
        </p:nvSpPr>
        <p:spPr>
          <a:xfrm>
            <a:off x="6260710" y="6079051"/>
            <a:ext cx="4362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Various extracts from </a:t>
            </a:r>
          </a:p>
          <a:p>
            <a:r>
              <a:rPr lang="en-US" sz="2000" dirty="0"/>
              <a:t>that hypercube in lower dimensionality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77EFF8-02EE-4F80-ADEB-DF359FEA0EB0}"/>
              </a:ext>
            </a:extLst>
          </p:cNvPr>
          <p:cNvCxnSpPr>
            <a:stCxn id="23" idx="0"/>
            <a:endCxn id="22" idx="2"/>
          </p:cNvCxnSpPr>
          <p:nvPr/>
        </p:nvCxnSpPr>
        <p:spPr>
          <a:xfrm flipV="1">
            <a:off x="1663609" y="5175986"/>
            <a:ext cx="515595" cy="8549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E23D05-5123-4B3E-B7DF-76C8B53E9DC2}"/>
              </a:ext>
            </a:extLst>
          </p:cNvPr>
          <p:cNvCxnSpPr>
            <a:stCxn id="28" idx="0"/>
            <a:endCxn id="24" idx="2"/>
          </p:cNvCxnSpPr>
          <p:nvPr/>
        </p:nvCxnSpPr>
        <p:spPr>
          <a:xfrm flipH="1" flipV="1">
            <a:off x="8345606" y="4495886"/>
            <a:ext cx="96279" cy="158316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A11236-23DE-43E4-8BF0-1872E3D31CE7}"/>
              </a:ext>
            </a:extLst>
          </p:cNvPr>
          <p:cNvCxnSpPr>
            <a:stCxn id="28" idx="0"/>
            <a:endCxn id="26" idx="3"/>
          </p:cNvCxnSpPr>
          <p:nvPr/>
        </p:nvCxnSpPr>
        <p:spPr>
          <a:xfrm flipV="1">
            <a:off x="8441885" y="2822087"/>
            <a:ext cx="1160543" cy="325696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72709D6-1604-44A3-8A99-E78E979F999F}"/>
              </a:ext>
            </a:extLst>
          </p:cNvPr>
          <p:cNvCxnSpPr>
            <a:stCxn id="28" idx="0"/>
            <a:endCxn id="27" idx="4"/>
          </p:cNvCxnSpPr>
          <p:nvPr/>
        </p:nvCxnSpPr>
        <p:spPr>
          <a:xfrm flipV="1">
            <a:off x="8441885" y="5640196"/>
            <a:ext cx="1521493" cy="43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7027E2DD-8C35-433D-8F09-0A67F3540524}"/>
              </a:ext>
            </a:extLst>
          </p:cNvPr>
          <p:cNvSpPr/>
          <p:nvPr/>
        </p:nvSpPr>
        <p:spPr>
          <a:xfrm>
            <a:off x="3829195" y="215133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CE9F800-50B9-4C60-AC86-5239D32E8379}"/>
              </a:ext>
            </a:extLst>
          </p:cNvPr>
          <p:cNvSpPr/>
          <p:nvPr/>
        </p:nvSpPr>
        <p:spPr>
          <a:xfrm>
            <a:off x="4201458" y="331635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8A03F0D-3176-4CCF-8D83-14626534D202}"/>
              </a:ext>
            </a:extLst>
          </p:cNvPr>
          <p:cNvSpPr/>
          <p:nvPr/>
        </p:nvSpPr>
        <p:spPr>
          <a:xfrm>
            <a:off x="3950552" y="460852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D43D994-8B1D-491F-B186-8ECAC6AFD911}"/>
              </a:ext>
            </a:extLst>
          </p:cNvPr>
          <p:cNvCxnSpPr>
            <a:endCxn id="59" idx="2"/>
          </p:cNvCxnSpPr>
          <p:nvPr/>
        </p:nvCxnSpPr>
        <p:spPr>
          <a:xfrm>
            <a:off x="2627187" y="4519676"/>
            <a:ext cx="1323365" cy="20149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06A90BB-53FB-410A-9DF6-4FFB65636FBA}"/>
              </a:ext>
            </a:extLst>
          </p:cNvPr>
          <p:cNvCxnSpPr>
            <a:endCxn id="58" idx="2"/>
          </p:cNvCxnSpPr>
          <p:nvPr/>
        </p:nvCxnSpPr>
        <p:spPr>
          <a:xfrm flipV="1">
            <a:off x="2128728" y="3429000"/>
            <a:ext cx="2072730" cy="54077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88AC22-2352-4807-B884-81C8679B842B}"/>
              </a:ext>
            </a:extLst>
          </p:cNvPr>
          <p:cNvCxnSpPr>
            <a:endCxn id="57" idx="3"/>
          </p:cNvCxnSpPr>
          <p:nvPr/>
        </p:nvCxnSpPr>
        <p:spPr>
          <a:xfrm flipV="1">
            <a:off x="2179203" y="2343631"/>
            <a:ext cx="1732800" cy="27335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986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6E92-F404-48E0-828D-0D1CE6B0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53001"/>
          </a:xfrm>
        </p:spPr>
        <p:txBody>
          <a:bodyPr/>
          <a:lstStyle/>
          <a:p>
            <a:r>
              <a:rPr lang="en-US" dirty="0"/>
              <a:t>Vocabulary Layer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5203B1C-4B9E-465F-91DB-4172388772E5}"/>
              </a:ext>
            </a:extLst>
          </p:cNvPr>
          <p:cNvSpPr/>
          <p:nvPr/>
        </p:nvSpPr>
        <p:spPr>
          <a:xfrm>
            <a:off x="433374" y="1285640"/>
            <a:ext cx="5145206" cy="4701801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12D9D8-B376-4103-955C-AF285507A8B5}"/>
              </a:ext>
            </a:extLst>
          </p:cNvPr>
          <p:cNvSpPr/>
          <p:nvPr/>
        </p:nvSpPr>
        <p:spPr>
          <a:xfrm>
            <a:off x="5650847" y="5240748"/>
            <a:ext cx="639548" cy="29371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EA9110-2A6F-46DB-9BFA-F094C134D300}"/>
              </a:ext>
            </a:extLst>
          </p:cNvPr>
          <p:cNvCxnSpPr>
            <a:stCxn id="4" idx="5"/>
            <a:endCxn id="5" idx="2"/>
          </p:cNvCxnSpPr>
          <p:nvPr/>
        </p:nvCxnSpPr>
        <p:spPr>
          <a:xfrm>
            <a:off x="4825082" y="5298878"/>
            <a:ext cx="825765" cy="8872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BB60CBAD-483A-461F-8913-D2474EE6A9B0}"/>
              </a:ext>
            </a:extLst>
          </p:cNvPr>
          <p:cNvSpPr/>
          <p:nvPr/>
        </p:nvSpPr>
        <p:spPr>
          <a:xfrm>
            <a:off x="8304488" y="1621436"/>
            <a:ext cx="2894848" cy="148135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BF06C17-30BF-44EA-A759-7EB8A59D995F}"/>
              </a:ext>
            </a:extLst>
          </p:cNvPr>
          <p:cNvSpPr/>
          <p:nvPr/>
        </p:nvSpPr>
        <p:spPr>
          <a:xfrm>
            <a:off x="10774508" y="102610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B42585F-CD9E-4B65-8230-3BD56204211A}"/>
              </a:ext>
            </a:extLst>
          </p:cNvPr>
          <p:cNvSpPr/>
          <p:nvPr/>
        </p:nvSpPr>
        <p:spPr>
          <a:xfrm>
            <a:off x="10462912" y="427645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44F7FD-FF19-4D25-AD72-8BB4255B7EE0}"/>
              </a:ext>
            </a:extLst>
          </p:cNvPr>
          <p:cNvCxnSpPr>
            <a:stCxn id="12" idx="3"/>
            <a:endCxn id="11" idx="7"/>
          </p:cNvCxnSpPr>
          <p:nvPr/>
        </p:nvCxnSpPr>
        <p:spPr>
          <a:xfrm flipH="1">
            <a:off x="10775395" y="1218401"/>
            <a:ext cx="81921" cy="61997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B87233-8737-4ED3-8CAD-B6FFC12F07A8}"/>
              </a:ext>
            </a:extLst>
          </p:cNvPr>
          <p:cNvCxnSpPr>
            <a:stCxn id="13" idx="4"/>
            <a:endCxn id="17" idx="0"/>
          </p:cNvCxnSpPr>
          <p:nvPr/>
        </p:nvCxnSpPr>
        <p:spPr>
          <a:xfrm flipH="1">
            <a:off x="10081068" y="4501743"/>
            <a:ext cx="664568" cy="470133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53BBC47-FBF5-4F88-A54A-7851516548C9}"/>
              </a:ext>
            </a:extLst>
          </p:cNvPr>
          <p:cNvSpPr/>
          <p:nvPr/>
        </p:nvSpPr>
        <p:spPr>
          <a:xfrm>
            <a:off x="7469472" y="3698761"/>
            <a:ext cx="1936913" cy="1022409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FF4DB0-A450-4233-AC27-6D96C02B99DA}"/>
              </a:ext>
            </a:extLst>
          </p:cNvPr>
          <p:cNvSpPr/>
          <p:nvPr/>
        </p:nvSpPr>
        <p:spPr>
          <a:xfrm>
            <a:off x="8808336" y="4971876"/>
            <a:ext cx="2545464" cy="1261947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46F50D-763A-4565-A0D6-0AC8785006F4}"/>
              </a:ext>
            </a:extLst>
          </p:cNvPr>
          <p:cNvSpPr/>
          <p:nvPr/>
        </p:nvSpPr>
        <p:spPr>
          <a:xfrm>
            <a:off x="6787281" y="3670074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9A44C6-1C20-4124-8DCF-86D930EB61FE}"/>
              </a:ext>
            </a:extLst>
          </p:cNvPr>
          <p:cNvCxnSpPr>
            <a:stCxn id="18" idx="4"/>
            <a:endCxn id="16" idx="2"/>
          </p:cNvCxnSpPr>
          <p:nvPr/>
        </p:nvCxnSpPr>
        <p:spPr>
          <a:xfrm>
            <a:off x="7070005" y="3895358"/>
            <a:ext cx="399467" cy="31460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7EAE301-C30B-4D2C-BC9F-A0D58186F4B3}"/>
              </a:ext>
            </a:extLst>
          </p:cNvPr>
          <p:cNvSpPr/>
          <p:nvPr/>
        </p:nvSpPr>
        <p:spPr>
          <a:xfrm>
            <a:off x="6088621" y="2614967"/>
            <a:ext cx="731289" cy="1193788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hypercube5">
            <a:extLst>
              <a:ext uri="{FF2B5EF4-FFF2-40B4-BE49-F238E27FC236}">
                <a16:creationId xmlns:a16="http://schemas.microsoft.com/office/drawing/2014/main" id="{04BEC70A-A85C-443F-BAE8-3063F332DF5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65" y="2037001"/>
            <a:ext cx="3228477" cy="313898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698DFD1-77F1-4724-954A-5CD7FF3A8F11}"/>
              </a:ext>
            </a:extLst>
          </p:cNvPr>
          <p:cNvSpPr txBox="1"/>
          <p:nvPr/>
        </p:nvSpPr>
        <p:spPr>
          <a:xfrm>
            <a:off x="204716" y="6030916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N-dimensional content</a:t>
            </a:r>
          </a:p>
          <a:p>
            <a:r>
              <a:rPr lang="en-US" sz="2000" dirty="0"/>
              <a:t>Shown as 4D for simplicity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7DC300-4720-4C50-B726-F0F3D4EAB48E}"/>
              </a:ext>
            </a:extLst>
          </p:cNvPr>
          <p:cNvSpPr/>
          <p:nvPr/>
        </p:nvSpPr>
        <p:spPr>
          <a:xfrm>
            <a:off x="7977116" y="3895358"/>
            <a:ext cx="736980" cy="60052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E989AD-8D64-4BB1-9D39-9D4D6D5E0923}"/>
              </a:ext>
            </a:extLst>
          </p:cNvPr>
          <p:cNvSpPr txBox="1"/>
          <p:nvPr/>
        </p:nvSpPr>
        <p:spPr>
          <a:xfrm>
            <a:off x="6461644" y="838754"/>
            <a:ext cx="3563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Context-specific concept models</a:t>
            </a: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4C237460-3D0E-48F5-990E-272708B7350B}"/>
              </a:ext>
            </a:extLst>
          </p:cNvPr>
          <p:cNvSpPr/>
          <p:nvPr/>
        </p:nvSpPr>
        <p:spPr>
          <a:xfrm>
            <a:off x="9239534" y="1931159"/>
            <a:ext cx="948520" cy="890928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CF6DFB43-84FC-47B0-952E-D836FD52688C}"/>
              </a:ext>
            </a:extLst>
          </p:cNvPr>
          <p:cNvSpPr/>
          <p:nvPr/>
        </p:nvSpPr>
        <p:spPr>
          <a:xfrm flipH="1">
            <a:off x="9751912" y="5111530"/>
            <a:ext cx="871147" cy="845866"/>
          </a:xfrm>
          <a:prstGeom prst="cub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D2FABE-9CF5-4599-AE2F-DFA287B5434F}"/>
              </a:ext>
            </a:extLst>
          </p:cNvPr>
          <p:cNvSpPr txBox="1"/>
          <p:nvPr/>
        </p:nvSpPr>
        <p:spPr>
          <a:xfrm>
            <a:off x="6260710" y="6079051"/>
            <a:ext cx="4362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Various extracts from </a:t>
            </a:r>
          </a:p>
          <a:p>
            <a:r>
              <a:rPr lang="en-US" sz="2000" dirty="0"/>
              <a:t>that hypercube in lower dimensionality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77EFF8-02EE-4F80-ADEB-DF359FEA0EB0}"/>
              </a:ext>
            </a:extLst>
          </p:cNvPr>
          <p:cNvCxnSpPr>
            <a:stCxn id="23" idx="0"/>
            <a:endCxn id="22" idx="2"/>
          </p:cNvCxnSpPr>
          <p:nvPr/>
        </p:nvCxnSpPr>
        <p:spPr>
          <a:xfrm flipV="1">
            <a:off x="1663609" y="5175986"/>
            <a:ext cx="515595" cy="8549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E23D05-5123-4B3E-B7DF-76C8B53E9DC2}"/>
              </a:ext>
            </a:extLst>
          </p:cNvPr>
          <p:cNvCxnSpPr>
            <a:stCxn id="28" idx="0"/>
            <a:endCxn id="24" idx="2"/>
          </p:cNvCxnSpPr>
          <p:nvPr/>
        </p:nvCxnSpPr>
        <p:spPr>
          <a:xfrm flipH="1" flipV="1">
            <a:off x="8345606" y="4495886"/>
            <a:ext cx="96279" cy="158316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A11236-23DE-43E4-8BF0-1872E3D31CE7}"/>
              </a:ext>
            </a:extLst>
          </p:cNvPr>
          <p:cNvCxnSpPr>
            <a:stCxn id="28" idx="0"/>
            <a:endCxn id="26" idx="3"/>
          </p:cNvCxnSpPr>
          <p:nvPr/>
        </p:nvCxnSpPr>
        <p:spPr>
          <a:xfrm flipV="1">
            <a:off x="8441885" y="2822087"/>
            <a:ext cx="1160543" cy="325696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72709D6-1604-44A3-8A99-E78E979F999F}"/>
              </a:ext>
            </a:extLst>
          </p:cNvPr>
          <p:cNvCxnSpPr>
            <a:stCxn id="28" idx="0"/>
            <a:endCxn id="27" idx="4"/>
          </p:cNvCxnSpPr>
          <p:nvPr/>
        </p:nvCxnSpPr>
        <p:spPr>
          <a:xfrm flipV="1">
            <a:off x="8441885" y="5640196"/>
            <a:ext cx="1521493" cy="43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7027E2DD-8C35-433D-8F09-0A67F3540524}"/>
              </a:ext>
            </a:extLst>
          </p:cNvPr>
          <p:cNvSpPr/>
          <p:nvPr/>
        </p:nvSpPr>
        <p:spPr>
          <a:xfrm>
            <a:off x="3829195" y="2151339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CE9F800-50B9-4C60-AC86-5239D32E8379}"/>
              </a:ext>
            </a:extLst>
          </p:cNvPr>
          <p:cNvSpPr/>
          <p:nvPr/>
        </p:nvSpPr>
        <p:spPr>
          <a:xfrm>
            <a:off x="4201458" y="331635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08A03F0D-3176-4CCF-8D83-14626534D202}"/>
              </a:ext>
            </a:extLst>
          </p:cNvPr>
          <p:cNvSpPr/>
          <p:nvPr/>
        </p:nvSpPr>
        <p:spPr>
          <a:xfrm>
            <a:off x="3950552" y="4608528"/>
            <a:ext cx="565448" cy="2252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D43D994-8B1D-491F-B186-8ECAC6AFD911}"/>
              </a:ext>
            </a:extLst>
          </p:cNvPr>
          <p:cNvCxnSpPr>
            <a:endCxn id="59" idx="2"/>
          </p:cNvCxnSpPr>
          <p:nvPr/>
        </p:nvCxnSpPr>
        <p:spPr>
          <a:xfrm>
            <a:off x="2627187" y="4519676"/>
            <a:ext cx="1323365" cy="201494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06A90BB-53FB-410A-9DF6-4FFB65636FBA}"/>
              </a:ext>
            </a:extLst>
          </p:cNvPr>
          <p:cNvCxnSpPr>
            <a:endCxn id="58" idx="2"/>
          </p:cNvCxnSpPr>
          <p:nvPr/>
        </p:nvCxnSpPr>
        <p:spPr>
          <a:xfrm flipV="1">
            <a:off x="2128728" y="3429000"/>
            <a:ext cx="2072730" cy="540777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88AC22-2352-4807-B884-81C8679B842B}"/>
              </a:ext>
            </a:extLst>
          </p:cNvPr>
          <p:cNvCxnSpPr>
            <a:endCxn id="57" idx="3"/>
          </p:cNvCxnSpPr>
          <p:nvPr/>
        </p:nvCxnSpPr>
        <p:spPr>
          <a:xfrm flipV="1">
            <a:off x="2179203" y="2343631"/>
            <a:ext cx="1732800" cy="27335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F7881241-9A21-439A-8314-A200136757D4}"/>
              </a:ext>
            </a:extLst>
          </p:cNvPr>
          <p:cNvSpPr/>
          <p:nvPr/>
        </p:nvSpPr>
        <p:spPr>
          <a:xfrm>
            <a:off x="116006" y="953001"/>
            <a:ext cx="5823132" cy="5331793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E810DF-A23B-4605-BA57-006391C6553C}"/>
              </a:ext>
            </a:extLst>
          </p:cNvPr>
          <p:cNvSpPr txBox="1"/>
          <p:nvPr/>
        </p:nvSpPr>
        <p:spPr>
          <a:xfrm>
            <a:off x="4811757" y="1229986"/>
            <a:ext cx="1250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Vocabulary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F428A2-B494-4840-91B2-E58F4C9593C8}"/>
              </a:ext>
            </a:extLst>
          </p:cNvPr>
          <p:cNvSpPr txBox="1"/>
          <p:nvPr/>
        </p:nvSpPr>
        <p:spPr>
          <a:xfrm>
            <a:off x="4555201" y="2171881"/>
            <a:ext cx="1060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Ontology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0F0861B-9605-4249-A03A-ED09843D1AC9}"/>
              </a:ext>
            </a:extLst>
          </p:cNvPr>
          <p:cNvSpPr/>
          <p:nvPr/>
        </p:nvSpPr>
        <p:spPr>
          <a:xfrm>
            <a:off x="7975002" y="1332436"/>
            <a:ext cx="3563476" cy="2090121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79120F-72E7-4170-8AED-18378B02F447}"/>
              </a:ext>
            </a:extLst>
          </p:cNvPr>
          <p:cNvSpPr txBox="1"/>
          <p:nvPr/>
        </p:nvSpPr>
        <p:spPr>
          <a:xfrm>
            <a:off x="7013958" y="1361215"/>
            <a:ext cx="1518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Local Context </a:t>
            </a:r>
          </a:p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Vocabulary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97184CF-FADB-4C6B-B18A-AA1C988DEC50}"/>
              </a:ext>
            </a:extLst>
          </p:cNvPr>
          <p:cNvSpPr/>
          <p:nvPr/>
        </p:nvSpPr>
        <p:spPr>
          <a:xfrm>
            <a:off x="8579282" y="4721170"/>
            <a:ext cx="3047753" cy="1724001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F285FFB-F150-49B4-801D-373A27B1DFB1}"/>
              </a:ext>
            </a:extLst>
          </p:cNvPr>
          <p:cNvCxnSpPr>
            <a:stCxn id="13" idx="4"/>
            <a:endCxn id="40" idx="7"/>
          </p:cNvCxnSpPr>
          <p:nvPr/>
        </p:nvCxnSpPr>
        <p:spPr>
          <a:xfrm>
            <a:off x="10745636" y="4501743"/>
            <a:ext cx="435066" cy="471901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3C638D0-0317-4AE4-A9B4-11BB5EC8D0AE}"/>
              </a:ext>
            </a:extLst>
          </p:cNvPr>
          <p:cNvCxnSpPr>
            <a:stCxn id="12" idx="3"/>
            <a:endCxn id="37" idx="7"/>
          </p:cNvCxnSpPr>
          <p:nvPr/>
        </p:nvCxnSpPr>
        <p:spPr>
          <a:xfrm>
            <a:off x="10857316" y="1218401"/>
            <a:ext cx="159303" cy="420126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C59AF49-92BB-4A4F-830F-37AD84326D7C}"/>
              </a:ext>
            </a:extLst>
          </p:cNvPr>
          <p:cNvCxnSpPr>
            <a:stCxn id="34" idx="5"/>
            <a:endCxn id="5" idx="2"/>
          </p:cNvCxnSpPr>
          <p:nvPr/>
        </p:nvCxnSpPr>
        <p:spPr>
          <a:xfrm flipV="1">
            <a:off x="5086360" y="5387606"/>
            <a:ext cx="564487" cy="116365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151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Nyms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481" y="1297006"/>
            <a:ext cx="7032201" cy="5194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06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E2BECE5B-EC12-4BFF-92D3-5A8A57B7357D}"/>
              </a:ext>
            </a:extLst>
          </p:cNvPr>
          <p:cNvSpPr/>
          <p:nvPr/>
        </p:nvSpPr>
        <p:spPr>
          <a:xfrm>
            <a:off x="1923450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FIBO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E135-5984-40D7-A672-02EAA9F70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0449"/>
          </a:xfrm>
        </p:spPr>
        <p:txBody>
          <a:bodyPr/>
          <a:lstStyle/>
          <a:p>
            <a:r>
              <a:rPr lang="en-US" dirty="0"/>
              <a:t>Requirement Overview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C0C29E-DE1B-4E24-84C0-2D1187D48F96}"/>
              </a:ext>
            </a:extLst>
          </p:cNvPr>
          <p:cNvSpPr/>
          <p:nvPr/>
        </p:nvSpPr>
        <p:spPr>
          <a:xfrm>
            <a:off x="3723384" y="829621"/>
            <a:ext cx="2037117" cy="5728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Vocabulary Resource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DDFD1-0DE9-4CE2-86F7-9C6E25281BE2}"/>
              </a:ext>
            </a:extLst>
          </p:cNvPr>
          <p:cNvSpPr/>
          <p:nvPr/>
        </p:nvSpPr>
        <p:spPr>
          <a:xfrm>
            <a:off x="6431111" y="822061"/>
            <a:ext cx="2256397" cy="2071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Terms and Definitions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C7727-94FD-41D5-A72D-AE41352141BE}"/>
              </a:ext>
            </a:extLst>
          </p:cNvPr>
          <p:cNvSpPr/>
          <p:nvPr/>
        </p:nvSpPr>
        <p:spPr>
          <a:xfrm>
            <a:off x="9329678" y="826927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2711FC-B3E1-4025-A9FA-792FA75BB071}"/>
              </a:ext>
            </a:extLst>
          </p:cNvPr>
          <p:cNvSpPr/>
          <p:nvPr/>
        </p:nvSpPr>
        <p:spPr>
          <a:xfrm>
            <a:off x="650716" y="829621"/>
            <a:ext cx="2256397" cy="960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TF Conceptual ontology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F240ED-6284-417D-87AE-28CF76F8B898}"/>
              </a:ext>
            </a:extLst>
          </p:cNvPr>
          <p:cNvSpPr/>
          <p:nvPr/>
        </p:nvSpPr>
        <p:spPr>
          <a:xfrm>
            <a:off x="6431112" y="5212957"/>
            <a:ext cx="2256397" cy="13452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ADA9CB-2F2D-42B7-B74C-4D9D455D661E}"/>
              </a:ext>
            </a:extLst>
          </p:cNvPr>
          <p:cNvSpPr/>
          <p:nvPr/>
        </p:nvSpPr>
        <p:spPr>
          <a:xfrm>
            <a:off x="9329677" y="1570290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3AC0B-F88F-4D33-98B3-1E458F36FAED}"/>
              </a:ext>
            </a:extLst>
          </p:cNvPr>
          <p:cNvSpPr/>
          <p:nvPr/>
        </p:nvSpPr>
        <p:spPr>
          <a:xfrm>
            <a:off x="9339159" y="378032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5176C4-5956-4725-A4C8-AD8C7E15E2B4}"/>
              </a:ext>
            </a:extLst>
          </p:cNvPr>
          <p:cNvSpPr/>
          <p:nvPr/>
        </p:nvSpPr>
        <p:spPr>
          <a:xfrm>
            <a:off x="9339158" y="4523692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1533D-335F-4C4E-886B-046101F55B80}"/>
              </a:ext>
            </a:extLst>
          </p:cNvPr>
          <p:cNvSpPr/>
          <p:nvPr/>
        </p:nvSpPr>
        <p:spPr>
          <a:xfrm>
            <a:off x="9339158" y="5217706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Wiki Table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62E964-908A-4E86-A661-3F20A0B09CFF}"/>
              </a:ext>
            </a:extLst>
          </p:cNvPr>
          <p:cNvSpPr/>
          <p:nvPr/>
        </p:nvSpPr>
        <p:spPr>
          <a:xfrm>
            <a:off x="9339157" y="5961069"/>
            <a:ext cx="2256397" cy="601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Document insert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416395-D966-42AF-A5D2-4A8A72F03944}"/>
              </a:ext>
            </a:extLst>
          </p:cNvPr>
          <p:cNvSpPr/>
          <p:nvPr/>
        </p:nvSpPr>
        <p:spPr>
          <a:xfrm>
            <a:off x="636663" y="1865260"/>
            <a:ext cx="2256397" cy="8005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Industry ontologies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98E36C-1DB3-4BE4-B8A5-B70087E921EA}"/>
              </a:ext>
            </a:extLst>
          </p:cNvPr>
          <p:cNvSpPr/>
          <p:nvPr/>
        </p:nvSpPr>
        <p:spPr>
          <a:xfrm>
            <a:off x="6431113" y="3051257"/>
            <a:ext cx="2256397" cy="20096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Acronyms,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Abbreviations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</a:rPr>
              <a:t>&amp; Nicknames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C1B546-B665-4F79-BC8E-6C84F33F87EA}"/>
              </a:ext>
            </a:extLst>
          </p:cNvPr>
          <p:cNvSpPr/>
          <p:nvPr/>
        </p:nvSpPr>
        <p:spPr>
          <a:xfrm>
            <a:off x="636663" y="4580543"/>
            <a:ext cx="2256397" cy="1115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Other Structured Resources (US Gov, industry etc.)</a:t>
            </a:r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5181CB9C-7E2B-410B-8247-3DBBE6AF5DA0}"/>
              </a:ext>
            </a:extLst>
          </p:cNvPr>
          <p:cNvSpPr/>
          <p:nvPr/>
        </p:nvSpPr>
        <p:spPr>
          <a:xfrm>
            <a:off x="3141194" y="112545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12D1974D-4F32-4B90-A882-3D10456B065E}"/>
              </a:ext>
            </a:extLst>
          </p:cNvPr>
          <p:cNvSpPr/>
          <p:nvPr/>
        </p:nvSpPr>
        <p:spPr>
          <a:xfrm>
            <a:off x="3081214" y="202015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1A8512C4-50E4-4FF1-9B7D-F4B3109C6C77}"/>
              </a:ext>
            </a:extLst>
          </p:cNvPr>
          <p:cNvSpPr/>
          <p:nvPr/>
        </p:nvSpPr>
        <p:spPr>
          <a:xfrm>
            <a:off x="3080160" y="49820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FFFCC03-CC65-4A4A-83AB-99054A5B717E}"/>
              </a:ext>
            </a:extLst>
          </p:cNvPr>
          <p:cNvSpPr/>
          <p:nvPr/>
        </p:nvSpPr>
        <p:spPr>
          <a:xfrm>
            <a:off x="5838345" y="206562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8C80745-7360-4AAA-BD98-FB186C113B1B}"/>
              </a:ext>
            </a:extLst>
          </p:cNvPr>
          <p:cNvSpPr/>
          <p:nvPr/>
        </p:nvSpPr>
        <p:spPr>
          <a:xfrm>
            <a:off x="5849309" y="394643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4F455BF1-4172-42DE-84AD-16AA073EE327}"/>
              </a:ext>
            </a:extLst>
          </p:cNvPr>
          <p:cNvSpPr/>
          <p:nvPr/>
        </p:nvSpPr>
        <p:spPr>
          <a:xfrm>
            <a:off x="5838345" y="5734114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B1D01A11-86A3-40FF-BB93-7EFC10B73DA0}"/>
              </a:ext>
            </a:extLst>
          </p:cNvPr>
          <p:cNvSpPr/>
          <p:nvPr/>
        </p:nvSpPr>
        <p:spPr>
          <a:xfrm>
            <a:off x="8761903" y="170161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EFAD8BFF-C45A-4363-8035-543CB6EC5B0D}"/>
              </a:ext>
            </a:extLst>
          </p:cNvPr>
          <p:cNvSpPr/>
          <p:nvPr/>
        </p:nvSpPr>
        <p:spPr>
          <a:xfrm>
            <a:off x="8761901" y="2474851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651CBC2-A324-46EB-81CA-40B098FCA83E}"/>
              </a:ext>
            </a:extLst>
          </p:cNvPr>
          <p:cNvSpPr/>
          <p:nvPr/>
        </p:nvSpPr>
        <p:spPr>
          <a:xfrm>
            <a:off x="8761903" y="392505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09E3C27E-2E60-4CA3-90C4-351F8AD37F54}"/>
              </a:ext>
            </a:extLst>
          </p:cNvPr>
          <p:cNvSpPr/>
          <p:nvPr/>
        </p:nvSpPr>
        <p:spPr>
          <a:xfrm>
            <a:off x="8761903" y="46684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28068937-B7A5-4393-A64D-D6A2DEEA8ADF}"/>
              </a:ext>
            </a:extLst>
          </p:cNvPr>
          <p:cNvSpPr/>
          <p:nvPr/>
        </p:nvSpPr>
        <p:spPr>
          <a:xfrm>
            <a:off x="8761902" y="5362432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6031D886-A110-4C01-A2C0-7F9FA9AFF9ED}"/>
              </a:ext>
            </a:extLst>
          </p:cNvPr>
          <p:cNvSpPr/>
          <p:nvPr/>
        </p:nvSpPr>
        <p:spPr>
          <a:xfrm>
            <a:off x="8761902" y="610579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8DD30E-31DE-4491-8052-12939903D1B0}"/>
              </a:ext>
            </a:extLst>
          </p:cNvPr>
          <p:cNvSpPr/>
          <p:nvPr/>
        </p:nvSpPr>
        <p:spPr>
          <a:xfrm>
            <a:off x="9329676" y="2387809"/>
            <a:ext cx="2256397" cy="11769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Individual Wiki Pages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(with Index)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66D25C6-520E-4588-843D-9A31509C67BC}"/>
              </a:ext>
            </a:extLst>
          </p:cNvPr>
          <p:cNvSpPr/>
          <p:nvPr/>
        </p:nvSpPr>
        <p:spPr>
          <a:xfrm>
            <a:off x="8761901" y="3151765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F4C5ED4-DB27-4C20-96D1-EE60BC958EBC}"/>
              </a:ext>
            </a:extLst>
          </p:cNvPr>
          <p:cNvSpPr/>
          <p:nvPr/>
        </p:nvSpPr>
        <p:spPr>
          <a:xfrm>
            <a:off x="8761902" y="978336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2FBFA-FF08-4EA5-ACB0-FE5D49638CC3}"/>
              </a:ext>
            </a:extLst>
          </p:cNvPr>
          <p:cNvSpPr/>
          <p:nvPr/>
        </p:nvSpPr>
        <p:spPr>
          <a:xfrm>
            <a:off x="900317" y="2705309"/>
            <a:ext cx="983663" cy="281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IOF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A7DF4D-C7E8-435C-A9A7-B71785381381}"/>
              </a:ext>
            </a:extLst>
          </p:cNvPr>
          <p:cNvSpPr/>
          <p:nvPr/>
        </p:nvSpPr>
        <p:spPr>
          <a:xfrm>
            <a:off x="646534" y="3269580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Taxonomies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7FFD4D-D6EE-4693-B760-3C71AE033660}"/>
              </a:ext>
            </a:extLst>
          </p:cNvPr>
          <p:cNvSpPr/>
          <p:nvPr/>
        </p:nvSpPr>
        <p:spPr>
          <a:xfrm>
            <a:off x="636664" y="3880837"/>
            <a:ext cx="2256397" cy="5057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B669BD-A8E6-4F39-B5B6-6FBFE48BAD8E}"/>
              </a:ext>
            </a:extLst>
          </p:cNvPr>
          <p:cNvSpPr/>
          <p:nvPr/>
        </p:nvSpPr>
        <p:spPr>
          <a:xfrm>
            <a:off x="660586" y="5962985"/>
            <a:ext cx="2256397" cy="598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933BBD5-712C-4CCE-81F5-E10A7ABE7588}"/>
              </a:ext>
            </a:extLst>
          </p:cNvPr>
          <p:cNvSpPr/>
          <p:nvPr/>
        </p:nvSpPr>
        <p:spPr>
          <a:xfrm>
            <a:off x="3067162" y="332921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843C65F-83CF-47EC-B2D5-7EAF1C1F0EBC}"/>
              </a:ext>
            </a:extLst>
          </p:cNvPr>
          <p:cNvSpPr/>
          <p:nvPr/>
        </p:nvSpPr>
        <p:spPr>
          <a:xfrm>
            <a:off x="3094212" y="6095210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FBBDDF20-210B-4DB9-B636-32C345CFCA50}"/>
              </a:ext>
            </a:extLst>
          </p:cNvPr>
          <p:cNvSpPr/>
          <p:nvPr/>
        </p:nvSpPr>
        <p:spPr>
          <a:xfrm>
            <a:off x="3054505" y="3977478"/>
            <a:ext cx="493382" cy="31247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2364196E-5D89-43C1-AC20-302F261A4707}"/>
              </a:ext>
            </a:extLst>
          </p:cNvPr>
          <p:cNvSpPr/>
          <p:nvPr/>
        </p:nvSpPr>
        <p:spPr>
          <a:xfrm rot="16200000">
            <a:off x="-2472090" y="3425569"/>
            <a:ext cx="5728625" cy="53672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Semantic Completeness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F4D100-927E-4E66-820C-F0585B200140}"/>
              </a:ext>
            </a:extLst>
          </p:cNvPr>
          <p:cNvSpPr/>
          <p:nvPr/>
        </p:nvSpPr>
        <p:spPr>
          <a:xfrm>
            <a:off x="3875784" y="4753669"/>
            <a:ext cx="1755951" cy="1664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Vocabulary for Models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40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324</Words>
  <Application>Microsoft Office PowerPoint</Application>
  <PresentationFormat>Widescreen</PresentationFormat>
  <Paragraphs>138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VCOI Intro / Context</vt:lpstr>
      <vt:lpstr>Words Calculus</vt:lpstr>
      <vt:lpstr>Example</vt:lpstr>
      <vt:lpstr>Concepts Re-use</vt:lpstr>
      <vt:lpstr>Kinds of Contexts</vt:lpstr>
      <vt:lpstr>Concepts Extraction</vt:lpstr>
      <vt:lpstr>Vocabulary Layer</vt:lpstr>
      <vt:lpstr>The Nyms</vt:lpstr>
      <vt:lpstr>Requirement Overview</vt:lpstr>
      <vt:lpstr>Implementation: Syntaxes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VCOI Intro / Context</dc:title>
  <dc:creator>Mike Bennett</dc:creator>
  <cp:lastModifiedBy>Mike Bennett</cp:lastModifiedBy>
  <cp:revision>1</cp:revision>
  <dcterms:created xsi:type="dcterms:W3CDTF">2020-12-21T21:59:04Z</dcterms:created>
  <dcterms:modified xsi:type="dcterms:W3CDTF">2020-12-21T23:09:14Z</dcterms:modified>
</cp:coreProperties>
</file>