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0" r:id="rId6"/>
    <p:sldId id="262" r:id="rId7"/>
    <p:sldId id="25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EBF7"/>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49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B9C29-C3C1-4FFB-A3F1-4829EBAE086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A6039CB-9BDF-472D-AEFC-37E8F52CCEF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384D33F-3311-4F05-967B-6D9582D61D6F}"/>
              </a:ext>
            </a:extLst>
          </p:cNvPr>
          <p:cNvSpPr>
            <a:spLocks noGrp="1"/>
          </p:cNvSpPr>
          <p:nvPr>
            <p:ph type="dt" sz="half" idx="10"/>
          </p:nvPr>
        </p:nvSpPr>
        <p:spPr/>
        <p:txBody>
          <a:bodyPr/>
          <a:lstStyle/>
          <a:p>
            <a:fld id="{B7436887-834E-4A96-B8D6-F0C08EA97D57}" type="datetimeFigureOut">
              <a:rPr lang="en-US" smtClean="0"/>
              <a:t>7/23/2021</a:t>
            </a:fld>
            <a:endParaRPr lang="en-US" dirty="0"/>
          </a:p>
        </p:txBody>
      </p:sp>
      <p:sp>
        <p:nvSpPr>
          <p:cNvPr id="5" name="Footer Placeholder 4">
            <a:extLst>
              <a:ext uri="{FF2B5EF4-FFF2-40B4-BE49-F238E27FC236}">
                <a16:creationId xmlns:a16="http://schemas.microsoft.com/office/drawing/2014/main" id="{305ACB5A-57B0-4CE9-ABE5-E26B6266D03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CB8699A-40B3-4A9C-9E94-27AA983BC267}"/>
              </a:ext>
            </a:extLst>
          </p:cNvPr>
          <p:cNvSpPr>
            <a:spLocks noGrp="1"/>
          </p:cNvSpPr>
          <p:nvPr>
            <p:ph type="sldNum" sz="quarter" idx="12"/>
          </p:nvPr>
        </p:nvSpPr>
        <p:spPr/>
        <p:txBody>
          <a:bodyPr/>
          <a:lstStyle/>
          <a:p>
            <a:fld id="{39F9D0B1-527F-4007-A90E-40312628367C}" type="slidenum">
              <a:rPr lang="en-US" smtClean="0"/>
              <a:t>‹#›</a:t>
            </a:fld>
            <a:endParaRPr lang="en-US" dirty="0"/>
          </a:p>
        </p:txBody>
      </p:sp>
    </p:spTree>
    <p:extLst>
      <p:ext uri="{BB962C8B-B14F-4D97-AF65-F5344CB8AC3E}">
        <p14:creationId xmlns:p14="http://schemas.microsoft.com/office/powerpoint/2010/main" val="1115020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73743-B5FA-440B-8DB6-CC46E06267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9928F9-E063-4ED1-A7D9-5001464351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500B30-5F9F-461B-95D7-F480446052E2}"/>
              </a:ext>
            </a:extLst>
          </p:cNvPr>
          <p:cNvSpPr>
            <a:spLocks noGrp="1"/>
          </p:cNvSpPr>
          <p:nvPr>
            <p:ph type="dt" sz="half" idx="10"/>
          </p:nvPr>
        </p:nvSpPr>
        <p:spPr/>
        <p:txBody>
          <a:bodyPr/>
          <a:lstStyle/>
          <a:p>
            <a:fld id="{B7436887-834E-4A96-B8D6-F0C08EA97D57}" type="datetimeFigureOut">
              <a:rPr lang="en-US" smtClean="0"/>
              <a:t>7/23/2021</a:t>
            </a:fld>
            <a:endParaRPr lang="en-US" dirty="0"/>
          </a:p>
        </p:txBody>
      </p:sp>
      <p:sp>
        <p:nvSpPr>
          <p:cNvPr id="5" name="Footer Placeholder 4">
            <a:extLst>
              <a:ext uri="{FF2B5EF4-FFF2-40B4-BE49-F238E27FC236}">
                <a16:creationId xmlns:a16="http://schemas.microsoft.com/office/drawing/2014/main" id="{D9BD9D0E-167E-4712-836C-B8CFE973B37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58C72FA-F6C2-432F-A854-617A08798ADB}"/>
              </a:ext>
            </a:extLst>
          </p:cNvPr>
          <p:cNvSpPr>
            <a:spLocks noGrp="1"/>
          </p:cNvSpPr>
          <p:nvPr>
            <p:ph type="sldNum" sz="quarter" idx="12"/>
          </p:nvPr>
        </p:nvSpPr>
        <p:spPr/>
        <p:txBody>
          <a:bodyPr/>
          <a:lstStyle/>
          <a:p>
            <a:fld id="{39F9D0B1-527F-4007-A90E-40312628367C}" type="slidenum">
              <a:rPr lang="en-US" smtClean="0"/>
              <a:t>‹#›</a:t>
            </a:fld>
            <a:endParaRPr lang="en-US" dirty="0"/>
          </a:p>
        </p:txBody>
      </p:sp>
    </p:spTree>
    <p:extLst>
      <p:ext uri="{BB962C8B-B14F-4D97-AF65-F5344CB8AC3E}">
        <p14:creationId xmlns:p14="http://schemas.microsoft.com/office/powerpoint/2010/main" val="51772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C6A90C5-0F58-4790-BD2C-C1C2679B977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EAF72DE-D9A4-412B-B273-A2F1548A121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0F95C5-F7AD-41FE-9E66-3E9C0E2735BC}"/>
              </a:ext>
            </a:extLst>
          </p:cNvPr>
          <p:cNvSpPr>
            <a:spLocks noGrp="1"/>
          </p:cNvSpPr>
          <p:nvPr>
            <p:ph type="dt" sz="half" idx="10"/>
          </p:nvPr>
        </p:nvSpPr>
        <p:spPr/>
        <p:txBody>
          <a:bodyPr/>
          <a:lstStyle/>
          <a:p>
            <a:fld id="{B7436887-834E-4A96-B8D6-F0C08EA97D57}" type="datetimeFigureOut">
              <a:rPr lang="en-US" smtClean="0"/>
              <a:t>7/23/2021</a:t>
            </a:fld>
            <a:endParaRPr lang="en-US" dirty="0"/>
          </a:p>
        </p:txBody>
      </p:sp>
      <p:sp>
        <p:nvSpPr>
          <p:cNvPr id="5" name="Footer Placeholder 4">
            <a:extLst>
              <a:ext uri="{FF2B5EF4-FFF2-40B4-BE49-F238E27FC236}">
                <a16:creationId xmlns:a16="http://schemas.microsoft.com/office/drawing/2014/main" id="{EB8BED49-ABD4-405C-904B-8C8BA8B6D68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B67327B-28E6-4B7C-89F3-3858209314A9}"/>
              </a:ext>
            </a:extLst>
          </p:cNvPr>
          <p:cNvSpPr>
            <a:spLocks noGrp="1"/>
          </p:cNvSpPr>
          <p:nvPr>
            <p:ph type="sldNum" sz="quarter" idx="12"/>
          </p:nvPr>
        </p:nvSpPr>
        <p:spPr/>
        <p:txBody>
          <a:bodyPr/>
          <a:lstStyle/>
          <a:p>
            <a:fld id="{39F9D0B1-527F-4007-A90E-40312628367C}" type="slidenum">
              <a:rPr lang="en-US" smtClean="0"/>
              <a:t>‹#›</a:t>
            </a:fld>
            <a:endParaRPr lang="en-US" dirty="0"/>
          </a:p>
        </p:txBody>
      </p:sp>
    </p:spTree>
    <p:extLst>
      <p:ext uri="{BB962C8B-B14F-4D97-AF65-F5344CB8AC3E}">
        <p14:creationId xmlns:p14="http://schemas.microsoft.com/office/powerpoint/2010/main" val="931375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3425C-E459-4487-A4EC-7A68F2F92A56}"/>
              </a:ext>
            </a:extLst>
          </p:cNvPr>
          <p:cNvSpPr>
            <a:spLocks noGrp="1"/>
          </p:cNvSpPr>
          <p:nvPr>
            <p:ph type="title"/>
          </p:nvPr>
        </p:nvSpPr>
        <p:spPr>
          <a:xfrm>
            <a:off x="838200" y="365125"/>
            <a:ext cx="10515600" cy="815975"/>
          </a:xfrm>
        </p:spPr>
        <p:txBody>
          <a:bodyPr/>
          <a:lstStyle>
            <a:lvl1pPr>
              <a:defRPr b="1"/>
            </a:lvl1pPr>
          </a:lstStyle>
          <a:p>
            <a:r>
              <a:rPr lang="en-US" dirty="0"/>
              <a:t>Click to edit Master title style</a:t>
            </a:r>
          </a:p>
        </p:txBody>
      </p:sp>
      <p:sp>
        <p:nvSpPr>
          <p:cNvPr id="3" name="Content Placeholder 2">
            <a:extLst>
              <a:ext uri="{FF2B5EF4-FFF2-40B4-BE49-F238E27FC236}">
                <a16:creationId xmlns:a16="http://schemas.microsoft.com/office/drawing/2014/main" id="{811923F5-EBCC-46CB-8F1D-AFBAB3FBF8F4}"/>
              </a:ext>
            </a:extLst>
          </p:cNvPr>
          <p:cNvSpPr>
            <a:spLocks noGrp="1"/>
          </p:cNvSpPr>
          <p:nvPr>
            <p:ph idx="1"/>
          </p:nvPr>
        </p:nvSpPr>
        <p:spPr>
          <a:xfrm>
            <a:off x="838200" y="1549400"/>
            <a:ext cx="10515600" cy="4627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62C923-17ED-4FF9-85E4-8704CFBAFFC0}"/>
              </a:ext>
            </a:extLst>
          </p:cNvPr>
          <p:cNvSpPr>
            <a:spLocks noGrp="1"/>
          </p:cNvSpPr>
          <p:nvPr>
            <p:ph type="dt" sz="half" idx="10"/>
          </p:nvPr>
        </p:nvSpPr>
        <p:spPr/>
        <p:txBody>
          <a:bodyPr/>
          <a:lstStyle/>
          <a:p>
            <a:fld id="{B7436887-834E-4A96-B8D6-F0C08EA97D57}" type="datetimeFigureOut">
              <a:rPr lang="en-US" smtClean="0"/>
              <a:t>7/23/2021</a:t>
            </a:fld>
            <a:endParaRPr lang="en-US" dirty="0"/>
          </a:p>
        </p:txBody>
      </p:sp>
      <p:sp>
        <p:nvSpPr>
          <p:cNvPr id="5" name="Footer Placeholder 4">
            <a:extLst>
              <a:ext uri="{FF2B5EF4-FFF2-40B4-BE49-F238E27FC236}">
                <a16:creationId xmlns:a16="http://schemas.microsoft.com/office/drawing/2014/main" id="{3249CD14-C48B-47C3-9FDC-2BBAA3C3632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69C5F24-D3E7-42FE-9210-E3A7897A175D}"/>
              </a:ext>
            </a:extLst>
          </p:cNvPr>
          <p:cNvSpPr>
            <a:spLocks noGrp="1"/>
          </p:cNvSpPr>
          <p:nvPr>
            <p:ph type="sldNum" sz="quarter" idx="12"/>
          </p:nvPr>
        </p:nvSpPr>
        <p:spPr/>
        <p:txBody>
          <a:bodyPr/>
          <a:lstStyle/>
          <a:p>
            <a:fld id="{39F9D0B1-527F-4007-A90E-40312628367C}" type="slidenum">
              <a:rPr lang="en-US" smtClean="0"/>
              <a:t>‹#›</a:t>
            </a:fld>
            <a:endParaRPr lang="en-US" dirty="0"/>
          </a:p>
        </p:txBody>
      </p:sp>
    </p:spTree>
    <p:extLst>
      <p:ext uri="{BB962C8B-B14F-4D97-AF65-F5344CB8AC3E}">
        <p14:creationId xmlns:p14="http://schemas.microsoft.com/office/powerpoint/2010/main" val="3396887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DD556-8783-4A6D-88A7-3CDC0CA023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E34A89D-13B0-4361-AFCE-DF8EAD23AC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975E5BC-10B0-4EF8-8985-47033275351E}"/>
              </a:ext>
            </a:extLst>
          </p:cNvPr>
          <p:cNvSpPr>
            <a:spLocks noGrp="1"/>
          </p:cNvSpPr>
          <p:nvPr>
            <p:ph type="dt" sz="half" idx="10"/>
          </p:nvPr>
        </p:nvSpPr>
        <p:spPr/>
        <p:txBody>
          <a:bodyPr/>
          <a:lstStyle/>
          <a:p>
            <a:fld id="{B7436887-834E-4A96-B8D6-F0C08EA97D57}" type="datetimeFigureOut">
              <a:rPr lang="en-US" smtClean="0"/>
              <a:t>7/23/2021</a:t>
            </a:fld>
            <a:endParaRPr lang="en-US" dirty="0"/>
          </a:p>
        </p:txBody>
      </p:sp>
      <p:sp>
        <p:nvSpPr>
          <p:cNvPr id="5" name="Footer Placeholder 4">
            <a:extLst>
              <a:ext uri="{FF2B5EF4-FFF2-40B4-BE49-F238E27FC236}">
                <a16:creationId xmlns:a16="http://schemas.microsoft.com/office/drawing/2014/main" id="{1EEAE3F1-0A8C-4121-B9F8-B030135590A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D9A809B-33B0-4845-BEBE-4703CCB6CC37}"/>
              </a:ext>
            </a:extLst>
          </p:cNvPr>
          <p:cNvSpPr>
            <a:spLocks noGrp="1"/>
          </p:cNvSpPr>
          <p:nvPr>
            <p:ph type="sldNum" sz="quarter" idx="12"/>
          </p:nvPr>
        </p:nvSpPr>
        <p:spPr/>
        <p:txBody>
          <a:bodyPr/>
          <a:lstStyle/>
          <a:p>
            <a:fld id="{39F9D0B1-527F-4007-A90E-40312628367C}" type="slidenum">
              <a:rPr lang="en-US" smtClean="0"/>
              <a:t>‹#›</a:t>
            </a:fld>
            <a:endParaRPr lang="en-US" dirty="0"/>
          </a:p>
        </p:txBody>
      </p:sp>
    </p:spTree>
    <p:extLst>
      <p:ext uri="{BB962C8B-B14F-4D97-AF65-F5344CB8AC3E}">
        <p14:creationId xmlns:p14="http://schemas.microsoft.com/office/powerpoint/2010/main" val="2687799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F66C8-718B-4FC6-88E2-CCAAF75A43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7DD6D7-DB69-403A-BC73-1E424FD29AE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FAC5B4A-550A-4242-86FE-7E9A945DDF4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B1F5E5A-D245-4417-88D1-17BB4DCAFFA4}"/>
              </a:ext>
            </a:extLst>
          </p:cNvPr>
          <p:cNvSpPr>
            <a:spLocks noGrp="1"/>
          </p:cNvSpPr>
          <p:nvPr>
            <p:ph type="dt" sz="half" idx="10"/>
          </p:nvPr>
        </p:nvSpPr>
        <p:spPr/>
        <p:txBody>
          <a:bodyPr/>
          <a:lstStyle/>
          <a:p>
            <a:fld id="{B7436887-834E-4A96-B8D6-F0C08EA97D57}" type="datetimeFigureOut">
              <a:rPr lang="en-US" smtClean="0"/>
              <a:t>7/23/2021</a:t>
            </a:fld>
            <a:endParaRPr lang="en-US" dirty="0"/>
          </a:p>
        </p:txBody>
      </p:sp>
      <p:sp>
        <p:nvSpPr>
          <p:cNvPr id="6" name="Footer Placeholder 5">
            <a:extLst>
              <a:ext uri="{FF2B5EF4-FFF2-40B4-BE49-F238E27FC236}">
                <a16:creationId xmlns:a16="http://schemas.microsoft.com/office/drawing/2014/main" id="{67295054-1137-4CA8-8036-86840204360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1C55CDB-3D98-4206-9BA0-3C4A75D3F352}"/>
              </a:ext>
            </a:extLst>
          </p:cNvPr>
          <p:cNvSpPr>
            <a:spLocks noGrp="1"/>
          </p:cNvSpPr>
          <p:nvPr>
            <p:ph type="sldNum" sz="quarter" idx="12"/>
          </p:nvPr>
        </p:nvSpPr>
        <p:spPr/>
        <p:txBody>
          <a:bodyPr/>
          <a:lstStyle/>
          <a:p>
            <a:fld id="{39F9D0B1-527F-4007-A90E-40312628367C}" type="slidenum">
              <a:rPr lang="en-US" smtClean="0"/>
              <a:t>‹#›</a:t>
            </a:fld>
            <a:endParaRPr lang="en-US" dirty="0"/>
          </a:p>
        </p:txBody>
      </p:sp>
    </p:spTree>
    <p:extLst>
      <p:ext uri="{BB962C8B-B14F-4D97-AF65-F5344CB8AC3E}">
        <p14:creationId xmlns:p14="http://schemas.microsoft.com/office/powerpoint/2010/main" val="6296941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9F93A-71DF-4807-973C-439CA178B7F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67139F-6D6C-43D2-A2EC-35FADBF836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2E74306-8A87-44CA-9432-0D4486908B5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CBEB04A-D06B-402A-AC1C-0DE765614E4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EFEAEF9-6D51-4AA5-87E0-553648DE4FB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236ACCD-D32F-421F-A550-0705866F1AC9}"/>
              </a:ext>
            </a:extLst>
          </p:cNvPr>
          <p:cNvSpPr>
            <a:spLocks noGrp="1"/>
          </p:cNvSpPr>
          <p:nvPr>
            <p:ph type="dt" sz="half" idx="10"/>
          </p:nvPr>
        </p:nvSpPr>
        <p:spPr/>
        <p:txBody>
          <a:bodyPr/>
          <a:lstStyle/>
          <a:p>
            <a:fld id="{B7436887-834E-4A96-B8D6-F0C08EA97D57}" type="datetimeFigureOut">
              <a:rPr lang="en-US" smtClean="0"/>
              <a:t>7/23/2021</a:t>
            </a:fld>
            <a:endParaRPr lang="en-US" dirty="0"/>
          </a:p>
        </p:txBody>
      </p:sp>
      <p:sp>
        <p:nvSpPr>
          <p:cNvPr id="8" name="Footer Placeholder 7">
            <a:extLst>
              <a:ext uri="{FF2B5EF4-FFF2-40B4-BE49-F238E27FC236}">
                <a16:creationId xmlns:a16="http://schemas.microsoft.com/office/drawing/2014/main" id="{82CFBFBE-662C-4DD1-A65D-423B1D4623A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BE2BE65E-CDE9-4E62-929E-84155022733F}"/>
              </a:ext>
            </a:extLst>
          </p:cNvPr>
          <p:cNvSpPr>
            <a:spLocks noGrp="1"/>
          </p:cNvSpPr>
          <p:nvPr>
            <p:ph type="sldNum" sz="quarter" idx="12"/>
          </p:nvPr>
        </p:nvSpPr>
        <p:spPr/>
        <p:txBody>
          <a:bodyPr/>
          <a:lstStyle/>
          <a:p>
            <a:fld id="{39F9D0B1-527F-4007-A90E-40312628367C}" type="slidenum">
              <a:rPr lang="en-US" smtClean="0"/>
              <a:t>‹#›</a:t>
            </a:fld>
            <a:endParaRPr lang="en-US" dirty="0"/>
          </a:p>
        </p:txBody>
      </p:sp>
    </p:spTree>
    <p:extLst>
      <p:ext uri="{BB962C8B-B14F-4D97-AF65-F5344CB8AC3E}">
        <p14:creationId xmlns:p14="http://schemas.microsoft.com/office/powerpoint/2010/main" val="1265687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D6CBB-3852-4046-BE3A-2374E47194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8A1AA8D-00A5-433A-80BD-D9CE7E7B7317}"/>
              </a:ext>
            </a:extLst>
          </p:cNvPr>
          <p:cNvSpPr>
            <a:spLocks noGrp="1"/>
          </p:cNvSpPr>
          <p:nvPr>
            <p:ph type="dt" sz="half" idx="10"/>
          </p:nvPr>
        </p:nvSpPr>
        <p:spPr/>
        <p:txBody>
          <a:bodyPr/>
          <a:lstStyle/>
          <a:p>
            <a:fld id="{B7436887-834E-4A96-B8D6-F0C08EA97D57}" type="datetimeFigureOut">
              <a:rPr lang="en-US" smtClean="0"/>
              <a:t>7/23/2021</a:t>
            </a:fld>
            <a:endParaRPr lang="en-US" dirty="0"/>
          </a:p>
        </p:txBody>
      </p:sp>
      <p:sp>
        <p:nvSpPr>
          <p:cNvPr id="4" name="Footer Placeholder 3">
            <a:extLst>
              <a:ext uri="{FF2B5EF4-FFF2-40B4-BE49-F238E27FC236}">
                <a16:creationId xmlns:a16="http://schemas.microsoft.com/office/drawing/2014/main" id="{7FD4F497-E988-42D6-A750-B399E0A8B81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C0784C1D-0A89-4855-A8FE-6A74931684AB}"/>
              </a:ext>
            </a:extLst>
          </p:cNvPr>
          <p:cNvSpPr>
            <a:spLocks noGrp="1"/>
          </p:cNvSpPr>
          <p:nvPr>
            <p:ph type="sldNum" sz="quarter" idx="12"/>
          </p:nvPr>
        </p:nvSpPr>
        <p:spPr/>
        <p:txBody>
          <a:bodyPr/>
          <a:lstStyle/>
          <a:p>
            <a:fld id="{39F9D0B1-527F-4007-A90E-40312628367C}" type="slidenum">
              <a:rPr lang="en-US" smtClean="0"/>
              <a:t>‹#›</a:t>
            </a:fld>
            <a:endParaRPr lang="en-US" dirty="0"/>
          </a:p>
        </p:txBody>
      </p:sp>
    </p:spTree>
    <p:extLst>
      <p:ext uri="{BB962C8B-B14F-4D97-AF65-F5344CB8AC3E}">
        <p14:creationId xmlns:p14="http://schemas.microsoft.com/office/powerpoint/2010/main" val="21399599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4056ABB-490A-4818-A3DA-1BFA73443B95}"/>
              </a:ext>
            </a:extLst>
          </p:cNvPr>
          <p:cNvSpPr>
            <a:spLocks noGrp="1"/>
          </p:cNvSpPr>
          <p:nvPr>
            <p:ph type="dt" sz="half" idx="10"/>
          </p:nvPr>
        </p:nvSpPr>
        <p:spPr/>
        <p:txBody>
          <a:bodyPr/>
          <a:lstStyle/>
          <a:p>
            <a:fld id="{B7436887-834E-4A96-B8D6-F0C08EA97D57}" type="datetimeFigureOut">
              <a:rPr lang="en-US" smtClean="0"/>
              <a:t>7/23/2021</a:t>
            </a:fld>
            <a:endParaRPr lang="en-US" dirty="0"/>
          </a:p>
        </p:txBody>
      </p:sp>
      <p:sp>
        <p:nvSpPr>
          <p:cNvPr id="3" name="Footer Placeholder 2">
            <a:extLst>
              <a:ext uri="{FF2B5EF4-FFF2-40B4-BE49-F238E27FC236}">
                <a16:creationId xmlns:a16="http://schemas.microsoft.com/office/drawing/2014/main" id="{E1AA0791-E874-462E-9689-E7ADA4951C27}"/>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4522BF1-C3D2-494F-BC91-A1A2E262FAF2}"/>
              </a:ext>
            </a:extLst>
          </p:cNvPr>
          <p:cNvSpPr>
            <a:spLocks noGrp="1"/>
          </p:cNvSpPr>
          <p:nvPr>
            <p:ph type="sldNum" sz="quarter" idx="12"/>
          </p:nvPr>
        </p:nvSpPr>
        <p:spPr/>
        <p:txBody>
          <a:bodyPr/>
          <a:lstStyle/>
          <a:p>
            <a:fld id="{39F9D0B1-527F-4007-A90E-40312628367C}" type="slidenum">
              <a:rPr lang="en-US" smtClean="0"/>
              <a:t>‹#›</a:t>
            </a:fld>
            <a:endParaRPr lang="en-US" dirty="0"/>
          </a:p>
        </p:txBody>
      </p:sp>
    </p:spTree>
    <p:extLst>
      <p:ext uri="{BB962C8B-B14F-4D97-AF65-F5344CB8AC3E}">
        <p14:creationId xmlns:p14="http://schemas.microsoft.com/office/powerpoint/2010/main" val="1474725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902BD-41E6-416A-8CDC-D69DA8C95A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3360CC1-B59F-4651-B8D8-676A8091E4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74E2E5A-2D65-467E-B387-C230303D2C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632AAD-C958-4616-8CEB-01BF0CFB4135}"/>
              </a:ext>
            </a:extLst>
          </p:cNvPr>
          <p:cNvSpPr>
            <a:spLocks noGrp="1"/>
          </p:cNvSpPr>
          <p:nvPr>
            <p:ph type="dt" sz="half" idx="10"/>
          </p:nvPr>
        </p:nvSpPr>
        <p:spPr/>
        <p:txBody>
          <a:bodyPr/>
          <a:lstStyle/>
          <a:p>
            <a:fld id="{B7436887-834E-4A96-B8D6-F0C08EA97D57}" type="datetimeFigureOut">
              <a:rPr lang="en-US" smtClean="0"/>
              <a:t>7/23/2021</a:t>
            </a:fld>
            <a:endParaRPr lang="en-US" dirty="0"/>
          </a:p>
        </p:txBody>
      </p:sp>
      <p:sp>
        <p:nvSpPr>
          <p:cNvPr id="6" name="Footer Placeholder 5">
            <a:extLst>
              <a:ext uri="{FF2B5EF4-FFF2-40B4-BE49-F238E27FC236}">
                <a16:creationId xmlns:a16="http://schemas.microsoft.com/office/drawing/2014/main" id="{1A8DBCC5-2E63-40A3-A025-FAED075C6AE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C360BA2-6CAD-4AB3-AA53-D9595A360FC8}"/>
              </a:ext>
            </a:extLst>
          </p:cNvPr>
          <p:cNvSpPr>
            <a:spLocks noGrp="1"/>
          </p:cNvSpPr>
          <p:nvPr>
            <p:ph type="sldNum" sz="quarter" idx="12"/>
          </p:nvPr>
        </p:nvSpPr>
        <p:spPr/>
        <p:txBody>
          <a:bodyPr/>
          <a:lstStyle/>
          <a:p>
            <a:fld id="{39F9D0B1-527F-4007-A90E-40312628367C}" type="slidenum">
              <a:rPr lang="en-US" smtClean="0"/>
              <a:t>‹#›</a:t>
            </a:fld>
            <a:endParaRPr lang="en-US" dirty="0"/>
          </a:p>
        </p:txBody>
      </p:sp>
    </p:spTree>
    <p:extLst>
      <p:ext uri="{BB962C8B-B14F-4D97-AF65-F5344CB8AC3E}">
        <p14:creationId xmlns:p14="http://schemas.microsoft.com/office/powerpoint/2010/main" val="38478027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4E2414-9848-432F-B6E5-B5737C77B9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B6C0662-C201-48A6-B883-3966AC8A5B3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EEFBC8F-2319-4525-AE36-7111312E07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C4E582-EE54-414E-BEFC-90A6168CEBEC}"/>
              </a:ext>
            </a:extLst>
          </p:cNvPr>
          <p:cNvSpPr>
            <a:spLocks noGrp="1"/>
          </p:cNvSpPr>
          <p:nvPr>
            <p:ph type="dt" sz="half" idx="10"/>
          </p:nvPr>
        </p:nvSpPr>
        <p:spPr/>
        <p:txBody>
          <a:bodyPr/>
          <a:lstStyle/>
          <a:p>
            <a:fld id="{B7436887-834E-4A96-B8D6-F0C08EA97D57}" type="datetimeFigureOut">
              <a:rPr lang="en-US" smtClean="0"/>
              <a:t>7/23/2021</a:t>
            </a:fld>
            <a:endParaRPr lang="en-US" dirty="0"/>
          </a:p>
        </p:txBody>
      </p:sp>
      <p:sp>
        <p:nvSpPr>
          <p:cNvPr id="6" name="Footer Placeholder 5">
            <a:extLst>
              <a:ext uri="{FF2B5EF4-FFF2-40B4-BE49-F238E27FC236}">
                <a16:creationId xmlns:a16="http://schemas.microsoft.com/office/drawing/2014/main" id="{884FF0FB-476E-42C1-BED9-BFDF0D46FC6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ADA11AC-6ABC-4151-A729-C20260AE6E9A}"/>
              </a:ext>
            </a:extLst>
          </p:cNvPr>
          <p:cNvSpPr>
            <a:spLocks noGrp="1"/>
          </p:cNvSpPr>
          <p:nvPr>
            <p:ph type="sldNum" sz="quarter" idx="12"/>
          </p:nvPr>
        </p:nvSpPr>
        <p:spPr/>
        <p:txBody>
          <a:bodyPr/>
          <a:lstStyle/>
          <a:p>
            <a:fld id="{39F9D0B1-527F-4007-A90E-40312628367C}" type="slidenum">
              <a:rPr lang="en-US" smtClean="0"/>
              <a:t>‹#›</a:t>
            </a:fld>
            <a:endParaRPr lang="en-US" dirty="0"/>
          </a:p>
        </p:txBody>
      </p:sp>
    </p:spTree>
    <p:extLst>
      <p:ext uri="{BB962C8B-B14F-4D97-AF65-F5344CB8AC3E}">
        <p14:creationId xmlns:p14="http://schemas.microsoft.com/office/powerpoint/2010/main" val="1740065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03F910D-1117-4256-B87D-AD8EA2804E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1AFB1C2-ECC6-4E49-95D5-C7C0DC1665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DB4D40-7B02-4CE0-918B-22885D55D90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436887-834E-4A96-B8D6-F0C08EA97D57}" type="datetimeFigureOut">
              <a:rPr lang="en-US" smtClean="0"/>
              <a:t>7/23/2021</a:t>
            </a:fld>
            <a:endParaRPr lang="en-US" dirty="0"/>
          </a:p>
        </p:txBody>
      </p:sp>
      <p:sp>
        <p:nvSpPr>
          <p:cNvPr id="5" name="Footer Placeholder 4">
            <a:extLst>
              <a:ext uri="{FF2B5EF4-FFF2-40B4-BE49-F238E27FC236}">
                <a16:creationId xmlns:a16="http://schemas.microsoft.com/office/drawing/2014/main" id="{64F07C95-AAA7-402A-982D-C918794E5F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26FC6F5A-A551-45B4-88E0-F341F5F9E46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F9D0B1-527F-4007-A90E-40312628367C}" type="slidenum">
              <a:rPr lang="en-US" smtClean="0"/>
              <a:t>‹#›</a:t>
            </a:fld>
            <a:endParaRPr lang="en-US" dirty="0"/>
          </a:p>
        </p:txBody>
      </p:sp>
    </p:spTree>
    <p:extLst>
      <p:ext uri="{BB962C8B-B14F-4D97-AF65-F5344CB8AC3E}">
        <p14:creationId xmlns:p14="http://schemas.microsoft.com/office/powerpoint/2010/main" val="4198354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w3.org/TR/2009/REC-skos-reference-20090818/" TargetMode="External"/><Relationship Id="rId2" Type="http://schemas.openxmlformats.org/officeDocument/2006/relationships/hyperlink" Target="https://www.w3.org/2004/02/skos/" TargetMode="External"/><Relationship Id="rId1" Type="http://schemas.openxmlformats.org/officeDocument/2006/relationships/slideLayout" Target="../slideLayouts/slideLayout2.xml"/><Relationship Id="rId5" Type="http://schemas.openxmlformats.org/officeDocument/2006/relationships/hyperlink" Target="https://en.wikipedia.org/wiki/Simple_Knowledge_Organization_System" TargetMode="External"/><Relationship Id="rId4" Type="http://schemas.openxmlformats.org/officeDocument/2006/relationships/hyperlink" Target="http://www.w3.org/TR/2009/NOTE-skos-primer-20090818/"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en.wikipedia.org/wiki/Vrije_Universiteit_Amsterdam" TargetMode="External"/><Relationship Id="rId3" Type="http://schemas.openxmlformats.org/officeDocument/2006/relationships/hyperlink" Target="https://en.wikipedia.org/wiki/AGROVOC" TargetMode="External"/><Relationship Id="rId7" Type="http://schemas.openxmlformats.org/officeDocument/2006/relationships/hyperlink" Target="https://en.wikipedia.org/wiki/Medical_Subject_Headings" TargetMode="External"/><Relationship Id="rId2" Type="http://schemas.openxmlformats.org/officeDocument/2006/relationships/hyperlink" Target="https://en.wikipedia.org/wiki/EuroVoc" TargetMode="External"/><Relationship Id="rId1" Type="http://schemas.openxmlformats.org/officeDocument/2006/relationships/slideLayout" Target="../slideLayouts/slideLayout2.xml"/><Relationship Id="rId6" Type="http://schemas.openxmlformats.org/officeDocument/2006/relationships/hyperlink" Target="https://en.wikipedia.org/w/index.php?title=SWED_Environmental_Directory&amp;action=edit&amp;redlink=1" TargetMode="External"/><Relationship Id="rId11" Type="http://schemas.openxmlformats.org/officeDocument/2006/relationships/hyperlink" Target="https://en.wikipedia.org/wiki/GeoNames" TargetMode="External"/><Relationship Id="rId5" Type="http://schemas.openxmlformats.org/officeDocument/2006/relationships/hyperlink" Target="https://en.wikipedia.org/wiki/Library_of_Congress_Subject_Headings" TargetMode="External"/><Relationship Id="rId10" Type="http://schemas.openxmlformats.org/officeDocument/2006/relationships/hyperlink" Target="https://en.wikipedia.org/wiki/IBM" TargetMode="External"/><Relationship Id="rId4" Type="http://schemas.openxmlformats.org/officeDocument/2006/relationships/hyperlink" Target="https://www.eionet.europa.eu/gemet/en/about/" TargetMode="External"/><Relationship Id="rId9" Type="http://schemas.openxmlformats.org/officeDocument/2006/relationships/hyperlink" Target="https://en.wikipedia.org/wiki/Darwin_Information_Typing_Architecture"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www.w3.org/TR/skos-primer/"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hyperlink" Target="https://unilexicon.com/vocabularies/artificial-intelligenc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33AD2-9A76-4415-A997-03E7CF49EC13}"/>
              </a:ext>
            </a:extLst>
          </p:cNvPr>
          <p:cNvSpPr>
            <a:spLocks noGrp="1"/>
          </p:cNvSpPr>
          <p:nvPr>
            <p:ph type="ctrTitle"/>
          </p:nvPr>
        </p:nvSpPr>
        <p:spPr>
          <a:xfrm>
            <a:off x="103031" y="1122363"/>
            <a:ext cx="11990231" cy="2387600"/>
          </a:xfrm>
        </p:spPr>
        <p:txBody>
          <a:bodyPr>
            <a:normAutofit/>
          </a:bodyPr>
          <a:lstStyle/>
          <a:p>
            <a:r>
              <a:rPr lang="en-US" sz="7200" b="1" dirty="0"/>
              <a:t>SKOS</a:t>
            </a:r>
            <a:br>
              <a:rPr lang="en-US" dirty="0"/>
            </a:br>
            <a:r>
              <a:rPr lang="en-US" sz="5300" dirty="0"/>
              <a:t>Simple Knowledge Organization System</a:t>
            </a:r>
            <a:endParaRPr lang="en-US" dirty="0"/>
          </a:p>
        </p:txBody>
      </p:sp>
      <p:sp>
        <p:nvSpPr>
          <p:cNvPr id="3" name="Subtitle 2">
            <a:extLst>
              <a:ext uri="{FF2B5EF4-FFF2-40B4-BE49-F238E27FC236}">
                <a16:creationId xmlns:a16="http://schemas.microsoft.com/office/drawing/2014/main" id="{872DD8BE-EDEF-4366-9F7C-35ECDF91526C}"/>
              </a:ext>
            </a:extLst>
          </p:cNvPr>
          <p:cNvSpPr>
            <a:spLocks noGrp="1"/>
          </p:cNvSpPr>
          <p:nvPr>
            <p:ph type="subTitle" idx="1"/>
          </p:nvPr>
        </p:nvSpPr>
        <p:spPr>
          <a:xfrm>
            <a:off x="1524000" y="4079875"/>
            <a:ext cx="9144000" cy="1655762"/>
          </a:xfrm>
        </p:spPr>
        <p:txBody>
          <a:bodyPr/>
          <a:lstStyle/>
          <a:p>
            <a:r>
              <a:rPr lang="en-US" dirty="0"/>
              <a:t>Claude Baudoin – Prepared for IIC Vocabulary Task Group</a:t>
            </a:r>
          </a:p>
          <a:p>
            <a:r>
              <a:rPr lang="en-US" dirty="0"/>
              <a:t>22 July 2021</a:t>
            </a:r>
          </a:p>
        </p:txBody>
      </p:sp>
    </p:spTree>
    <p:extLst>
      <p:ext uri="{BB962C8B-B14F-4D97-AF65-F5344CB8AC3E}">
        <p14:creationId xmlns:p14="http://schemas.microsoft.com/office/powerpoint/2010/main" val="3624358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EC611-6BD0-4790-A93F-6BD93B43414E}"/>
              </a:ext>
            </a:extLst>
          </p:cNvPr>
          <p:cNvSpPr>
            <a:spLocks noGrp="1"/>
          </p:cNvSpPr>
          <p:nvPr>
            <p:ph type="title"/>
          </p:nvPr>
        </p:nvSpPr>
        <p:spPr/>
        <p:txBody>
          <a:bodyPr/>
          <a:lstStyle/>
          <a:p>
            <a:r>
              <a:rPr lang="en-US" dirty="0"/>
              <a:t>SKOS history and reference</a:t>
            </a:r>
          </a:p>
        </p:txBody>
      </p:sp>
      <p:sp>
        <p:nvSpPr>
          <p:cNvPr id="3" name="Content Placeholder 2">
            <a:extLst>
              <a:ext uri="{FF2B5EF4-FFF2-40B4-BE49-F238E27FC236}">
                <a16:creationId xmlns:a16="http://schemas.microsoft.com/office/drawing/2014/main" id="{EA271103-3A48-4F94-812E-7C8F89F559DD}"/>
              </a:ext>
            </a:extLst>
          </p:cNvPr>
          <p:cNvSpPr>
            <a:spLocks noGrp="1"/>
          </p:cNvSpPr>
          <p:nvPr>
            <p:ph idx="1"/>
          </p:nvPr>
        </p:nvSpPr>
        <p:spPr/>
        <p:txBody>
          <a:bodyPr>
            <a:normAutofit/>
          </a:bodyPr>
          <a:lstStyle/>
          <a:p>
            <a:r>
              <a:rPr lang="en-US" sz="2400" dirty="0"/>
              <a:t>A standard from the W3C</a:t>
            </a:r>
          </a:p>
          <a:p>
            <a:pPr lvl="1"/>
            <a:r>
              <a:rPr lang="en-US" sz="2000" dirty="0"/>
              <a:t>“SKOS is an area of work developing specifications and standards to support the use of knowledge organization systems (KOS) such as thesauri, classification schemes, subject heading lists and taxonomies within the framework of the Semantic Web”</a:t>
            </a:r>
          </a:p>
          <a:p>
            <a:pPr lvl="1"/>
            <a:r>
              <a:rPr lang="en-US" sz="2000" dirty="0">
                <a:hlinkClick r:id="rId2"/>
              </a:rPr>
              <a:t>https://www.w3.org/2004/02/skos/</a:t>
            </a:r>
            <a:r>
              <a:rPr lang="en-US" sz="2000" dirty="0"/>
              <a:t> </a:t>
            </a:r>
          </a:p>
          <a:p>
            <a:pPr lvl="1"/>
            <a:r>
              <a:rPr lang="en-US" sz="2000" dirty="0">
                <a:hlinkClick r:id="rId3"/>
              </a:rPr>
              <a:t>http://www.w3.org/TR/2009/REC-skos-reference-20090818/</a:t>
            </a:r>
            <a:r>
              <a:rPr lang="en-US" sz="2000" dirty="0"/>
              <a:t> </a:t>
            </a:r>
          </a:p>
          <a:p>
            <a:pPr lvl="1"/>
            <a:r>
              <a:rPr lang="en-US" sz="2000" dirty="0">
                <a:hlinkClick r:id="rId4"/>
              </a:rPr>
              <a:t>http://www.w3.org/TR/2009/NOTE-skos-primer-20090818/</a:t>
            </a:r>
            <a:r>
              <a:rPr lang="en-US" sz="2000" dirty="0"/>
              <a:t> </a:t>
            </a:r>
          </a:p>
          <a:p>
            <a:r>
              <a:rPr lang="en-US" sz="2400" dirty="0"/>
              <a:t>Started in 2006, published in 2009, not revised since then</a:t>
            </a:r>
          </a:p>
          <a:p>
            <a:r>
              <a:rPr lang="en-US" sz="2400" dirty="0"/>
              <a:t>SKOS-XL (same year) is an extension to support </a:t>
            </a:r>
            <a:r>
              <a:rPr lang="en-US" sz="2400" i="1" dirty="0"/>
              <a:t>labels</a:t>
            </a:r>
          </a:p>
          <a:p>
            <a:r>
              <a:rPr lang="en-US" sz="2400" dirty="0"/>
              <a:t>W3C web pages related to SKOS have generally not been updated since 2009</a:t>
            </a:r>
          </a:p>
          <a:p>
            <a:pPr lvl="1"/>
            <a:r>
              <a:rPr lang="en-US" sz="2000" dirty="0"/>
              <a:t>Instead, see </a:t>
            </a:r>
            <a:r>
              <a:rPr lang="en-US" sz="2000" dirty="0">
                <a:hlinkClick r:id="rId5"/>
              </a:rPr>
              <a:t>https://en.wikipedia.org/wiki/Simple_Knowledge_Organization_System</a:t>
            </a:r>
            <a:r>
              <a:rPr lang="en-US" sz="2000" dirty="0"/>
              <a:t> </a:t>
            </a:r>
          </a:p>
        </p:txBody>
      </p:sp>
      <p:sp>
        <p:nvSpPr>
          <p:cNvPr id="4" name="TextBox 3">
            <a:extLst>
              <a:ext uri="{FF2B5EF4-FFF2-40B4-BE49-F238E27FC236}">
                <a16:creationId xmlns:a16="http://schemas.microsoft.com/office/drawing/2014/main" id="{88F6DD69-7F98-4428-9A7B-B96FBF13C685}"/>
              </a:ext>
            </a:extLst>
          </p:cNvPr>
          <p:cNvSpPr txBox="1"/>
          <p:nvPr/>
        </p:nvSpPr>
        <p:spPr>
          <a:xfrm>
            <a:off x="6599883" y="0"/>
            <a:ext cx="5575437" cy="369332"/>
          </a:xfrm>
          <a:prstGeom prst="rect">
            <a:avLst/>
          </a:prstGeom>
          <a:noFill/>
        </p:spPr>
        <p:txBody>
          <a:bodyPr wrap="none" rtlCol="0">
            <a:spAutoFit/>
          </a:bodyPr>
          <a:lstStyle/>
          <a:p>
            <a:r>
              <a:rPr lang="en-US" b="1" dirty="0">
                <a:solidFill>
                  <a:srgbClr val="FF0000"/>
                </a:solidFill>
              </a:rPr>
              <a:t>History</a:t>
            </a:r>
            <a:r>
              <a:rPr lang="en-US" dirty="0"/>
              <a:t> </a:t>
            </a:r>
            <a:r>
              <a:rPr lang="en-US" dirty="0">
                <a:solidFill>
                  <a:schemeClr val="bg1">
                    <a:lumMod val="50000"/>
                  </a:schemeClr>
                </a:solidFill>
              </a:rPr>
              <a:t>&gt; Basics &gt; Metamodel &gt; Usage &gt; Language &gt; Tools</a:t>
            </a:r>
          </a:p>
        </p:txBody>
      </p:sp>
    </p:spTree>
    <p:extLst>
      <p:ext uri="{BB962C8B-B14F-4D97-AF65-F5344CB8AC3E}">
        <p14:creationId xmlns:p14="http://schemas.microsoft.com/office/powerpoint/2010/main" val="86473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E1705-A409-4003-8D3D-E86D585182F4}"/>
              </a:ext>
            </a:extLst>
          </p:cNvPr>
          <p:cNvSpPr>
            <a:spLocks noGrp="1"/>
          </p:cNvSpPr>
          <p:nvPr>
            <p:ph type="title"/>
          </p:nvPr>
        </p:nvSpPr>
        <p:spPr/>
        <p:txBody>
          <a:bodyPr/>
          <a:lstStyle/>
          <a:p>
            <a:r>
              <a:rPr lang="en-US" dirty="0"/>
              <a:t>SKOS basics</a:t>
            </a:r>
          </a:p>
        </p:txBody>
      </p:sp>
      <p:sp>
        <p:nvSpPr>
          <p:cNvPr id="3" name="Content Placeholder 2">
            <a:extLst>
              <a:ext uri="{FF2B5EF4-FFF2-40B4-BE49-F238E27FC236}">
                <a16:creationId xmlns:a16="http://schemas.microsoft.com/office/drawing/2014/main" id="{960E5173-55B3-4E88-97C0-A4AA5BBDB632}"/>
              </a:ext>
            </a:extLst>
          </p:cNvPr>
          <p:cNvSpPr>
            <a:spLocks noGrp="1"/>
          </p:cNvSpPr>
          <p:nvPr>
            <p:ph idx="1"/>
          </p:nvPr>
        </p:nvSpPr>
        <p:spPr>
          <a:xfrm>
            <a:off x="1026886" y="1349829"/>
            <a:ext cx="10515600" cy="4899707"/>
          </a:xfrm>
        </p:spPr>
        <p:txBody>
          <a:bodyPr>
            <a:normAutofit/>
          </a:bodyPr>
          <a:lstStyle/>
          <a:p>
            <a:r>
              <a:rPr lang="en-US" sz="2400" dirty="0"/>
              <a:t>The basic object in SKOS is not a </a:t>
            </a:r>
            <a:r>
              <a:rPr lang="en-US" sz="2400" i="1" dirty="0"/>
              <a:t>term</a:t>
            </a:r>
            <a:r>
              <a:rPr lang="en-US" sz="2400" dirty="0"/>
              <a:t> but a </a:t>
            </a:r>
            <a:r>
              <a:rPr lang="en-US" sz="2400" i="1" dirty="0"/>
              <a:t>concept</a:t>
            </a:r>
          </a:p>
          <a:p>
            <a:r>
              <a:rPr lang="en-US" sz="2400" dirty="0"/>
              <a:t>Each concept is defined as an RDF resource, which has properties</a:t>
            </a:r>
          </a:p>
          <a:p>
            <a:pPr lvl="1"/>
            <a:r>
              <a:rPr lang="en-US" sz="2000" i="1" dirty="0"/>
              <a:t>Index terms</a:t>
            </a:r>
            <a:r>
              <a:rPr lang="en-US" sz="2000" dirty="0"/>
              <a:t> (at most one per natural language supported): </a:t>
            </a:r>
            <a:r>
              <a:rPr lang="en-US" sz="1800" dirty="0">
                <a:latin typeface="Courier New" panose="02070309020205020404" pitchFamily="49" charset="0"/>
                <a:cs typeface="Courier New" panose="02070309020205020404" pitchFamily="49" charset="0"/>
              </a:rPr>
              <a:t>prefLabel</a:t>
            </a:r>
          </a:p>
          <a:p>
            <a:pPr lvl="1"/>
            <a:r>
              <a:rPr lang="en-US" sz="2000" i="1" dirty="0"/>
              <a:t>Synonyms</a:t>
            </a:r>
            <a:r>
              <a:rPr lang="en-US" sz="2000" dirty="0"/>
              <a:t> (0 or more): </a:t>
            </a:r>
            <a:r>
              <a:rPr lang="en-US" sz="1800" dirty="0">
                <a:latin typeface="Courier New" panose="02070309020205020404" pitchFamily="49" charset="0"/>
                <a:cs typeface="Courier New" panose="02070309020205020404" pitchFamily="49" charset="0"/>
              </a:rPr>
              <a:t>altLabel</a:t>
            </a:r>
          </a:p>
          <a:p>
            <a:pPr lvl="1"/>
            <a:r>
              <a:rPr lang="en-US" sz="2000" i="1" dirty="0"/>
              <a:t>Notes,</a:t>
            </a:r>
            <a:r>
              <a:rPr lang="en-US" sz="2000" dirty="0"/>
              <a:t> subtype of which are </a:t>
            </a:r>
            <a:r>
              <a:rPr lang="en-US" sz="2000" i="1" dirty="0"/>
              <a:t>definitions, history notes, editorial notes, examples</a:t>
            </a:r>
          </a:p>
          <a:p>
            <a:r>
              <a:rPr lang="en-US" sz="2400" dirty="0"/>
              <a:t>Concepts can be linked hierarchically (broader/narrower) or through other relations, and grouped into </a:t>
            </a:r>
            <a:r>
              <a:rPr lang="en-US" sz="2400" i="1" dirty="0"/>
              <a:t>concept schemes</a:t>
            </a:r>
          </a:p>
          <a:p>
            <a:pPr lvl="1"/>
            <a:r>
              <a:rPr lang="en-US" sz="1800" dirty="0">
                <a:latin typeface="Courier New" panose="02070309020205020404" pitchFamily="49" charset="0"/>
                <a:cs typeface="Courier New" panose="02070309020205020404" pitchFamily="49" charset="0"/>
              </a:rPr>
              <a:t>&lt;A&gt; broader</a:t>
            </a:r>
            <a:r>
              <a:rPr lang="en-US" sz="1600" dirty="0">
                <a:latin typeface="Courier New" panose="02070309020205020404" pitchFamily="49" charset="0"/>
                <a:cs typeface="Courier New" panose="02070309020205020404" pitchFamily="49" charset="0"/>
              </a:rPr>
              <a:t> </a:t>
            </a:r>
            <a:r>
              <a:rPr lang="en-US" sz="1800" dirty="0">
                <a:latin typeface="Courier New" panose="02070309020205020404" pitchFamily="49" charset="0"/>
                <a:cs typeface="Courier New" panose="02070309020205020404" pitchFamily="49" charset="0"/>
              </a:rPr>
              <a:t>&lt;B&gt;</a:t>
            </a:r>
            <a:r>
              <a:rPr lang="en-US" sz="2000" dirty="0"/>
              <a:t> means that A has a broader concept B, not the opposite</a:t>
            </a:r>
          </a:p>
          <a:p>
            <a:pPr lvl="1"/>
            <a:r>
              <a:rPr lang="en-US" sz="2000" dirty="0"/>
              <a:t>Not transitive by default – requires </a:t>
            </a:r>
            <a:r>
              <a:rPr lang="en-US" sz="1800" dirty="0" err="1">
                <a:latin typeface="Courier New" panose="02070309020205020404" pitchFamily="49" charset="0"/>
                <a:cs typeface="Courier New" panose="02070309020205020404" pitchFamily="49" charset="0"/>
              </a:rPr>
              <a:t>broaderTransitive</a:t>
            </a:r>
            <a:r>
              <a:rPr lang="en-US" sz="2000" dirty="0">
                <a:latin typeface="Courier New" panose="02070309020205020404" pitchFamily="49" charset="0"/>
                <a:cs typeface="Courier New" panose="02070309020205020404" pitchFamily="49" charset="0"/>
              </a:rPr>
              <a:t> </a:t>
            </a:r>
            <a:r>
              <a:rPr lang="en-US" sz="2000" dirty="0"/>
              <a:t>and </a:t>
            </a:r>
            <a:r>
              <a:rPr lang="en-US" sz="1800" dirty="0" err="1">
                <a:latin typeface="Courier New" panose="02070309020205020404" pitchFamily="49" charset="0"/>
                <a:cs typeface="Courier New" panose="02070309020205020404" pitchFamily="49" charset="0"/>
              </a:rPr>
              <a:t>narrowerTransitive</a:t>
            </a:r>
            <a:endParaRPr lang="en-US" sz="2000" dirty="0"/>
          </a:p>
          <a:p>
            <a:pPr lvl="1">
              <a:buFont typeface="Wingdings" panose="05000000000000000000" pitchFamily="2" charset="2"/>
              <a:buChar char="è"/>
            </a:pPr>
            <a:r>
              <a:rPr lang="en-US" sz="2000" dirty="0">
                <a:sym typeface="Wingdings" panose="05000000000000000000" pitchFamily="2" charset="2"/>
              </a:rPr>
              <a:t> A SKOS vocabulary roughly corresponds to the notion of </a:t>
            </a:r>
            <a:r>
              <a:rPr lang="en-US" sz="2000" i="1" dirty="0">
                <a:sym typeface="Wingdings" panose="05000000000000000000" pitchFamily="2" charset="2"/>
              </a:rPr>
              <a:t>thesaurus</a:t>
            </a:r>
            <a:r>
              <a:rPr lang="en-US" sz="2000" dirty="0">
                <a:sym typeface="Wingdings" panose="05000000000000000000" pitchFamily="2" charset="2"/>
              </a:rPr>
              <a:t> in ANSI Z39.19 (standard on controlled vocabularies)</a:t>
            </a:r>
          </a:p>
          <a:p>
            <a:r>
              <a:rPr lang="en-US" sz="2400" dirty="0">
                <a:sym typeface="Wingdings" panose="05000000000000000000" pitchFamily="2" charset="2"/>
              </a:rPr>
              <a:t>Matching relationships between concepts in different concept schemes</a:t>
            </a:r>
          </a:p>
          <a:p>
            <a:pPr lvl="1"/>
            <a:r>
              <a:rPr lang="en-US" sz="1800" dirty="0" err="1">
                <a:latin typeface="Courier New" panose="02070309020205020404" pitchFamily="49" charset="0"/>
                <a:cs typeface="Courier New" panose="02070309020205020404" pitchFamily="49" charset="0"/>
                <a:sym typeface="Wingdings" panose="05000000000000000000" pitchFamily="2" charset="2"/>
              </a:rPr>
              <a:t>relatedMatch</a:t>
            </a:r>
            <a:r>
              <a:rPr lang="en-US" sz="2000" dirty="0">
                <a:sym typeface="Wingdings" panose="05000000000000000000" pitchFamily="2" charset="2"/>
              </a:rPr>
              <a:t>, </a:t>
            </a:r>
            <a:r>
              <a:rPr lang="en-US" sz="1800" dirty="0">
                <a:latin typeface="Courier New" panose="02070309020205020404" pitchFamily="49" charset="0"/>
                <a:cs typeface="Courier New" panose="02070309020205020404" pitchFamily="49" charset="0"/>
                <a:sym typeface="Wingdings" panose="05000000000000000000" pitchFamily="2" charset="2"/>
              </a:rPr>
              <a:t>broadMatch</a:t>
            </a:r>
            <a:r>
              <a:rPr lang="en-US" sz="2000" dirty="0">
                <a:sym typeface="Wingdings" panose="05000000000000000000" pitchFamily="2" charset="2"/>
              </a:rPr>
              <a:t>, </a:t>
            </a:r>
            <a:r>
              <a:rPr lang="en-US" sz="1800" dirty="0">
                <a:latin typeface="Courier New" panose="02070309020205020404" pitchFamily="49" charset="0"/>
                <a:cs typeface="Courier New" panose="02070309020205020404" pitchFamily="49" charset="0"/>
                <a:sym typeface="Wingdings" panose="05000000000000000000" pitchFamily="2" charset="2"/>
              </a:rPr>
              <a:t>narrowerMatch</a:t>
            </a:r>
            <a:r>
              <a:rPr lang="en-US" sz="2000" dirty="0">
                <a:sym typeface="Wingdings" panose="05000000000000000000" pitchFamily="2" charset="2"/>
              </a:rPr>
              <a:t>, </a:t>
            </a:r>
            <a:r>
              <a:rPr lang="en-US" sz="1800" dirty="0">
                <a:latin typeface="Courier New" panose="02070309020205020404" pitchFamily="49" charset="0"/>
                <a:cs typeface="Courier New" panose="02070309020205020404" pitchFamily="49" charset="0"/>
                <a:sym typeface="Wingdings" panose="05000000000000000000" pitchFamily="2" charset="2"/>
              </a:rPr>
              <a:t>exactMatch</a:t>
            </a:r>
            <a:r>
              <a:rPr lang="en-US" sz="2000" dirty="0">
                <a:sym typeface="Wingdings" panose="05000000000000000000" pitchFamily="2" charset="2"/>
              </a:rPr>
              <a:t>, </a:t>
            </a:r>
            <a:r>
              <a:rPr lang="en-US" sz="1800" dirty="0">
                <a:latin typeface="Courier New" panose="02070309020205020404" pitchFamily="49" charset="0"/>
                <a:cs typeface="Courier New" panose="02070309020205020404" pitchFamily="49" charset="0"/>
                <a:sym typeface="Wingdings" panose="05000000000000000000" pitchFamily="2" charset="2"/>
              </a:rPr>
              <a:t>closeMatch</a:t>
            </a:r>
          </a:p>
        </p:txBody>
      </p:sp>
      <p:sp>
        <p:nvSpPr>
          <p:cNvPr id="4" name="TextBox 3">
            <a:extLst>
              <a:ext uri="{FF2B5EF4-FFF2-40B4-BE49-F238E27FC236}">
                <a16:creationId xmlns:a16="http://schemas.microsoft.com/office/drawing/2014/main" id="{DB22E087-2B43-462A-AB7C-842627E93F9D}"/>
              </a:ext>
            </a:extLst>
          </p:cNvPr>
          <p:cNvSpPr txBox="1"/>
          <p:nvPr/>
        </p:nvSpPr>
        <p:spPr>
          <a:xfrm>
            <a:off x="6628911" y="0"/>
            <a:ext cx="5569153" cy="369332"/>
          </a:xfrm>
          <a:prstGeom prst="rect">
            <a:avLst/>
          </a:prstGeom>
          <a:noFill/>
        </p:spPr>
        <p:txBody>
          <a:bodyPr wrap="none" rtlCol="0">
            <a:spAutoFit/>
          </a:bodyPr>
          <a:lstStyle/>
          <a:p>
            <a:r>
              <a:rPr lang="en-US" dirty="0">
                <a:solidFill>
                  <a:schemeClr val="bg1">
                    <a:lumMod val="50000"/>
                  </a:schemeClr>
                </a:solidFill>
              </a:rPr>
              <a:t>History &gt; </a:t>
            </a:r>
            <a:r>
              <a:rPr lang="en-US" b="1" dirty="0">
                <a:solidFill>
                  <a:srgbClr val="FF0000"/>
                </a:solidFill>
              </a:rPr>
              <a:t>Basics</a:t>
            </a:r>
            <a:r>
              <a:rPr lang="en-US" dirty="0">
                <a:solidFill>
                  <a:schemeClr val="bg1">
                    <a:lumMod val="50000"/>
                  </a:schemeClr>
                </a:solidFill>
              </a:rPr>
              <a:t> &gt; Metamodel &gt; Usage &gt; Language &gt; Tools</a:t>
            </a:r>
          </a:p>
        </p:txBody>
      </p:sp>
    </p:spTree>
    <p:extLst>
      <p:ext uri="{BB962C8B-B14F-4D97-AF65-F5344CB8AC3E}">
        <p14:creationId xmlns:p14="http://schemas.microsoft.com/office/powerpoint/2010/main" val="3747370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C0429-EA6E-4954-BD67-33BA657F3E87}"/>
              </a:ext>
            </a:extLst>
          </p:cNvPr>
          <p:cNvSpPr>
            <a:spLocks noGrp="1"/>
          </p:cNvSpPr>
          <p:nvPr>
            <p:ph type="title"/>
          </p:nvPr>
        </p:nvSpPr>
        <p:spPr>
          <a:xfrm>
            <a:off x="6444343" y="631466"/>
            <a:ext cx="4198257" cy="815975"/>
          </a:xfrm>
        </p:spPr>
        <p:txBody>
          <a:bodyPr/>
          <a:lstStyle/>
          <a:p>
            <a:pPr algn="r"/>
            <a:r>
              <a:rPr lang="en-US" dirty="0"/>
              <a:t>SKOS Metamodel</a:t>
            </a:r>
          </a:p>
        </p:txBody>
      </p:sp>
      <p:pic>
        <p:nvPicPr>
          <p:cNvPr id="5" name="Picture 4">
            <a:extLst>
              <a:ext uri="{FF2B5EF4-FFF2-40B4-BE49-F238E27FC236}">
                <a16:creationId xmlns:a16="http://schemas.microsoft.com/office/drawing/2014/main" id="{BA2B75EE-ABD2-4577-9102-6066E1F485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5716212" cy="6858000"/>
          </a:xfrm>
          <a:prstGeom prst="rect">
            <a:avLst/>
          </a:prstGeom>
        </p:spPr>
      </p:pic>
      <p:pic>
        <p:nvPicPr>
          <p:cNvPr id="7" name="Picture 6">
            <a:extLst>
              <a:ext uri="{FF2B5EF4-FFF2-40B4-BE49-F238E27FC236}">
                <a16:creationId xmlns:a16="http://schemas.microsoft.com/office/drawing/2014/main" id="{EE312058-BB96-47D5-A6A7-DFDB18CFD6C5}"/>
              </a:ext>
            </a:extLst>
          </p:cNvPr>
          <p:cNvPicPr>
            <a:picLocks noChangeAspect="1"/>
          </p:cNvPicPr>
          <p:nvPr/>
        </p:nvPicPr>
        <p:blipFill>
          <a:blip r:embed="rId3"/>
          <a:stretch>
            <a:fillRect/>
          </a:stretch>
        </p:blipFill>
        <p:spPr>
          <a:xfrm>
            <a:off x="6475789" y="1744826"/>
            <a:ext cx="5610896" cy="4412349"/>
          </a:xfrm>
          <a:prstGeom prst="rect">
            <a:avLst/>
          </a:prstGeom>
          <a:ln w="28575">
            <a:solidFill>
              <a:schemeClr val="tx2"/>
            </a:solidFill>
          </a:ln>
        </p:spPr>
      </p:pic>
      <p:sp>
        <p:nvSpPr>
          <p:cNvPr id="9" name="Rectangle 8">
            <a:extLst>
              <a:ext uri="{FF2B5EF4-FFF2-40B4-BE49-F238E27FC236}">
                <a16:creationId xmlns:a16="http://schemas.microsoft.com/office/drawing/2014/main" id="{C6EEB264-4CFD-48AD-B3C4-7B94222038F5}"/>
              </a:ext>
            </a:extLst>
          </p:cNvPr>
          <p:cNvSpPr/>
          <p:nvPr/>
        </p:nvSpPr>
        <p:spPr>
          <a:xfrm>
            <a:off x="2075543" y="5210629"/>
            <a:ext cx="2090057" cy="1647371"/>
          </a:xfrm>
          <a:prstGeom prst="rect">
            <a:avLst/>
          </a:prstGeom>
          <a:solidFill>
            <a:srgbClr val="DEEBF7">
              <a:alpha val="4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2C1D8A7E-0ED4-404E-8BA6-50E38568F3AF}"/>
              </a:ext>
            </a:extLst>
          </p:cNvPr>
          <p:cNvSpPr/>
          <p:nvPr/>
        </p:nvSpPr>
        <p:spPr>
          <a:xfrm>
            <a:off x="4151086" y="1727200"/>
            <a:ext cx="2293257" cy="5094514"/>
          </a:xfrm>
          <a:custGeom>
            <a:avLst/>
            <a:gdLst>
              <a:gd name="connsiteX0" fmla="*/ 2278743 w 2293257"/>
              <a:gd name="connsiteY0" fmla="*/ 0 h 5094514"/>
              <a:gd name="connsiteX1" fmla="*/ 0 w 2293257"/>
              <a:gd name="connsiteY1" fmla="*/ 3468914 h 5094514"/>
              <a:gd name="connsiteX2" fmla="*/ 43543 w 2293257"/>
              <a:gd name="connsiteY2" fmla="*/ 5094514 h 5094514"/>
              <a:gd name="connsiteX3" fmla="*/ 2293257 w 2293257"/>
              <a:gd name="connsiteY3" fmla="*/ 4426857 h 5094514"/>
              <a:gd name="connsiteX4" fmla="*/ 2278743 w 2293257"/>
              <a:gd name="connsiteY4" fmla="*/ 0 h 5094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3257" h="5094514">
                <a:moveTo>
                  <a:pt x="2278743" y="0"/>
                </a:moveTo>
                <a:lnTo>
                  <a:pt x="0" y="3468914"/>
                </a:lnTo>
                <a:lnTo>
                  <a:pt x="43543" y="5094514"/>
                </a:lnTo>
                <a:lnTo>
                  <a:pt x="2293257" y="4426857"/>
                </a:lnTo>
                <a:lnTo>
                  <a:pt x="2278743" y="0"/>
                </a:lnTo>
                <a:close/>
              </a:path>
            </a:pathLst>
          </a:custGeom>
          <a:solidFill>
            <a:srgbClr val="DEEBF7">
              <a:alpha val="4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C0B74774-6C86-4AC7-A41B-DC30A49BC5E2}"/>
              </a:ext>
            </a:extLst>
          </p:cNvPr>
          <p:cNvSpPr txBox="1"/>
          <p:nvPr/>
        </p:nvSpPr>
        <p:spPr>
          <a:xfrm>
            <a:off x="6614397" y="0"/>
            <a:ext cx="5578963" cy="369332"/>
          </a:xfrm>
          <a:prstGeom prst="rect">
            <a:avLst/>
          </a:prstGeom>
          <a:noFill/>
        </p:spPr>
        <p:txBody>
          <a:bodyPr wrap="none" rtlCol="0">
            <a:spAutoFit/>
          </a:bodyPr>
          <a:lstStyle/>
          <a:p>
            <a:r>
              <a:rPr lang="en-US" dirty="0">
                <a:solidFill>
                  <a:schemeClr val="bg1">
                    <a:lumMod val="50000"/>
                  </a:schemeClr>
                </a:solidFill>
              </a:rPr>
              <a:t>History &gt; Basics &gt; </a:t>
            </a:r>
            <a:r>
              <a:rPr lang="en-US" b="1" dirty="0">
                <a:solidFill>
                  <a:srgbClr val="FF0000"/>
                </a:solidFill>
              </a:rPr>
              <a:t>Metamodel </a:t>
            </a:r>
            <a:r>
              <a:rPr lang="en-US" dirty="0">
                <a:solidFill>
                  <a:schemeClr val="bg1">
                    <a:lumMod val="50000"/>
                  </a:schemeClr>
                </a:solidFill>
              </a:rPr>
              <a:t>&gt; Usage &gt; Language &gt; Tools</a:t>
            </a:r>
          </a:p>
        </p:txBody>
      </p:sp>
    </p:spTree>
    <p:extLst>
      <p:ext uri="{BB962C8B-B14F-4D97-AF65-F5344CB8AC3E}">
        <p14:creationId xmlns:p14="http://schemas.microsoft.com/office/powerpoint/2010/main" val="14622718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1FEB67-BDEC-4FD5-9A47-986EBA78FEE9}"/>
              </a:ext>
            </a:extLst>
          </p:cNvPr>
          <p:cNvSpPr>
            <a:spLocks noGrp="1"/>
          </p:cNvSpPr>
          <p:nvPr>
            <p:ph type="title"/>
          </p:nvPr>
        </p:nvSpPr>
        <p:spPr/>
        <p:txBody>
          <a:bodyPr/>
          <a:lstStyle/>
          <a:p>
            <a:r>
              <a:rPr lang="en-US" dirty="0"/>
              <a:t>SKOS Usage</a:t>
            </a:r>
          </a:p>
        </p:txBody>
      </p:sp>
      <p:sp>
        <p:nvSpPr>
          <p:cNvPr id="3" name="Content Placeholder 2">
            <a:extLst>
              <a:ext uri="{FF2B5EF4-FFF2-40B4-BE49-F238E27FC236}">
                <a16:creationId xmlns:a16="http://schemas.microsoft.com/office/drawing/2014/main" id="{396B2258-4D9B-4B01-B4A5-D129F4927DE3}"/>
              </a:ext>
            </a:extLst>
          </p:cNvPr>
          <p:cNvSpPr>
            <a:spLocks noGrp="1"/>
          </p:cNvSpPr>
          <p:nvPr>
            <p:ph idx="1"/>
          </p:nvPr>
        </p:nvSpPr>
        <p:spPr/>
        <p:txBody>
          <a:bodyPr>
            <a:normAutofit fontScale="85000" lnSpcReduction="20000"/>
          </a:bodyPr>
          <a:lstStyle/>
          <a:p>
            <a:pPr marL="0" indent="0">
              <a:buNone/>
            </a:pPr>
            <a:r>
              <a:rPr lang="en-US" dirty="0"/>
              <a:t>(from Wikipedia)</a:t>
            </a:r>
          </a:p>
          <a:p>
            <a:pPr>
              <a:lnSpc>
                <a:spcPct val="120000"/>
              </a:lnSpc>
              <a:buFont typeface="Arial" panose="020B0604020202020204" pitchFamily="34" charset="0"/>
              <a:buChar char="•"/>
            </a:pPr>
            <a:r>
              <a:rPr lang="en-US" dirty="0"/>
              <a:t>Some important vocabularies have been migrated into SKOS format and are available in the public domain, including </a:t>
            </a:r>
            <a:r>
              <a:rPr lang="en-US" dirty="0">
                <a:hlinkClick r:id="rId2" tooltip="EuroVoc"/>
              </a:rPr>
              <a:t>EuroVoc</a:t>
            </a:r>
            <a:r>
              <a:rPr lang="en-US" dirty="0"/>
              <a:t>, </a:t>
            </a:r>
            <a:r>
              <a:rPr lang="en-US" dirty="0">
                <a:hlinkClick r:id="rId3" tooltip="AGROVOC"/>
              </a:rPr>
              <a:t>AGROVOC</a:t>
            </a:r>
            <a:r>
              <a:rPr lang="en-US" dirty="0"/>
              <a:t> and </a:t>
            </a:r>
            <a:r>
              <a:rPr lang="en-US" dirty="0">
                <a:hlinkClick r:id="rId4" tooltip="GEMET (page does not exist)"/>
              </a:rPr>
              <a:t>GEMET</a:t>
            </a:r>
            <a:endParaRPr lang="en-US" dirty="0"/>
          </a:p>
          <a:p>
            <a:pPr>
              <a:lnSpc>
                <a:spcPct val="120000"/>
              </a:lnSpc>
              <a:buFont typeface="Arial" panose="020B0604020202020204" pitchFamily="34" charset="0"/>
              <a:buChar char="•"/>
            </a:pPr>
            <a:r>
              <a:rPr lang="en-US" dirty="0">
                <a:hlinkClick r:id="rId5" tooltip="Library of Congress Subject Headings"/>
              </a:rPr>
              <a:t>Library of Congress Subject Headings</a:t>
            </a:r>
            <a:r>
              <a:rPr lang="en-US" dirty="0"/>
              <a:t> (LCSH) also support the SKOS format</a:t>
            </a:r>
          </a:p>
          <a:p>
            <a:pPr>
              <a:lnSpc>
                <a:spcPct val="120000"/>
              </a:lnSpc>
              <a:buFont typeface="Arial" panose="020B0604020202020204" pitchFamily="34" charset="0"/>
              <a:buChar char="•"/>
            </a:pPr>
            <a:r>
              <a:rPr lang="en-US" dirty="0"/>
              <a:t>SKOS has been used as the language for the thesauri used in the </a:t>
            </a:r>
            <a:r>
              <a:rPr lang="en-US" dirty="0">
                <a:hlinkClick r:id="rId6" tooltip="SWED Environmental Directory (page does not exist)"/>
              </a:rPr>
              <a:t>SWED Environmental Directory</a:t>
            </a:r>
            <a:r>
              <a:rPr lang="en-US" dirty="0"/>
              <a:t> developed in the SWAD-Europe project framework</a:t>
            </a:r>
          </a:p>
          <a:p>
            <a:pPr>
              <a:lnSpc>
                <a:spcPct val="120000"/>
              </a:lnSpc>
              <a:buFont typeface="Arial" panose="020B0604020202020204" pitchFamily="34" charset="0"/>
              <a:buChar char="•"/>
            </a:pPr>
            <a:r>
              <a:rPr lang="en-US" dirty="0"/>
              <a:t>A way to convert thesauri to SKOS, with examples including the </a:t>
            </a:r>
            <a:r>
              <a:rPr lang="en-US" dirty="0">
                <a:hlinkClick r:id="rId7" tooltip="W3C recommendation"/>
              </a:rPr>
              <a:t>MeSH</a:t>
            </a:r>
            <a:r>
              <a:rPr lang="en-US" dirty="0"/>
              <a:t> thesaurus, has been outlined by the </a:t>
            </a:r>
            <a:r>
              <a:rPr lang="en-US" dirty="0">
                <a:hlinkClick r:id="rId8" tooltip="Vrije Universiteit Amsterdam"/>
              </a:rPr>
              <a:t>Vrije Universiteit Amsterdam</a:t>
            </a:r>
            <a:endParaRPr lang="en-US" dirty="0"/>
          </a:p>
          <a:p>
            <a:pPr>
              <a:lnSpc>
                <a:spcPct val="120000"/>
              </a:lnSpc>
              <a:buFont typeface="Arial" panose="020B0604020202020204" pitchFamily="34" charset="0"/>
              <a:buChar char="•"/>
            </a:pPr>
            <a:r>
              <a:rPr lang="en-US" dirty="0"/>
              <a:t>Subject classification using </a:t>
            </a:r>
            <a:r>
              <a:rPr lang="en-US" dirty="0">
                <a:hlinkClick r:id="rId9" tooltip="Darwin Information Typing Architecture"/>
              </a:rPr>
              <a:t>DITA</a:t>
            </a:r>
            <a:r>
              <a:rPr lang="en-US" dirty="0"/>
              <a:t> and SKOS has been developed by </a:t>
            </a:r>
            <a:r>
              <a:rPr lang="en-US" dirty="0">
                <a:hlinkClick r:id="rId10" tooltip="IBM"/>
              </a:rPr>
              <a:t>IBM</a:t>
            </a:r>
            <a:endParaRPr lang="en-US" dirty="0"/>
          </a:p>
          <a:p>
            <a:pPr>
              <a:lnSpc>
                <a:spcPct val="120000"/>
              </a:lnSpc>
              <a:buFont typeface="Arial" panose="020B0604020202020204" pitchFamily="34" charset="0"/>
              <a:buChar char="•"/>
            </a:pPr>
            <a:r>
              <a:rPr lang="en-US" dirty="0"/>
              <a:t>SKOS is used to represent geographical feature types in the </a:t>
            </a:r>
            <a:r>
              <a:rPr lang="en-US" dirty="0">
                <a:hlinkClick r:id="rId11"/>
              </a:rPr>
              <a:t>GeoNames</a:t>
            </a:r>
            <a:r>
              <a:rPr lang="en-US" dirty="0"/>
              <a:t> ontology</a:t>
            </a:r>
          </a:p>
          <a:p>
            <a:pPr marL="0" indent="0">
              <a:buNone/>
            </a:pPr>
            <a:endParaRPr lang="en-US" dirty="0"/>
          </a:p>
        </p:txBody>
      </p:sp>
      <p:sp>
        <p:nvSpPr>
          <p:cNvPr id="4" name="TextBox 3">
            <a:extLst>
              <a:ext uri="{FF2B5EF4-FFF2-40B4-BE49-F238E27FC236}">
                <a16:creationId xmlns:a16="http://schemas.microsoft.com/office/drawing/2014/main" id="{013C8082-010C-4134-A171-4DA2490B6F50}"/>
              </a:ext>
            </a:extLst>
          </p:cNvPr>
          <p:cNvSpPr txBox="1"/>
          <p:nvPr/>
        </p:nvSpPr>
        <p:spPr>
          <a:xfrm>
            <a:off x="6628911" y="0"/>
            <a:ext cx="5565370" cy="369332"/>
          </a:xfrm>
          <a:prstGeom prst="rect">
            <a:avLst/>
          </a:prstGeom>
          <a:noFill/>
        </p:spPr>
        <p:txBody>
          <a:bodyPr wrap="none" rtlCol="0">
            <a:spAutoFit/>
          </a:bodyPr>
          <a:lstStyle/>
          <a:p>
            <a:r>
              <a:rPr lang="en-US" dirty="0">
                <a:solidFill>
                  <a:schemeClr val="bg1">
                    <a:lumMod val="50000"/>
                  </a:schemeClr>
                </a:solidFill>
              </a:rPr>
              <a:t>History &gt; Basics &gt; Metamodel &gt; </a:t>
            </a:r>
            <a:r>
              <a:rPr lang="en-US" b="1" dirty="0">
                <a:solidFill>
                  <a:srgbClr val="FF0000"/>
                </a:solidFill>
              </a:rPr>
              <a:t>Usage</a:t>
            </a:r>
            <a:r>
              <a:rPr lang="en-US" dirty="0">
                <a:solidFill>
                  <a:schemeClr val="bg1">
                    <a:lumMod val="50000"/>
                  </a:schemeClr>
                </a:solidFill>
              </a:rPr>
              <a:t> &gt; Language &gt; Tools</a:t>
            </a:r>
          </a:p>
        </p:txBody>
      </p:sp>
    </p:spTree>
    <p:extLst>
      <p:ext uri="{BB962C8B-B14F-4D97-AF65-F5344CB8AC3E}">
        <p14:creationId xmlns:p14="http://schemas.microsoft.com/office/powerpoint/2010/main" val="39898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F443B-7245-4EE6-80F5-D3DB5537B0CC}"/>
              </a:ext>
            </a:extLst>
          </p:cNvPr>
          <p:cNvSpPr>
            <a:spLocks noGrp="1"/>
          </p:cNvSpPr>
          <p:nvPr>
            <p:ph type="title"/>
          </p:nvPr>
        </p:nvSpPr>
        <p:spPr/>
        <p:txBody>
          <a:bodyPr/>
          <a:lstStyle/>
          <a:p>
            <a:r>
              <a:rPr lang="en-US" dirty="0"/>
              <a:t>SKOS “Language”</a:t>
            </a:r>
          </a:p>
        </p:txBody>
      </p:sp>
      <p:sp>
        <p:nvSpPr>
          <p:cNvPr id="3" name="Content Placeholder 2">
            <a:extLst>
              <a:ext uri="{FF2B5EF4-FFF2-40B4-BE49-F238E27FC236}">
                <a16:creationId xmlns:a16="http://schemas.microsoft.com/office/drawing/2014/main" id="{3A73B846-1674-45F9-A470-F91C3FCF47B0}"/>
              </a:ext>
            </a:extLst>
          </p:cNvPr>
          <p:cNvSpPr>
            <a:spLocks noGrp="1"/>
          </p:cNvSpPr>
          <p:nvPr>
            <p:ph idx="1"/>
          </p:nvPr>
        </p:nvSpPr>
        <p:spPr>
          <a:xfrm>
            <a:off x="838200" y="1302662"/>
            <a:ext cx="10515600" cy="1308443"/>
          </a:xfrm>
        </p:spPr>
        <p:txBody>
          <a:bodyPr>
            <a:normAutofit lnSpcReduction="10000"/>
          </a:bodyPr>
          <a:lstStyle/>
          <a:p>
            <a:r>
              <a:rPr lang="en-US" sz="2400" dirty="0"/>
              <a:t>Specialization of RDF (Resource Description Framework)</a:t>
            </a:r>
          </a:p>
          <a:p>
            <a:r>
              <a:rPr lang="en-US" sz="2400" dirty="0"/>
              <a:t>Can be written in RDF/XML or the simpler Turtle syntax for RDF</a:t>
            </a:r>
          </a:p>
          <a:p>
            <a:r>
              <a:rPr lang="en-US" sz="2400" dirty="0"/>
              <a:t>See </a:t>
            </a:r>
            <a:r>
              <a:rPr lang="en-US" sz="2400" dirty="0">
                <a:hlinkClick r:id="rId2"/>
              </a:rPr>
              <a:t>https://www.w3.org/TR/skos-primer/</a:t>
            </a:r>
            <a:r>
              <a:rPr lang="en-US" sz="2400" dirty="0"/>
              <a:t> </a:t>
            </a:r>
          </a:p>
          <a:p>
            <a:pPr marL="0" indent="0">
              <a:buNone/>
            </a:pPr>
            <a:endParaRPr lang="en-US" sz="2400" dirty="0"/>
          </a:p>
        </p:txBody>
      </p:sp>
      <p:sp>
        <p:nvSpPr>
          <p:cNvPr id="5" name="Rectangle 2">
            <a:extLst>
              <a:ext uri="{FF2B5EF4-FFF2-40B4-BE49-F238E27FC236}">
                <a16:creationId xmlns:a16="http://schemas.microsoft.com/office/drawing/2014/main" id="{2DCB2B33-4706-413E-B20B-BC00C2858F43}"/>
              </a:ext>
            </a:extLst>
          </p:cNvPr>
          <p:cNvSpPr>
            <a:spLocks noChangeArrowheads="1"/>
          </p:cNvSpPr>
          <p:nvPr/>
        </p:nvSpPr>
        <p:spPr bwMode="auto">
          <a:xfrm>
            <a:off x="2792185" y="2643327"/>
            <a:ext cx="6607629"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a-DK" altLang="en-US" sz="14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@prefix skos: &lt;http://www.w3.org/2004/02/skos/core#&gt; .</a:t>
            </a:r>
          </a:p>
          <a:p>
            <a:pPr marL="0" marR="0" lvl="0" indent="0" algn="l" defTabSz="914400" rtl="0" eaLnBrk="0" fontAlgn="base" latinLnBrk="0" hangingPunct="0">
              <a:lnSpc>
                <a:spcPct val="100000"/>
              </a:lnSpc>
              <a:spcBef>
                <a:spcPct val="0"/>
              </a:spcBef>
              <a:spcAft>
                <a:spcPct val="0"/>
              </a:spcAft>
              <a:buClrTx/>
              <a:buSzTx/>
              <a:buFontTx/>
              <a:buNone/>
              <a:tabLst/>
            </a:pPr>
            <a:r>
              <a:rPr kumimoji="0" lang="da-DK" altLang="en-US" sz="14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@prefix rdf: &lt;http://www.w3.org/1999/02/22-rdf-syntax-ns#&gt; .</a:t>
            </a:r>
            <a:endParaRPr kumimoji="0" lang="en-US" altLang="en-US" sz="14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@prefix ex: &lt;http://www.example.com/&gt; .</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ex:animalThesaurus rdf:type skos:ConceptScheme</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en-US" sz="14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ex:animals rdf:type skos:Concept;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skos:prefLabel "animals"@en;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skos:altLabel "creatures"@en;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skos:prefLabel "animaux"@fr;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skos:altLabel "créatures"@fr;</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b="1" dirty="0">
                <a:latin typeface="Courier New" panose="02070309020205020404" pitchFamily="49" charset="0"/>
                <a:cs typeface="Courier New" panose="02070309020205020404" pitchFamily="49" charset="0"/>
              </a:rPr>
              <a:t>  skos:scopeNote </a:t>
            </a:r>
            <a:r>
              <a:rPr kumimoji="0" lang="en-US" altLang="en-US" sz="14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b="1" dirty="0">
                <a:latin typeface="Courier New" panose="02070309020205020404" pitchFamily="49" charset="0"/>
                <a:cs typeface="Courier New" panose="02070309020205020404" pitchFamily="49" charset="0"/>
              </a:rPr>
              <a:t>  skos:definition </a:t>
            </a:r>
            <a:r>
              <a:rPr kumimoji="0" lang="en-US" altLang="en-US" sz="14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b="1" dirty="0">
                <a:latin typeface="Courier New" panose="02070309020205020404" pitchFamily="49" charset="0"/>
                <a:cs typeface="Courier New" panose="02070309020205020404" pitchFamily="49" charset="0"/>
              </a:rPr>
              <a:t>  skos:narrower ex:mammals;</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b="1" dirty="0">
                <a:latin typeface="Courier New" panose="02070309020205020404" pitchFamily="49" charset="0"/>
                <a:cs typeface="Courier New" panose="02070309020205020404" pitchFamily="49" charset="0"/>
              </a:rPr>
              <a:t>  skos:inScheme ex:animalThesaurus.</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b="1" dirty="0">
                <a:latin typeface="Courier New" panose="02070309020205020404" pitchFamily="49" charset="0"/>
                <a:cs typeface="Courier New" panose="02070309020205020404" pitchFamily="49" charset="0"/>
              </a:rPr>
              <a:t>ex:mammals rdf:type skos:Concept;</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b="1" dirty="0">
                <a:latin typeface="Courier New" panose="02070309020205020404" pitchFamily="49" charset="0"/>
                <a:cs typeface="Courier New" panose="02070309020205020404" pitchFamily="49" charset="0"/>
              </a:rPr>
              <a:t>  skos:prefLabel "mammals"@en;</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b="1" dirty="0">
                <a:latin typeface="Courier New" panose="02070309020205020404" pitchFamily="49" charset="0"/>
                <a:cs typeface="Courier New" panose="02070309020205020404" pitchFamily="49" charset="0"/>
              </a:rPr>
              <a:t>  skos:prefLabel "mammifères"@fr;</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b="1" dirty="0">
                <a:latin typeface="Courier New" panose="02070309020205020404" pitchFamily="49" charset="0"/>
                <a:cs typeface="Courier New" panose="02070309020205020404" pitchFamily="49" charset="0"/>
              </a:rPr>
              <a:t>  skos:broader ex:animals;</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400" b="1" dirty="0">
                <a:latin typeface="Courier New" panose="02070309020205020404" pitchFamily="49" charset="0"/>
                <a:cs typeface="Courier New" panose="02070309020205020404" pitchFamily="49" charset="0"/>
              </a:rPr>
              <a:t>  skos:example "</a:t>
            </a:r>
            <a:r>
              <a:rPr kumimoji="0" lang="en-US" altLang="en-US" sz="14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dogs, cats, cows</a:t>
            </a:r>
            <a:r>
              <a:rPr lang="en-US" altLang="en-US" sz="1400" b="1" dirty="0">
                <a:latin typeface="Courier New" panose="02070309020205020404" pitchFamily="49" charset="0"/>
                <a:cs typeface="Courier New" panose="02070309020205020404" pitchFamily="49" charset="0"/>
              </a:rPr>
              <a:t>"</a:t>
            </a:r>
            <a:r>
              <a:rPr kumimoji="0" lang="en-US" altLang="en-US" sz="1400" b="1"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@en.</a:t>
            </a:r>
          </a:p>
        </p:txBody>
      </p:sp>
      <p:sp>
        <p:nvSpPr>
          <p:cNvPr id="9" name="TextBox 8">
            <a:extLst>
              <a:ext uri="{FF2B5EF4-FFF2-40B4-BE49-F238E27FC236}">
                <a16:creationId xmlns:a16="http://schemas.microsoft.com/office/drawing/2014/main" id="{BDB47BE4-B9C0-4D35-8E63-3896CA91279D}"/>
              </a:ext>
            </a:extLst>
          </p:cNvPr>
          <p:cNvSpPr txBox="1"/>
          <p:nvPr/>
        </p:nvSpPr>
        <p:spPr>
          <a:xfrm>
            <a:off x="6614397" y="0"/>
            <a:ext cx="5566973" cy="369332"/>
          </a:xfrm>
          <a:prstGeom prst="rect">
            <a:avLst/>
          </a:prstGeom>
          <a:noFill/>
        </p:spPr>
        <p:txBody>
          <a:bodyPr wrap="none" rtlCol="0">
            <a:spAutoFit/>
          </a:bodyPr>
          <a:lstStyle/>
          <a:p>
            <a:r>
              <a:rPr lang="en-US" dirty="0">
                <a:solidFill>
                  <a:schemeClr val="bg1">
                    <a:lumMod val="50000"/>
                  </a:schemeClr>
                </a:solidFill>
              </a:rPr>
              <a:t>History &gt; Basics &gt; Metamodel &gt; Usage &gt; </a:t>
            </a:r>
            <a:r>
              <a:rPr lang="en-US" b="1" dirty="0">
                <a:solidFill>
                  <a:srgbClr val="FF0000"/>
                </a:solidFill>
              </a:rPr>
              <a:t>Language</a:t>
            </a:r>
            <a:r>
              <a:rPr lang="en-US" dirty="0">
                <a:solidFill>
                  <a:schemeClr val="bg1">
                    <a:lumMod val="50000"/>
                  </a:schemeClr>
                </a:solidFill>
              </a:rPr>
              <a:t> &gt; Tools</a:t>
            </a:r>
          </a:p>
        </p:txBody>
      </p:sp>
    </p:spTree>
    <p:extLst>
      <p:ext uri="{BB962C8B-B14F-4D97-AF65-F5344CB8AC3E}">
        <p14:creationId xmlns:p14="http://schemas.microsoft.com/office/powerpoint/2010/main" val="892192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99DFE-FC95-4F52-8541-BA8E792E05C0}"/>
              </a:ext>
            </a:extLst>
          </p:cNvPr>
          <p:cNvSpPr>
            <a:spLocks noGrp="1"/>
          </p:cNvSpPr>
          <p:nvPr>
            <p:ph type="title"/>
          </p:nvPr>
        </p:nvSpPr>
        <p:spPr>
          <a:xfrm>
            <a:off x="518887" y="268508"/>
            <a:ext cx="4430486" cy="815975"/>
          </a:xfrm>
        </p:spPr>
        <p:txBody>
          <a:bodyPr/>
          <a:lstStyle/>
          <a:p>
            <a:r>
              <a:rPr lang="en-US" dirty="0"/>
              <a:t>SKOS Tools</a:t>
            </a:r>
          </a:p>
        </p:txBody>
      </p:sp>
      <p:pic>
        <p:nvPicPr>
          <p:cNvPr id="5" name="Picture 4">
            <a:extLst>
              <a:ext uri="{FF2B5EF4-FFF2-40B4-BE49-F238E27FC236}">
                <a16:creationId xmlns:a16="http://schemas.microsoft.com/office/drawing/2014/main" id="{A47D5B96-7B02-4B2B-97F7-9810340D662F}"/>
              </a:ext>
            </a:extLst>
          </p:cNvPr>
          <p:cNvPicPr>
            <a:picLocks noChangeAspect="1"/>
          </p:cNvPicPr>
          <p:nvPr/>
        </p:nvPicPr>
        <p:blipFill>
          <a:blip r:embed="rId2">
            <a:extLst>
              <a:ext uri="{BEBA8EAE-BF5A-486C-A8C5-ECC9F3942E4B}">
                <a14:imgProps xmlns:a14="http://schemas.microsoft.com/office/drawing/2010/main">
                  <a14:imgLayer r:embed="rId3">
                    <a14:imgEffect>
                      <a14:brightnessContrast bright="-22000" contrast="57000"/>
                    </a14:imgEffect>
                  </a14:imgLayer>
                </a14:imgProps>
              </a:ext>
            </a:extLst>
          </a:blip>
          <a:stretch>
            <a:fillRect/>
          </a:stretch>
        </p:blipFill>
        <p:spPr>
          <a:xfrm>
            <a:off x="6648743" y="2176977"/>
            <a:ext cx="5471585" cy="4627563"/>
          </a:xfrm>
          <a:prstGeom prst="rect">
            <a:avLst/>
          </a:prstGeom>
        </p:spPr>
      </p:pic>
      <p:sp>
        <p:nvSpPr>
          <p:cNvPr id="3" name="Content Placeholder 2">
            <a:extLst>
              <a:ext uri="{FF2B5EF4-FFF2-40B4-BE49-F238E27FC236}">
                <a16:creationId xmlns:a16="http://schemas.microsoft.com/office/drawing/2014/main" id="{EC2EB76A-CEF8-4860-8C5D-EEA5D81700D8}"/>
              </a:ext>
            </a:extLst>
          </p:cNvPr>
          <p:cNvSpPr>
            <a:spLocks noGrp="1"/>
          </p:cNvSpPr>
          <p:nvPr>
            <p:ph idx="1"/>
          </p:nvPr>
        </p:nvSpPr>
        <p:spPr>
          <a:xfrm>
            <a:off x="518887" y="1244612"/>
            <a:ext cx="6404427" cy="5344880"/>
          </a:xfrm>
        </p:spPr>
        <p:txBody>
          <a:bodyPr>
            <a:normAutofit/>
          </a:bodyPr>
          <a:lstStyle/>
          <a:p>
            <a:r>
              <a:rPr lang="en-US" dirty="0"/>
              <a:t>Tools support one or more of the following functions:</a:t>
            </a:r>
          </a:p>
          <a:p>
            <a:pPr lvl="1"/>
            <a:r>
              <a:rPr lang="en-US" dirty="0"/>
              <a:t>Create, import, edit, validate, visualize, export</a:t>
            </a:r>
          </a:p>
          <a:p>
            <a:r>
              <a:rPr lang="en-US" dirty="0"/>
              <a:t>Tools may be open-source, community-based, or commercial, or plug-ins for other tools (such as Protégé)</a:t>
            </a:r>
          </a:p>
          <a:p>
            <a:r>
              <a:rPr lang="en-US" dirty="0"/>
              <a:t>Major commercial tools:</a:t>
            </a:r>
          </a:p>
          <a:p>
            <a:pPr lvl="1"/>
            <a:r>
              <a:rPr lang="en-US" dirty="0"/>
              <a:t>Mondeca’s Intelligent Topic Manager</a:t>
            </a:r>
          </a:p>
          <a:p>
            <a:pPr lvl="1"/>
            <a:r>
              <a:rPr lang="en-US" dirty="0"/>
              <a:t>PoolParty</a:t>
            </a:r>
          </a:p>
          <a:p>
            <a:pPr lvl="1"/>
            <a:r>
              <a:rPr lang="en-US" dirty="0"/>
              <a:t>TopBraid’s Enterprise Vocabulary Net</a:t>
            </a:r>
          </a:p>
          <a:p>
            <a:pPr lvl="1"/>
            <a:r>
              <a:rPr lang="en-US" dirty="0"/>
              <a:t>Access Innovations ThesaurusMaster</a:t>
            </a:r>
          </a:p>
          <a:p>
            <a:pPr lvl="1"/>
            <a:r>
              <a:rPr lang="en-US" dirty="0"/>
              <a:t>Smartlogic’s Semaphore Ontology Editor </a:t>
            </a:r>
          </a:p>
        </p:txBody>
      </p:sp>
      <p:sp>
        <p:nvSpPr>
          <p:cNvPr id="6" name="TextBox 5">
            <a:extLst>
              <a:ext uri="{FF2B5EF4-FFF2-40B4-BE49-F238E27FC236}">
                <a16:creationId xmlns:a16="http://schemas.microsoft.com/office/drawing/2014/main" id="{BDBCD256-DFF9-4068-8A43-BDE8233546B3}"/>
              </a:ext>
            </a:extLst>
          </p:cNvPr>
          <p:cNvSpPr txBox="1"/>
          <p:nvPr/>
        </p:nvSpPr>
        <p:spPr>
          <a:xfrm>
            <a:off x="7106970" y="1126374"/>
            <a:ext cx="5091522" cy="923330"/>
          </a:xfrm>
          <a:prstGeom prst="rect">
            <a:avLst/>
          </a:prstGeom>
          <a:noFill/>
        </p:spPr>
        <p:txBody>
          <a:bodyPr wrap="none" rtlCol="0">
            <a:spAutoFit/>
          </a:bodyPr>
          <a:lstStyle/>
          <a:p>
            <a:r>
              <a:rPr lang="en-US" b="1" dirty="0"/>
              <a:t>Example: Unilexicon Vocabulary of AI </a:t>
            </a:r>
            <a:r>
              <a:rPr lang="en-US" dirty="0"/>
              <a:t>(prototype by</a:t>
            </a:r>
          </a:p>
          <a:p>
            <a:r>
              <a:rPr lang="en-US" dirty="0"/>
              <a:t>Claude Baudoin for OMG’s AI Platform Task Force)</a:t>
            </a:r>
          </a:p>
          <a:p>
            <a:r>
              <a:rPr lang="en-US" sz="1600" dirty="0">
                <a:hlinkClick r:id="rId4"/>
              </a:rPr>
              <a:t>https://unilexicon.com/vocabularies/artificial-intelligence/</a:t>
            </a:r>
            <a:r>
              <a:rPr lang="en-US" dirty="0"/>
              <a:t> </a:t>
            </a:r>
          </a:p>
        </p:txBody>
      </p:sp>
      <p:sp>
        <p:nvSpPr>
          <p:cNvPr id="7" name="TextBox 6">
            <a:extLst>
              <a:ext uri="{FF2B5EF4-FFF2-40B4-BE49-F238E27FC236}">
                <a16:creationId xmlns:a16="http://schemas.microsoft.com/office/drawing/2014/main" id="{D73938F4-5F0B-4D77-BAB2-91AB4516F836}"/>
              </a:ext>
            </a:extLst>
          </p:cNvPr>
          <p:cNvSpPr txBox="1"/>
          <p:nvPr/>
        </p:nvSpPr>
        <p:spPr>
          <a:xfrm>
            <a:off x="6628911" y="0"/>
            <a:ext cx="5568127" cy="369332"/>
          </a:xfrm>
          <a:prstGeom prst="rect">
            <a:avLst/>
          </a:prstGeom>
          <a:noFill/>
        </p:spPr>
        <p:txBody>
          <a:bodyPr wrap="none" rtlCol="0">
            <a:spAutoFit/>
          </a:bodyPr>
          <a:lstStyle/>
          <a:p>
            <a:r>
              <a:rPr lang="en-US" dirty="0">
                <a:solidFill>
                  <a:schemeClr val="bg1">
                    <a:lumMod val="50000"/>
                  </a:schemeClr>
                </a:solidFill>
              </a:rPr>
              <a:t>History &gt; Basics &gt; Metamodel &gt; Usage &gt; Language &gt; </a:t>
            </a:r>
            <a:r>
              <a:rPr lang="en-US" b="1" dirty="0">
                <a:solidFill>
                  <a:srgbClr val="FF0000"/>
                </a:solidFill>
              </a:rPr>
              <a:t>Tools</a:t>
            </a:r>
          </a:p>
        </p:txBody>
      </p:sp>
    </p:spTree>
    <p:extLst>
      <p:ext uri="{BB962C8B-B14F-4D97-AF65-F5344CB8AC3E}">
        <p14:creationId xmlns:p14="http://schemas.microsoft.com/office/powerpoint/2010/main" val="1127153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TotalTime>
  <Words>798</Words>
  <Application>Microsoft Office PowerPoint</Application>
  <PresentationFormat>Widescreen</PresentationFormat>
  <Paragraphs>75</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Courier New</vt:lpstr>
      <vt:lpstr>Wingdings</vt:lpstr>
      <vt:lpstr>Office Theme</vt:lpstr>
      <vt:lpstr>SKOS Simple Knowledge Organization System</vt:lpstr>
      <vt:lpstr>SKOS history and reference</vt:lpstr>
      <vt:lpstr>SKOS basics</vt:lpstr>
      <vt:lpstr>SKOS Metamodel</vt:lpstr>
      <vt:lpstr>SKOS Usage</vt:lpstr>
      <vt:lpstr>SKOS “Language”</vt:lpstr>
      <vt:lpstr>SKOS Tools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SKOS Simple Knowledge Organization System</dc:title>
  <dc:creator>Claude Baudoin</dc:creator>
  <cp:lastModifiedBy>Claude Baudoin</cp:lastModifiedBy>
  <cp:revision>4</cp:revision>
  <dcterms:created xsi:type="dcterms:W3CDTF">2021-07-22T22:03:55Z</dcterms:created>
  <dcterms:modified xsi:type="dcterms:W3CDTF">2021-07-23T17:06:10Z</dcterms:modified>
</cp:coreProperties>
</file>