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988" r:id="rId4"/>
    <p:sldId id="989" r:id="rId5"/>
    <p:sldId id="973" r:id="rId6"/>
    <p:sldId id="985" r:id="rId7"/>
    <p:sldId id="986" r:id="rId8"/>
    <p:sldId id="990" r:id="rId9"/>
    <p:sldId id="987" r:id="rId10"/>
    <p:sldId id="957" r:id="rId11"/>
    <p:sldId id="262" r:id="rId12"/>
    <p:sldId id="975" r:id="rId13"/>
    <p:sldId id="978" r:id="rId14"/>
    <p:sldId id="263" r:id="rId15"/>
    <p:sldId id="979" r:id="rId16"/>
    <p:sldId id="970" r:id="rId17"/>
    <p:sldId id="962" r:id="rId18"/>
    <p:sldId id="969" r:id="rId19"/>
    <p:sldId id="264" r:id="rId20"/>
    <p:sldId id="265" r:id="rId21"/>
    <p:sldId id="977" r:id="rId22"/>
    <p:sldId id="266" r:id="rId23"/>
    <p:sldId id="862" r:id="rId24"/>
    <p:sldId id="756" r:id="rId25"/>
    <p:sldId id="267" r:id="rId26"/>
    <p:sldId id="981" r:id="rId27"/>
    <p:sldId id="982" r:id="rId28"/>
    <p:sldId id="983" r:id="rId29"/>
    <p:sldId id="268" r:id="rId30"/>
    <p:sldId id="991"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p:normalViewPr>
  <p:slideViewPr>
    <p:cSldViewPr snapToGrid="0">
      <p:cViewPr varScale="1">
        <p:scale>
          <a:sx n="79" d="100"/>
          <a:sy n="79" d="100"/>
        </p:scale>
        <p:origin x="66" y="48"/>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Bennett" userId="808163721be62333" providerId="LiveId" clId="{FB197D9D-64A0-49D5-AB1B-321E0E02ECB5}"/>
    <pc:docChg chg="addSld delSld modSld sldOrd">
      <pc:chgData name="Michael Bennett" userId="808163721be62333" providerId="LiveId" clId="{FB197D9D-64A0-49D5-AB1B-321E0E02ECB5}" dt="2021-06-18T23:21:53.539" v="948" actId="6549"/>
      <pc:docMkLst>
        <pc:docMk/>
      </pc:docMkLst>
      <pc:sldChg chg="modSp mod">
        <pc:chgData name="Michael Bennett" userId="808163721be62333" providerId="LiveId" clId="{FB197D9D-64A0-49D5-AB1B-321E0E02ECB5}" dt="2021-06-18T23:21:53.539" v="948" actId="6549"/>
        <pc:sldMkLst>
          <pc:docMk/>
          <pc:sldMk cId="3796822776" sldId="256"/>
        </pc:sldMkLst>
        <pc:spChg chg="mod">
          <ac:chgData name="Michael Bennett" userId="808163721be62333" providerId="LiveId" clId="{FB197D9D-64A0-49D5-AB1B-321E0E02ECB5}" dt="2021-06-18T23:21:53.539" v="948" actId="6549"/>
          <ac:spMkLst>
            <pc:docMk/>
            <pc:sldMk cId="3796822776" sldId="256"/>
            <ac:spMk id="3" creationId="{2BAFF3A2-C3C0-41B3-9F89-7D9EE0CD16C5}"/>
          </ac:spMkLst>
        </pc:spChg>
      </pc:sldChg>
      <pc:sldChg chg="del">
        <pc:chgData name="Michael Bennett" userId="808163721be62333" providerId="LiveId" clId="{FB197D9D-64A0-49D5-AB1B-321E0E02ECB5}" dt="2021-06-15T07:22:47.285" v="37" actId="2696"/>
        <pc:sldMkLst>
          <pc:docMk/>
          <pc:sldMk cId="77613990" sldId="259"/>
        </pc:sldMkLst>
      </pc:sldChg>
      <pc:sldChg chg="modSp">
        <pc:chgData name="Michael Bennett" userId="808163721be62333" providerId="LiveId" clId="{FB197D9D-64A0-49D5-AB1B-321E0E02ECB5}" dt="2021-06-15T07:29:27.344" v="574" actId="20577"/>
        <pc:sldMkLst>
          <pc:docMk/>
          <pc:sldMk cId="3136288728" sldId="264"/>
        </pc:sldMkLst>
        <pc:spChg chg="mod">
          <ac:chgData name="Michael Bennett" userId="808163721be62333" providerId="LiveId" clId="{FB197D9D-64A0-49D5-AB1B-321E0E02ECB5}" dt="2021-06-15T07:24:31.334" v="336" actId="20577"/>
          <ac:spMkLst>
            <pc:docMk/>
            <pc:sldMk cId="3136288728" sldId="264"/>
            <ac:spMk id="2" creationId="{13373A39-5ED1-46C7-8688-457CCE960803}"/>
          </ac:spMkLst>
        </pc:spChg>
        <pc:spChg chg="mod">
          <ac:chgData name="Michael Bennett" userId="808163721be62333" providerId="LiveId" clId="{FB197D9D-64A0-49D5-AB1B-321E0E02ECB5}" dt="2021-06-15T07:29:27.344" v="574" actId="20577"/>
          <ac:spMkLst>
            <pc:docMk/>
            <pc:sldMk cId="3136288728" sldId="264"/>
            <ac:spMk id="3" creationId="{F1E8307C-9892-4DEE-8EF4-D72E5D3A290C}"/>
          </ac:spMkLst>
        </pc:spChg>
      </pc:sldChg>
      <pc:sldChg chg="modSp">
        <pc:chgData name="Michael Bennett" userId="808163721be62333" providerId="LiveId" clId="{FB197D9D-64A0-49D5-AB1B-321E0E02ECB5}" dt="2021-06-15T07:22:54.219" v="54" actId="20577"/>
        <pc:sldMkLst>
          <pc:docMk/>
          <pc:sldMk cId="1197593907" sldId="268"/>
        </pc:sldMkLst>
        <pc:spChg chg="mod">
          <ac:chgData name="Michael Bennett" userId="808163721be62333" providerId="LiveId" clId="{FB197D9D-64A0-49D5-AB1B-321E0E02ECB5}" dt="2021-06-15T07:22:54.219" v="54" actId="20577"/>
          <ac:spMkLst>
            <pc:docMk/>
            <pc:sldMk cId="1197593907" sldId="268"/>
            <ac:spMk id="3" creationId="{540369F5-5C7E-4E4E-8FD0-7C20EAFEB9C4}"/>
          </ac:spMkLst>
        </pc:spChg>
      </pc:sldChg>
      <pc:sldChg chg="ord">
        <pc:chgData name="Michael Bennett" userId="808163721be62333" providerId="LiveId" clId="{FB197D9D-64A0-49D5-AB1B-321E0E02ECB5}" dt="2021-06-15T07:35:07.837" v="931"/>
        <pc:sldMkLst>
          <pc:docMk/>
          <pc:sldMk cId="3972157704" sldId="973"/>
        </pc:sldMkLst>
      </pc:sldChg>
      <pc:sldChg chg="modSp">
        <pc:chgData name="Michael Bennett" userId="808163721be62333" providerId="LiveId" clId="{FB197D9D-64A0-49D5-AB1B-321E0E02ECB5}" dt="2021-06-15T07:21:57.584" v="35" actId="14100"/>
        <pc:sldMkLst>
          <pc:docMk/>
          <pc:sldMk cId="1837617750" sldId="975"/>
        </pc:sldMkLst>
        <pc:spChg chg="mod">
          <ac:chgData name="Michael Bennett" userId="808163721be62333" providerId="LiveId" clId="{FB197D9D-64A0-49D5-AB1B-321E0E02ECB5}" dt="2021-06-15T07:21:57.584" v="35" actId="14100"/>
          <ac:spMkLst>
            <pc:docMk/>
            <pc:sldMk cId="1837617750" sldId="975"/>
            <ac:spMk id="26" creationId="{0A9C8E6D-FA24-4FD7-91EC-9CF86C938E1E}"/>
          </ac:spMkLst>
        </pc:spChg>
      </pc:sldChg>
      <pc:sldChg chg="del">
        <pc:chgData name="Michael Bennett" userId="808163721be62333" providerId="LiveId" clId="{FB197D9D-64A0-49D5-AB1B-321E0E02ECB5}" dt="2021-06-15T07:22:15.740" v="36" actId="47"/>
        <pc:sldMkLst>
          <pc:docMk/>
          <pc:sldMk cId="3332979525" sldId="980"/>
        </pc:sldMkLst>
      </pc:sldChg>
      <pc:sldChg chg="del">
        <pc:chgData name="Michael Bennett" userId="808163721be62333" providerId="LiveId" clId="{FB197D9D-64A0-49D5-AB1B-321E0E02ECB5}" dt="2021-06-15T07:20:19.818" v="14" actId="47"/>
        <pc:sldMkLst>
          <pc:docMk/>
          <pc:sldMk cId="2136198054" sldId="984"/>
        </pc:sldMkLst>
      </pc:sldChg>
      <pc:sldChg chg="modSp">
        <pc:chgData name="Michael Bennett" userId="808163721be62333" providerId="LiveId" clId="{FB197D9D-64A0-49D5-AB1B-321E0E02ECB5}" dt="2021-06-15T07:34:18.574" v="927" actId="20577"/>
        <pc:sldMkLst>
          <pc:docMk/>
          <pc:sldMk cId="3616494782" sldId="985"/>
        </pc:sldMkLst>
        <pc:spChg chg="mod">
          <ac:chgData name="Michael Bennett" userId="808163721be62333" providerId="LiveId" clId="{FB197D9D-64A0-49D5-AB1B-321E0E02ECB5}" dt="2021-06-15T07:34:18.574" v="927" actId="20577"/>
          <ac:spMkLst>
            <pc:docMk/>
            <pc:sldMk cId="3616494782" sldId="985"/>
            <ac:spMk id="3" creationId="{8FD60574-1A64-4B40-A5A8-E122306628E9}"/>
          </ac:spMkLst>
        </pc:spChg>
      </pc:sldChg>
      <pc:sldChg chg="modSp">
        <pc:chgData name="Michael Bennett" userId="808163721be62333" providerId="LiveId" clId="{FB197D9D-64A0-49D5-AB1B-321E0E02ECB5}" dt="2021-06-15T07:33:18.126" v="794" actId="20577"/>
        <pc:sldMkLst>
          <pc:docMk/>
          <pc:sldMk cId="169436074" sldId="986"/>
        </pc:sldMkLst>
        <pc:spChg chg="mod">
          <ac:chgData name="Michael Bennett" userId="808163721be62333" providerId="LiveId" clId="{FB197D9D-64A0-49D5-AB1B-321E0E02ECB5}" dt="2021-06-15T07:33:18.126" v="794" actId="20577"/>
          <ac:spMkLst>
            <pc:docMk/>
            <pc:sldMk cId="169436074" sldId="986"/>
            <ac:spMk id="3" creationId="{0A5883DD-3BB2-4951-90D6-3936A09C3C78}"/>
          </ac:spMkLst>
        </pc:spChg>
      </pc:sldChg>
      <pc:sldChg chg="ord">
        <pc:chgData name="Michael Bennett" userId="808163721be62333" providerId="LiveId" clId="{FB197D9D-64A0-49D5-AB1B-321E0E02ECB5}" dt="2021-06-15T07:34:46.674" v="929"/>
        <pc:sldMkLst>
          <pc:docMk/>
          <pc:sldMk cId="1166559697" sldId="987"/>
        </pc:sldMkLst>
      </pc:sldChg>
      <pc:sldChg chg="modSp">
        <pc:chgData name="Michael Bennett" userId="808163721be62333" providerId="LiveId" clId="{FB197D9D-64A0-49D5-AB1B-321E0E02ECB5}" dt="2021-06-15T07:20:49.326" v="16" actId="20577"/>
        <pc:sldMkLst>
          <pc:docMk/>
          <pc:sldMk cId="1212385854" sldId="989"/>
        </pc:sldMkLst>
        <pc:spChg chg="mod">
          <ac:chgData name="Michael Bennett" userId="808163721be62333" providerId="LiveId" clId="{FB197D9D-64A0-49D5-AB1B-321E0E02ECB5}" dt="2021-06-15T07:20:49.326" v="16" actId="20577"/>
          <ac:spMkLst>
            <pc:docMk/>
            <pc:sldMk cId="1212385854" sldId="989"/>
            <ac:spMk id="2" creationId="{CE9CAEF2-5442-4C77-88B6-6DC0AC54A31D}"/>
          </ac:spMkLst>
        </pc:spChg>
      </pc:sldChg>
      <pc:sldChg chg="modSp">
        <pc:chgData name="Michael Bennett" userId="808163721be62333" providerId="LiveId" clId="{FB197D9D-64A0-49D5-AB1B-321E0E02ECB5}" dt="2021-06-15T07:21:35.666" v="32" actId="20577"/>
        <pc:sldMkLst>
          <pc:docMk/>
          <pc:sldMk cId="3323664553" sldId="990"/>
        </pc:sldMkLst>
        <pc:spChg chg="mod">
          <ac:chgData name="Michael Bennett" userId="808163721be62333" providerId="LiveId" clId="{FB197D9D-64A0-49D5-AB1B-321E0E02ECB5}" dt="2021-06-15T07:21:35.666" v="32" actId="20577"/>
          <ac:spMkLst>
            <pc:docMk/>
            <pc:sldMk cId="3323664553" sldId="990"/>
            <ac:spMk id="3" creationId="{93C974E0-3A31-4BDF-B6E4-37B93C0843B3}"/>
          </ac:spMkLst>
        </pc:spChg>
      </pc:sldChg>
      <pc:sldChg chg="modSp add">
        <pc:chgData name="Michael Bennett" userId="808163721be62333" providerId="LiveId" clId="{FB197D9D-64A0-49D5-AB1B-321E0E02ECB5}" dt="2021-06-15T07:22:57.724" v="65" actId="20577"/>
        <pc:sldMkLst>
          <pc:docMk/>
          <pc:sldMk cId="3047629824" sldId="991"/>
        </pc:sldMkLst>
        <pc:spChg chg="mod">
          <ac:chgData name="Michael Bennett" userId="808163721be62333" providerId="LiveId" clId="{FB197D9D-64A0-49D5-AB1B-321E0E02ECB5}" dt="2021-06-15T07:22:57.724" v="65" actId="20577"/>
          <ac:spMkLst>
            <pc:docMk/>
            <pc:sldMk cId="3047629824" sldId="991"/>
            <ac:spMk id="2" creationId="{3942BA03-1BF4-44B4-86ED-AE7372DCD074}"/>
          </ac:spMkLst>
        </pc:spChg>
      </pc:sldChg>
      <pc:sldChg chg="modSp add del">
        <pc:chgData name="Michael Bennett" userId="808163721be62333" providerId="LiveId" clId="{FB197D9D-64A0-49D5-AB1B-321E0E02ECB5}" dt="2021-06-15T07:28:16.625" v="382" actId="47"/>
        <pc:sldMkLst>
          <pc:docMk/>
          <pc:sldMk cId="2341295687" sldId="992"/>
        </pc:sldMkLst>
        <pc:spChg chg="mod">
          <ac:chgData name="Michael Bennett" userId="808163721be62333" providerId="LiveId" clId="{FB197D9D-64A0-49D5-AB1B-321E0E02ECB5}" dt="2021-06-15T07:24:26.103" v="335" actId="20577"/>
          <ac:spMkLst>
            <pc:docMk/>
            <pc:sldMk cId="2341295687" sldId="992"/>
            <ac:spMk id="2" creationId="{A621BFF9-96A4-4CD8-A762-76E3CAF6016F}"/>
          </ac:spMkLst>
        </pc:spChg>
        <pc:spChg chg="mod">
          <ac:chgData name="Michael Bennett" userId="808163721be62333" providerId="LiveId" clId="{FB197D9D-64A0-49D5-AB1B-321E0E02ECB5}" dt="2021-06-15T07:26:09.104" v="341" actId="27636"/>
          <ac:spMkLst>
            <pc:docMk/>
            <pc:sldMk cId="2341295687" sldId="992"/>
            <ac:spMk id="3" creationId="{9EA2C60D-8EED-4295-812E-8B8E185CD04C}"/>
          </ac:spMkLst>
        </pc:spChg>
      </pc:sldChg>
      <pc:sldChg chg="modSp add del">
        <pc:chgData name="Michael Bennett" userId="808163721be62333" providerId="LiveId" clId="{FB197D9D-64A0-49D5-AB1B-321E0E02ECB5}" dt="2021-06-15T07:23:13.768" v="76" actId="2696"/>
        <pc:sldMkLst>
          <pc:docMk/>
          <pc:sldMk cId="4154704315" sldId="992"/>
        </pc:sldMkLst>
        <pc:spChg chg="mod">
          <ac:chgData name="Michael Bennett" userId="808163721be62333" providerId="LiveId" clId="{FB197D9D-64A0-49D5-AB1B-321E0E02ECB5}" dt="2021-06-15T07:23:13.574" v="75"/>
          <ac:spMkLst>
            <pc:docMk/>
            <pc:sldMk cId="4154704315" sldId="992"/>
            <ac:spMk id="2" creationId="{CB0578B9-133C-4D79-8982-355BEBC51057}"/>
          </ac:spMkLst>
        </pc:spChg>
      </pc:sldChg>
      <pc:sldChg chg="modSp add del">
        <pc:chgData name="Michael Bennett" userId="808163721be62333" providerId="LiveId" clId="{FB197D9D-64A0-49D5-AB1B-321E0E02ECB5}" dt="2021-06-15T07:26:06.710" v="338" actId="2696"/>
        <pc:sldMkLst>
          <pc:docMk/>
          <pc:sldMk cId="446780807" sldId="993"/>
        </pc:sldMkLst>
        <pc:spChg chg="mod">
          <ac:chgData name="Michael Bennett" userId="808163721be62333" providerId="LiveId" clId="{FB197D9D-64A0-49D5-AB1B-321E0E02ECB5}" dt="2021-06-15T07:26:06.453" v="337"/>
          <ac:spMkLst>
            <pc:docMk/>
            <pc:sldMk cId="446780807" sldId="993"/>
            <ac:spMk id="2" creationId="{4F05C604-5980-4DE7-B86E-12EFC03E0135}"/>
          </ac:spMkLst>
        </pc:spChg>
      </pc:sldChg>
      <pc:sldChg chg="modSp add del">
        <pc:chgData name="Michael Bennett" userId="808163721be62333" providerId="LiveId" clId="{FB197D9D-64A0-49D5-AB1B-321E0E02ECB5}" dt="2021-06-15T07:28:12.514" v="381" actId="47"/>
        <pc:sldMkLst>
          <pc:docMk/>
          <pc:sldMk cId="2827625438" sldId="993"/>
        </pc:sldMkLst>
        <pc:spChg chg="mod">
          <ac:chgData name="Michael Bennett" userId="808163721be62333" providerId="LiveId" clId="{FB197D9D-64A0-49D5-AB1B-321E0E02ECB5}" dt="2021-06-15T07:26:30.656" v="344" actId="27636"/>
          <ac:spMkLst>
            <pc:docMk/>
            <pc:sldMk cId="2827625438" sldId="993"/>
            <ac:spMk id="2" creationId="{439402E6-ECD0-42E0-83BB-110CCFBCB157}"/>
          </ac:spMkLst>
        </pc:spChg>
        <pc:spChg chg="mod">
          <ac:chgData name="Michael Bennett" userId="808163721be62333" providerId="LiveId" clId="{FB197D9D-64A0-49D5-AB1B-321E0E02ECB5}" dt="2021-06-15T07:27:17.895" v="372"/>
          <ac:spMkLst>
            <pc:docMk/>
            <pc:sldMk cId="2827625438" sldId="993"/>
            <ac:spMk id="3" creationId="{87109153-1BF4-4146-8AB5-0106CE5D87A0}"/>
          </ac:spMkLst>
        </pc:spChg>
      </pc:sldChg>
      <pc:sldChg chg="modSp add del">
        <pc:chgData name="Michael Bennett" userId="808163721be62333" providerId="LiveId" clId="{FB197D9D-64A0-49D5-AB1B-321E0E02ECB5}" dt="2021-06-15T07:28:05.739" v="379" actId="47"/>
        <pc:sldMkLst>
          <pc:docMk/>
          <pc:sldMk cId="2511969694" sldId="994"/>
        </pc:sldMkLst>
        <pc:spChg chg="mod">
          <ac:chgData name="Michael Bennett" userId="808163721be62333" providerId="LiveId" clId="{FB197D9D-64A0-49D5-AB1B-321E0E02ECB5}" dt="2021-06-15T07:27:32.093" v="375" actId="27636"/>
          <ac:spMkLst>
            <pc:docMk/>
            <pc:sldMk cId="2511969694" sldId="994"/>
            <ac:spMk id="2" creationId="{1E050AF4-5989-411A-A506-E4347045851D}"/>
          </ac:spMkLst>
        </pc:spChg>
      </pc:sldChg>
      <pc:sldChg chg="modSp add del">
        <pc:chgData name="Michael Bennett" userId="808163721be62333" providerId="LiveId" clId="{FB197D9D-64A0-49D5-AB1B-321E0E02ECB5}" dt="2021-06-15T07:28:07.752" v="380" actId="47"/>
        <pc:sldMkLst>
          <pc:docMk/>
          <pc:sldMk cId="3024103937" sldId="995"/>
        </pc:sldMkLst>
        <pc:spChg chg="mod">
          <ac:chgData name="Michael Bennett" userId="808163721be62333" providerId="LiveId" clId="{FB197D9D-64A0-49D5-AB1B-321E0E02ECB5}" dt="2021-06-15T07:27:48.922" v="378" actId="27636"/>
          <ac:spMkLst>
            <pc:docMk/>
            <pc:sldMk cId="3024103937" sldId="995"/>
            <ac:spMk id="2" creationId="{0B62FEEE-AF72-4365-BF77-919FFF996730}"/>
          </ac:spMkLst>
        </pc:spChg>
      </pc:sldChg>
    </pc:docChg>
  </pc:docChgLst>
  <pc:docChgLst>
    <pc:chgData name="Michael Bennett" userId="808163721be62333" providerId="LiveId" clId="{DFEEB408-61AB-4C6A-9CB8-3425BFE879D7}"/>
    <pc:docChg chg="undo custSel modSld">
      <pc:chgData name="Michael Bennett" userId="808163721be62333" providerId="LiveId" clId="{DFEEB408-61AB-4C6A-9CB8-3425BFE879D7}" dt="2021-07-12T19:50:03.420" v="24"/>
      <pc:docMkLst>
        <pc:docMk/>
      </pc:docMkLst>
      <pc:sldChg chg="modSp mod">
        <pc:chgData name="Michael Bennett" userId="808163721be62333" providerId="LiveId" clId="{DFEEB408-61AB-4C6A-9CB8-3425BFE879D7}" dt="2021-07-12T19:50:03.420" v="24"/>
        <pc:sldMkLst>
          <pc:docMk/>
          <pc:sldMk cId="3796822776" sldId="256"/>
        </pc:sldMkLst>
        <pc:spChg chg="mod">
          <ac:chgData name="Michael Bennett" userId="808163721be62333" providerId="LiveId" clId="{DFEEB408-61AB-4C6A-9CB8-3425BFE879D7}" dt="2021-07-12T19:50:03.420" v="24"/>
          <ac:spMkLst>
            <pc:docMk/>
            <pc:sldMk cId="3796822776" sldId="256"/>
            <ac:spMk id="3" creationId="{2BAFF3A2-C3C0-41B3-9F89-7D9EE0CD16C5}"/>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3F6F70-825E-4EEF-88D0-7104648B8F19}" type="doc">
      <dgm:prSet loTypeId="urn:microsoft.com/office/officeart/2005/8/layout/hierarchy1" loCatId="hierarchy" qsTypeId="urn:microsoft.com/office/officeart/2005/8/quickstyle/3d4" qsCatId="3D" csTypeId="urn:microsoft.com/office/officeart/2005/8/colors/accent2_1" csCatId="accent2" phldr="1"/>
      <dgm:spPr/>
      <dgm:t>
        <a:bodyPr/>
        <a:lstStyle/>
        <a:p>
          <a:endParaRPr lang="en-US"/>
        </a:p>
      </dgm:t>
    </dgm:pt>
    <dgm:pt modelId="{F10BC23F-A4D8-4C97-AFF5-75E20AFFBB6E}">
      <dgm:prSet phldrT="[Text]" custT="1"/>
      <dgm:spPr>
        <a:solidFill>
          <a:srgbClr val="FFC000">
            <a:alpha val="90000"/>
          </a:srgbClr>
        </a:solidFill>
      </dgm:spPr>
      <dgm:t>
        <a:bodyPr/>
        <a:lstStyle/>
        <a:p>
          <a:r>
            <a:rPr lang="en-US" sz="1600" dirty="0"/>
            <a:t>Thing</a:t>
          </a:r>
          <a:endParaRPr lang="en-US" sz="1300" dirty="0"/>
        </a:p>
      </dgm:t>
    </dgm:pt>
    <dgm:pt modelId="{6D9B8CFD-73A2-4E20-B1AC-B60E8C481474}" type="parTrans" cxnId="{38BAF21C-0F83-485A-AACE-D3097AD7D9E7}">
      <dgm:prSet/>
      <dgm:spPr/>
      <dgm:t>
        <a:bodyPr/>
        <a:lstStyle/>
        <a:p>
          <a:endParaRPr lang="en-US"/>
        </a:p>
      </dgm:t>
    </dgm:pt>
    <dgm:pt modelId="{1E0211F5-5EA0-4761-9F1A-24AFBD74357F}" type="sibTrans" cxnId="{38BAF21C-0F83-485A-AACE-D3097AD7D9E7}">
      <dgm:prSet/>
      <dgm:spPr/>
      <dgm:t>
        <a:bodyPr/>
        <a:lstStyle/>
        <a:p>
          <a:endParaRPr lang="en-US"/>
        </a:p>
      </dgm:t>
    </dgm:pt>
    <dgm:pt modelId="{670C641F-50FD-4F39-9340-56B8571F51AF}">
      <dgm:prSet phldrT="[Text]"/>
      <dgm:spPr>
        <a:solidFill>
          <a:srgbClr val="FFC000">
            <a:alpha val="90000"/>
          </a:srgbClr>
        </a:solidFill>
      </dgm:spPr>
      <dgm:t>
        <a:bodyPr/>
        <a:lstStyle/>
        <a:p>
          <a:r>
            <a:rPr lang="en-US" dirty="0"/>
            <a:t>Identifiable Thing</a:t>
          </a:r>
        </a:p>
      </dgm:t>
    </dgm:pt>
    <dgm:pt modelId="{1EB0A9E1-B104-4584-9939-A38075377F14}" type="parTrans" cxnId="{8F3E6E5C-D67A-48F9-8C08-FADEB51197B6}">
      <dgm:prSet/>
      <dgm:spPr/>
      <dgm:t>
        <a:bodyPr/>
        <a:lstStyle/>
        <a:p>
          <a:endParaRPr lang="en-US"/>
        </a:p>
      </dgm:t>
    </dgm:pt>
    <dgm:pt modelId="{D39F44B0-4E61-4C12-B98A-5D76CA212E9A}" type="sibTrans" cxnId="{8F3E6E5C-D67A-48F9-8C08-FADEB51197B6}">
      <dgm:prSet/>
      <dgm:spPr/>
      <dgm:t>
        <a:bodyPr/>
        <a:lstStyle/>
        <a:p>
          <a:endParaRPr lang="en-US"/>
        </a:p>
      </dgm:t>
    </dgm:pt>
    <dgm:pt modelId="{712F47B5-BE93-4907-A429-C66A06951102}">
      <dgm:prSet phldrT="[Text]"/>
      <dgm:spPr>
        <a:solidFill>
          <a:srgbClr val="FFC000">
            <a:alpha val="90000"/>
          </a:srgbClr>
        </a:solidFill>
      </dgm:spPr>
      <dgm:t>
        <a:bodyPr/>
        <a:lstStyle/>
        <a:p>
          <a:r>
            <a:rPr lang="en-US" dirty="0"/>
            <a:t>Mediating Thing (Context)</a:t>
          </a:r>
        </a:p>
      </dgm:t>
    </dgm:pt>
    <dgm:pt modelId="{EC084C5B-C32C-415C-97E4-A06940AC7893}" type="parTrans" cxnId="{2C899214-8D9A-4A4E-B445-7E592D5A761D}">
      <dgm:prSet/>
      <dgm:spPr/>
      <dgm:t>
        <a:bodyPr/>
        <a:lstStyle/>
        <a:p>
          <a:endParaRPr lang="en-US"/>
        </a:p>
      </dgm:t>
    </dgm:pt>
    <dgm:pt modelId="{439D0B6C-E0DB-4C88-8711-3F48E7CB06A9}" type="sibTrans" cxnId="{2C899214-8D9A-4A4E-B445-7E592D5A761D}">
      <dgm:prSet/>
      <dgm:spPr/>
      <dgm:t>
        <a:bodyPr/>
        <a:lstStyle/>
        <a:p>
          <a:endParaRPr lang="en-US"/>
        </a:p>
      </dgm:t>
    </dgm:pt>
    <dgm:pt modelId="{15B09DB5-99AB-4BF7-B241-3C64B28AA0C8}">
      <dgm:prSet phldrT="[Text]"/>
      <dgm:spPr>
        <a:solidFill>
          <a:srgbClr val="FFC000">
            <a:alpha val="90000"/>
          </a:srgbClr>
        </a:solidFill>
      </dgm:spPr>
      <dgm:t>
        <a:bodyPr/>
        <a:lstStyle/>
        <a:p>
          <a:r>
            <a:rPr lang="en-US" dirty="0"/>
            <a:t>Relative Thing</a:t>
          </a:r>
        </a:p>
        <a:p>
          <a:r>
            <a:rPr lang="en-US" dirty="0"/>
            <a:t>(qua entity)</a:t>
          </a:r>
        </a:p>
      </dgm:t>
    </dgm:pt>
    <dgm:pt modelId="{82AD9F80-078E-48A5-A632-34B1A22755E0}" type="sibTrans" cxnId="{7B73F9EA-B73D-401E-87A2-2445B08951EC}">
      <dgm:prSet/>
      <dgm:spPr/>
      <dgm:t>
        <a:bodyPr/>
        <a:lstStyle/>
        <a:p>
          <a:endParaRPr lang="en-US"/>
        </a:p>
      </dgm:t>
    </dgm:pt>
    <dgm:pt modelId="{511CEEDD-8A03-41FF-985A-58F97D783AA7}" type="parTrans" cxnId="{7B73F9EA-B73D-401E-87A2-2445B08951EC}">
      <dgm:prSet/>
      <dgm:spPr/>
      <dgm:t>
        <a:bodyPr/>
        <a:lstStyle/>
        <a:p>
          <a:endParaRPr lang="en-US"/>
        </a:p>
      </dgm:t>
    </dgm:pt>
    <dgm:pt modelId="{4ECA65F2-A0FF-484A-830F-ECACDEBB9A78}" type="pres">
      <dgm:prSet presAssocID="{E83F6F70-825E-4EEF-88D0-7104648B8F19}" presName="hierChild1" presStyleCnt="0">
        <dgm:presLayoutVars>
          <dgm:chPref val="1"/>
          <dgm:dir/>
          <dgm:animOne val="branch"/>
          <dgm:animLvl val="lvl"/>
          <dgm:resizeHandles/>
        </dgm:presLayoutVars>
      </dgm:prSet>
      <dgm:spPr/>
    </dgm:pt>
    <dgm:pt modelId="{C0D1D638-E841-482C-BFAC-20C3785583FA}" type="pres">
      <dgm:prSet presAssocID="{F10BC23F-A4D8-4C97-AFF5-75E20AFFBB6E}" presName="hierRoot1" presStyleCnt="0"/>
      <dgm:spPr/>
    </dgm:pt>
    <dgm:pt modelId="{7F6FDDB5-C192-4BD8-945D-8007900D0568}" type="pres">
      <dgm:prSet presAssocID="{F10BC23F-A4D8-4C97-AFF5-75E20AFFBB6E}" presName="composite" presStyleCnt="0"/>
      <dgm:spPr/>
    </dgm:pt>
    <dgm:pt modelId="{367A69E7-EFE0-4506-9F66-571760393C04}" type="pres">
      <dgm:prSet presAssocID="{F10BC23F-A4D8-4C97-AFF5-75E20AFFBB6E}" presName="background" presStyleLbl="node0" presStyleIdx="0" presStyleCnt="1"/>
      <dgm:spPr/>
    </dgm:pt>
    <dgm:pt modelId="{246B0693-B89D-4D23-88AF-942DA68A0616}" type="pres">
      <dgm:prSet presAssocID="{F10BC23F-A4D8-4C97-AFF5-75E20AFFBB6E}" presName="text" presStyleLbl="fgAcc0" presStyleIdx="0" presStyleCnt="1" custScaleX="231526" custLinFactNeighborX="-8626" custLinFactNeighborY="-48893">
        <dgm:presLayoutVars>
          <dgm:chPref val="3"/>
        </dgm:presLayoutVars>
      </dgm:prSet>
      <dgm:spPr/>
    </dgm:pt>
    <dgm:pt modelId="{22BC967F-3AB5-494E-BBDA-01E9B2CCEBBE}" type="pres">
      <dgm:prSet presAssocID="{F10BC23F-A4D8-4C97-AFF5-75E20AFFBB6E}" presName="hierChild2" presStyleCnt="0"/>
      <dgm:spPr/>
    </dgm:pt>
    <dgm:pt modelId="{54552971-00F0-4747-B90E-B34F07A6B514}" type="pres">
      <dgm:prSet presAssocID="{1EB0A9E1-B104-4584-9939-A38075377F14}" presName="Name10" presStyleLbl="parChTrans1D2" presStyleIdx="0" presStyleCnt="3"/>
      <dgm:spPr/>
    </dgm:pt>
    <dgm:pt modelId="{F4F6DC00-0967-47AF-8BEF-C381C8CC0240}" type="pres">
      <dgm:prSet presAssocID="{670C641F-50FD-4F39-9340-56B8571F51AF}" presName="hierRoot2" presStyleCnt="0"/>
      <dgm:spPr/>
    </dgm:pt>
    <dgm:pt modelId="{D6DB521F-1D69-418F-8297-49E967EECBE4}" type="pres">
      <dgm:prSet presAssocID="{670C641F-50FD-4F39-9340-56B8571F51AF}" presName="composite2" presStyleCnt="0"/>
      <dgm:spPr/>
    </dgm:pt>
    <dgm:pt modelId="{372F9824-F7CA-4C73-93A3-1CDE09E23BDA}" type="pres">
      <dgm:prSet presAssocID="{670C641F-50FD-4F39-9340-56B8571F51AF}" presName="background2" presStyleLbl="node2" presStyleIdx="0" presStyleCnt="3"/>
      <dgm:spPr/>
    </dgm:pt>
    <dgm:pt modelId="{98AA11D2-C4AE-45C2-97B5-7CD0B7DEE22D}" type="pres">
      <dgm:prSet presAssocID="{670C641F-50FD-4F39-9340-56B8571F51AF}" presName="text2" presStyleLbl="fgAcc2" presStyleIdx="0" presStyleCnt="3" custLinFactNeighborX="-65863" custLinFactNeighborY="-1157">
        <dgm:presLayoutVars>
          <dgm:chPref val="3"/>
        </dgm:presLayoutVars>
      </dgm:prSet>
      <dgm:spPr/>
    </dgm:pt>
    <dgm:pt modelId="{6E447739-62F8-40FD-805C-0566653A303E}" type="pres">
      <dgm:prSet presAssocID="{670C641F-50FD-4F39-9340-56B8571F51AF}" presName="hierChild3" presStyleCnt="0"/>
      <dgm:spPr/>
    </dgm:pt>
    <dgm:pt modelId="{153009DF-4DB5-4E44-A88B-7D5FB59A5969}" type="pres">
      <dgm:prSet presAssocID="{511CEEDD-8A03-41FF-985A-58F97D783AA7}" presName="Name10" presStyleLbl="parChTrans1D2" presStyleIdx="1" presStyleCnt="3"/>
      <dgm:spPr/>
    </dgm:pt>
    <dgm:pt modelId="{6A2C8C8F-FA10-430B-AD80-75505F3B5F5E}" type="pres">
      <dgm:prSet presAssocID="{15B09DB5-99AB-4BF7-B241-3C64B28AA0C8}" presName="hierRoot2" presStyleCnt="0"/>
      <dgm:spPr/>
    </dgm:pt>
    <dgm:pt modelId="{6DF3BD66-1D85-4E00-B96A-9C3ECD5EF682}" type="pres">
      <dgm:prSet presAssocID="{15B09DB5-99AB-4BF7-B241-3C64B28AA0C8}" presName="composite2" presStyleCnt="0"/>
      <dgm:spPr/>
    </dgm:pt>
    <dgm:pt modelId="{A636F543-02BC-4D79-BEE4-174F87AD8872}" type="pres">
      <dgm:prSet presAssocID="{15B09DB5-99AB-4BF7-B241-3C64B28AA0C8}" presName="background2" presStyleLbl="node2" presStyleIdx="1" presStyleCnt="3"/>
      <dgm:spPr/>
    </dgm:pt>
    <dgm:pt modelId="{1C574C71-37B7-4BB8-94FD-22D9121FB9EB}" type="pres">
      <dgm:prSet presAssocID="{15B09DB5-99AB-4BF7-B241-3C64B28AA0C8}" presName="text2" presStyleLbl="fgAcc2" presStyleIdx="1" presStyleCnt="3" custLinFactNeighborX="-7407">
        <dgm:presLayoutVars>
          <dgm:chPref val="3"/>
        </dgm:presLayoutVars>
      </dgm:prSet>
      <dgm:spPr/>
    </dgm:pt>
    <dgm:pt modelId="{99518A87-2FF4-407C-83F1-C03E3DC7F711}" type="pres">
      <dgm:prSet presAssocID="{15B09DB5-99AB-4BF7-B241-3C64B28AA0C8}" presName="hierChild3" presStyleCnt="0"/>
      <dgm:spPr/>
    </dgm:pt>
    <dgm:pt modelId="{5790F34D-90F4-413E-92C1-008C4AFB1C8E}" type="pres">
      <dgm:prSet presAssocID="{EC084C5B-C32C-415C-97E4-A06940AC7893}" presName="Name10" presStyleLbl="parChTrans1D2" presStyleIdx="2" presStyleCnt="3"/>
      <dgm:spPr/>
    </dgm:pt>
    <dgm:pt modelId="{C36823AC-B62D-4511-A837-53EF6EFE94D2}" type="pres">
      <dgm:prSet presAssocID="{712F47B5-BE93-4907-A429-C66A06951102}" presName="hierRoot2" presStyleCnt="0"/>
      <dgm:spPr/>
    </dgm:pt>
    <dgm:pt modelId="{E40FAC3B-7D2C-4B48-915D-77C0D2A94FE6}" type="pres">
      <dgm:prSet presAssocID="{712F47B5-BE93-4907-A429-C66A06951102}" presName="composite2" presStyleCnt="0"/>
      <dgm:spPr/>
    </dgm:pt>
    <dgm:pt modelId="{7075A6CD-F5D1-4367-8D63-D018EE5A871B}" type="pres">
      <dgm:prSet presAssocID="{712F47B5-BE93-4907-A429-C66A06951102}" presName="background2" presStyleLbl="node2" presStyleIdx="2" presStyleCnt="3"/>
      <dgm:spPr/>
    </dgm:pt>
    <dgm:pt modelId="{82F51091-20AE-4EC3-B4C1-0F4E11736A9E}" type="pres">
      <dgm:prSet presAssocID="{712F47B5-BE93-4907-A429-C66A06951102}" presName="text2" presStyleLbl="fgAcc2" presStyleIdx="2" presStyleCnt="3" custLinFactNeighborX="53886" custLinFactNeighborY="8200">
        <dgm:presLayoutVars>
          <dgm:chPref val="3"/>
        </dgm:presLayoutVars>
      </dgm:prSet>
      <dgm:spPr/>
    </dgm:pt>
    <dgm:pt modelId="{A06A5CAC-2158-40B4-9A1D-0E12781E857B}" type="pres">
      <dgm:prSet presAssocID="{712F47B5-BE93-4907-A429-C66A06951102}" presName="hierChild3" presStyleCnt="0"/>
      <dgm:spPr/>
    </dgm:pt>
  </dgm:ptLst>
  <dgm:cxnLst>
    <dgm:cxn modelId="{2C899214-8D9A-4A4E-B445-7E592D5A761D}" srcId="{F10BC23F-A4D8-4C97-AFF5-75E20AFFBB6E}" destId="{712F47B5-BE93-4907-A429-C66A06951102}" srcOrd="2" destOrd="0" parTransId="{EC084C5B-C32C-415C-97E4-A06940AC7893}" sibTransId="{439D0B6C-E0DB-4C88-8711-3F48E7CB06A9}"/>
    <dgm:cxn modelId="{8DDD0715-3A29-4B5A-9BCC-5C721043C5DA}" type="presOf" srcId="{1EB0A9E1-B104-4584-9939-A38075377F14}" destId="{54552971-00F0-4747-B90E-B34F07A6B514}" srcOrd="0" destOrd="0" presId="urn:microsoft.com/office/officeart/2005/8/layout/hierarchy1"/>
    <dgm:cxn modelId="{38BAF21C-0F83-485A-AACE-D3097AD7D9E7}" srcId="{E83F6F70-825E-4EEF-88D0-7104648B8F19}" destId="{F10BC23F-A4D8-4C97-AFF5-75E20AFFBB6E}" srcOrd="0" destOrd="0" parTransId="{6D9B8CFD-73A2-4E20-B1AC-B60E8C481474}" sibTransId="{1E0211F5-5EA0-4761-9F1A-24AFBD74357F}"/>
    <dgm:cxn modelId="{8F3E6E5C-D67A-48F9-8C08-FADEB51197B6}" srcId="{F10BC23F-A4D8-4C97-AFF5-75E20AFFBB6E}" destId="{670C641F-50FD-4F39-9340-56B8571F51AF}" srcOrd="0" destOrd="0" parTransId="{1EB0A9E1-B104-4584-9939-A38075377F14}" sibTransId="{D39F44B0-4E61-4C12-B98A-5D76CA212E9A}"/>
    <dgm:cxn modelId="{D984755A-D800-4BE8-8786-03BB402396E2}" type="presOf" srcId="{15B09DB5-99AB-4BF7-B241-3C64B28AA0C8}" destId="{1C574C71-37B7-4BB8-94FD-22D9121FB9EB}" srcOrd="0" destOrd="0" presId="urn:microsoft.com/office/officeart/2005/8/layout/hierarchy1"/>
    <dgm:cxn modelId="{07722D8A-2C85-4DAC-9AD9-1BBC0F47BCE5}" type="presOf" srcId="{511CEEDD-8A03-41FF-985A-58F97D783AA7}" destId="{153009DF-4DB5-4E44-A88B-7D5FB59A5969}" srcOrd="0" destOrd="0" presId="urn:microsoft.com/office/officeart/2005/8/layout/hierarchy1"/>
    <dgm:cxn modelId="{8BD137B5-EA41-459E-BF70-444494F78392}" type="presOf" srcId="{712F47B5-BE93-4907-A429-C66A06951102}" destId="{82F51091-20AE-4EC3-B4C1-0F4E11736A9E}" srcOrd="0" destOrd="0" presId="urn:microsoft.com/office/officeart/2005/8/layout/hierarchy1"/>
    <dgm:cxn modelId="{39AF79C3-8F26-4E65-A3C5-ADADEF0E25AD}" type="presOf" srcId="{EC084C5B-C32C-415C-97E4-A06940AC7893}" destId="{5790F34D-90F4-413E-92C1-008C4AFB1C8E}" srcOrd="0" destOrd="0" presId="urn:microsoft.com/office/officeart/2005/8/layout/hierarchy1"/>
    <dgm:cxn modelId="{72DC74C6-76AD-4D84-BDAF-CD34B237C06A}" type="presOf" srcId="{E83F6F70-825E-4EEF-88D0-7104648B8F19}" destId="{4ECA65F2-A0FF-484A-830F-ECACDEBB9A78}" srcOrd="0" destOrd="0" presId="urn:microsoft.com/office/officeart/2005/8/layout/hierarchy1"/>
    <dgm:cxn modelId="{0BA4D0C9-5FBA-42F3-93E6-62507CAD5B44}" type="presOf" srcId="{F10BC23F-A4D8-4C97-AFF5-75E20AFFBB6E}" destId="{246B0693-B89D-4D23-88AF-942DA68A0616}" srcOrd="0" destOrd="0" presId="urn:microsoft.com/office/officeart/2005/8/layout/hierarchy1"/>
    <dgm:cxn modelId="{7B73F9EA-B73D-401E-87A2-2445B08951EC}" srcId="{F10BC23F-A4D8-4C97-AFF5-75E20AFFBB6E}" destId="{15B09DB5-99AB-4BF7-B241-3C64B28AA0C8}" srcOrd="1" destOrd="0" parTransId="{511CEEDD-8A03-41FF-985A-58F97D783AA7}" sibTransId="{82AD9F80-078E-48A5-A632-34B1A22755E0}"/>
    <dgm:cxn modelId="{99EF41EB-78D7-4038-87C7-DD83C1E01896}" type="presOf" srcId="{670C641F-50FD-4F39-9340-56B8571F51AF}" destId="{98AA11D2-C4AE-45C2-97B5-7CD0B7DEE22D}" srcOrd="0" destOrd="0" presId="urn:microsoft.com/office/officeart/2005/8/layout/hierarchy1"/>
    <dgm:cxn modelId="{E4E33CE3-4A1F-4E3A-B753-FC6F9BF6EB80}" type="presParOf" srcId="{4ECA65F2-A0FF-484A-830F-ECACDEBB9A78}" destId="{C0D1D638-E841-482C-BFAC-20C3785583FA}" srcOrd="0" destOrd="0" presId="urn:microsoft.com/office/officeart/2005/8/layout/hierarchy1"/>
    <dgm:cxn modelId="{A425F908-5CCE-4AD3-9C43-FB42D3A04C01}" type="presParOf" srcId="{C0D1D638-E841-482C-BFAC-20C3785583FA}" destId="{7F6FDDB5-C192-4BD8-945D-8007900D0568}" srcOrd="0" destOrd="0" presId="urn:microsoft.com/office/officeart/2005/8/layout/hierarchy1"/>
    <dgm:cxn modelId="{F3D92D6C-58AD-4ED5-AACB-E75C4C4958B8}" type="presParOf" srcId="{7F6FDDB5-C192-4BD8-945D-8007900D0568}" destId="{367A69E7-EFE0-4506-9F66-571760393C04}" srcOrd="0" destOrd="0" presId="urn:microsoft.com/office/officeart/2005/8/layout/hierarchy1"/>
    <dgm:cxn modelId="{4E0C1E48-2A19-4D99-97E3-0FC58D66EAC9}" type="presParOf" srcId="{7F6FDDB5-C192-4BD8-945D-8007900D0568}" destId="{246B0693-B89D-4D23-88AF-942DA68A0616}" srcOrd="1" destOrd="0" presId="urn:microsoft.com/office/officeart/2005/8/layout/hierarchy1"/>
    <dgm:cxn modelId="{DD6A3062-F146-408D-92C9-372CF2162D6E}" type="presParOf" srcId="{C0D1D638-E841-482C-BFAC-20C3785583FA}" destId="{22BC967F-3AB5-494E-BBDA-01E9B2CCEBBE}" srcOrd="1" destOrd="0" presId="urn:microsoft.com/office/officeart/2005/8/layout/hierarchy1"/>
    <dgm:cxn modelId="{90FCA60C-ED62-41DA-A6F4-CAEC5ECB9D79}" type="presParOf" srcId="{22BC967F-3AB5-494E-BBDA-01E9B2CCEBBE}" destId="{54552971-00F0-4747-B90E-B34F07A6B514}" srcOrd="0" destOrd="0" presId="urn:microsoft.com/office/officeart/2005/8/layout/hierarchy1"/>
    <dgm:cxn modelId="{2ED89EF7-D9E3-4700-8994-4AA63022F904}" type="presParOf" srcId="{22BC967F-3AB5-494E-BBDA-01E9B2CCEBBE}" destId="{F4F6DC00-0967-47AF-8BEF-C381C8CC0240}" srcOrd="1" destOrd="0" presId="urn:microsoft.com/office/officeart/2005/8/layout/hierarchy1"/>
    <dgm:cxn modelId="{460B0737-EECC-48C5-A899-D3D476529ADB}" type="presParOf" srcId="{F4F6DC00-0967-47AF-8BEF-C381C8CC0240}" destId="{D6DB521F-1D69-418F-8297-49E967EECBE4}" srcOrd="0" destOrd="0" presId="urn:microsoft.com/office/officeart/2005/8/layout/hierarchy1"/>
    <dgm:cxn modelId="{8B0AF6F7-5624-4650-AD23-67705B15E74B}" type="presParOf" srcId="{D6DB521F-1D69-418F-8297-49E967EECBE4}" destId="{372F9824-F7CA-4C73-93A3-1CDE09E23BDA}" srcOrd="0" destOrd="0" presId="urn:microsoft.com/office/officeart/2005/8/layout/hierarchy1"/>
    <dgm:cxn modelId="{562C83CC-7F23-480F-9943-79AC7764FF30}" type="presParOf" srcId="{D6DB521F-1D69-418F-8297-49E967EECBE4}" destId="{98AA11D2-C4AE-45C2-97B5-7CD0B7DEE22D}" srcOrd="1" destOrd="0" presId="urn:microsoft.com/office/officeart/2005/8/layout/hierarchy1"/>
    <dgm:cxn modelId="{7CFB3EA9-8AD3-47F3-A058-37A20A0F94B2}" type="presParOf" srcId="{F4F6DC00-0967-47AF-8BEF-C381C8CC0240}" destId="{6E447739-62F8-40FD-805C-0566653A303E}" srcOrd="1" destOrd="0" presId="urn:microsoft.com/office/officeart/2005/8/layout/hierarchy1"/>
    <dgm:cxn modelId="{5ECD553A-98B8-4FE0-A268-65C24DB67C9D}" type="presParOf" srcId="{22BC967F-3AB5-494E-BBDA-01E9B2CCEBBE}" destId="{153009DF-4DB5-4E44-A88B-7D5FB59A5969}" srcOrd="2" destOrd="0" presId="urn:microsoft.com/office/officeart/2005/8/layout/hierarchy1"/>
    <dgm:cxn modelId="{298C4EAA-792E-4EA0-9035-E3D7BA629002}" type="presParOf" srcId="{22BC967F-3AB5-494E-BBDA-01E9B2CCEBBE}" destId="{6A2C8C8F-FA10-430B-AD80-75505F3B5F5E}" srcOrd="3" destOrd="0" presId="urn:microsoft.com/office/officeart/2005/8/layout/hierarchy1"/>
    <dgm:cxn modelId="{1395D089-CEB3-4952-817D-5D9DB0D400D5}" type="presParOf" srcId="{6A2C8C8F-FA10-430B-AD80-75505F3B5F5E}" destId="{6DF3BD66-1D85-4E00-B96A-9C3ECD5EF682}" srcOrd="0" destOrd="0" presId="urn:microsoft.com/office/officeart/2005/8/layout/hierarchy1"/>
    <dgm:cxn modelId="{B3976B27-2C91-4B3C-8226-05EC73DE3CE4}" type="presParOf" srcId="{6DF3BD66-1D85-4E00-B96A-9C3ECD5EF682}" destId="{A636F543-02BC-4D79-BEE4-174F87AD8872}" srcOrd="0" destOrd="0" presId="urn:microsoft.com/office/officeart/2005/8/layout/hierarchy1"/>
    <dgm:cxn modelId="{ADF7E887-6EDC-4083-93E4-C47CDB4F7646}" type="presParOf" srcId="{6DF3BD66-1D85-4E00-B96A-9C3ECD5EF682}" destId="{1C574C71-37B7-4BB8-94FD-22D9121FB9EB}" srcOrd="1" destOrd="0" presId="urn:microsoft.com/office/officeart/2005/8/layout/hierarchy1"/>
    <dgm:cxn modelId="{51255656-59A6-4436-87DE-7085B4E63B9B}" type="presParOf" srcId="{6A2C8C8F-FA10-430B-AD80-75505F3B5F5E}" destId="{99518A87-2FF4-407C-83F1-C03E3DC7F711}" srcOrd="1" destOrd="0" presId="urn:microsoft.com/office/officeart/2005/8/layout/hierarchy1"/>
    <dgm:cxn modelId="{4AB78E31-B21E-4018-8FC8-8917F0A237A5}" type="presParOf" srcId="{22BC967F-3AB5-494E-BBDA-01E9B2CCEBBE}" destId="{5790F34D-90F4-413E-92C1-008C4AFB1C8E}" srcOrd="4" destOrd="0" presId="urn:microsoft.com/office/officeart/2005/8/layout/hierarchy1"/>
    <dgm:cxn modelId="{DF1B131A-5236-4CC8-A5F8-78ECB0BFFDD7}" type="presParOf" srcId="{22BC967F-3AB5-494E-BBDA-01E9B2CCEBBE}" destId="{C36823AC-B62D-4511-A837-53EF6EFE94D2}" srcOrd="5" destOrd="0" presId="urn:microsoft.com/office/officeart/2005/8/layout/hierarchy1"/>
    <dgm:cxn modelId="{F122E54E-1A7C-4685-87BD-B34F78F3149C}" type="presParOf" srcId="{C36823AC-B62D-4511-A837-53EF6EFE94D2}" destId="{E40FAC3B-7D2C-4B48-915D-77C0D2A94FE6}" srcOrd="0" destOrd="0" presId="urn:microsoft.com/office/officeart/2005/8/layout/hierarchy1"/>
    <dgm:cxn modelId="{63DBCFEA-966F-4608-8FD8-46A73200AACE}" type="presParOf" srcId="{E40FAC3B-7D2C-4B48-915D-77C0D2A94FE6}" destId="{7075A6CD-F5D1-4367-8D63-D018EE5A871B}" srcOrd="0" destOrd="0" presId="urn:microsoft.com/office/officeart/2005/8/layout/hierarchy1"/>
    <dgm:cxn modelId="{4AE1FCF1-AED9-451D-9E3B-403342B0CA1B}" type="presParOf" srcId="{E40FAC3B-7D2C-4B48-915D-77C0D2A94FE6}" destId="{82F51091-20AE-4EC3-B4C1-0F4E11736A9E}" srcOrd="1" destOrd="0" presId="urn:microsoft.com/office/officeart/2005/8/layout/hierarchy1"/>
    <dgm:cxn modelId="{65ACFE2F-F241-4AA9-BCDE-D81F3DD92DE7}" type="presParOf" srcId="{C36823AC-B62D-4511-A837-53EF6EFE94D2}" destId="{A06A5CAC-2158-40B4-9A1D-0E12781E857B}"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90F34D-90F4-413E-92C1-008C4AFB1C8E}">
      <dsp:nvSpPr>
        <dsp:cNvPr id="0" name=""/>
        <dsp:cNvSpPr/>
      </dsp:nvSpPr>
      <dsp:spPr>
        <a:xfrm>
          <a:off x="2910414" y="798130"/>
          <a:ext cx="2416742" cy="600090"/>
        </a:xfrm>
        <a:custGeom>
          <a:avLst/>
          <a:gdLst/>
          <a:ahLst/>
          <a:cxnLst/>
          <a:rect l="0" t="0" r="0" b="0"/>
          <a:pathLst>
            <a:path>
              <a:moveTo>
                <a:pt x="0" y="0"/>
              </a:moveTo>
              <a:lnTo>
                <a:pt x="0" y="460438"/>
              </a:lnTo>
              <a:lnTo>
                <a:pt x="2416742" y="460438"/>
              </a:lnTo>
              <a:lnTo>
                <a:pt x="2416742" y="600090"/>
              </a:lnTo>
            </a:path>
          </a:pathLst>
        </a:custGeom>
        <a:noFill/>
        <a:ln w="12700" cap="flat" cmpd="sng" algn="ctr">
          <a:solidFill>
            <a:schemeClr val="accent2">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153009DF-4DB5-4E44-A88B-7D5FB59A5969}">
      <dsp:nvSpPr>
        <dsp:cNvPr id="0" name=""/>
        <dsp:cNvSpPr/>
      </dsp:nvSpPr>
      <dsp:spPr>
        <a:xfrm>
          <a:off x="2864694" y="798130"/>
          <a:ext cx="91440" cy="598821"/>
        </a:xfrm>
        <a:custGeom>
          <a:avLst/>
          <a:gdLst/>
          <a:ahLst/>
          <a:cxnLst/>
          <a:rect l="0" t="0" r="0" b="0"/>
          <a:pathLst>
            <a:path>
              <a:moveTo>
                <a:pt x="45720" y="0"/>
              </a:moveTo>
              <a:lnTo>
                <a:pt x="45720" y="459169"/>
              </a:lnTo>
              <a:lnTo>
                <a:pt x="64096" y="459169"/>
              </a:lnTo>
              <a:lnTo>
                <a:pt x="64096" y="598821"/>
              </a:lnTo>
            </a:path>
          </a:pathLst>
        </a:custGeom>
        <a:noFill/>
        <a:ln w="12700" cap="flat" cmpd="sng" algn="ctr">
          <a:solidFill>
            <a:schemeClr val="accent2">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54552971-00F0-4747-B90E-B34F07A6B514}">
      <dsp:nvSpPr>
        <dsp:cNvPr id="0" name=""/>
        <dsp:cNvSpPr/>
      </dsp:nvSpPr>
      <dsp:spPr>
        <a:xfrm>
          <a:off x="586245" y="798130"/>
          <a:ext cx="2324169" cy="587745"/>
        </a:xfrm>
        <a:custGeom>
          <a:avLst/>
          <a:gdLst/>
          <a:ahLst/>
          <a:cxnLst/>
          <a:rect l="0" t="0" r="0" b="0"/>
          <a:pathLst>
            <a:path>
              <a:moveTo>
                <a:pt x="2324169" y="0"/>
              </a:moveTo>
              <a:lnTo>
                <a:pt x="2324169" y="448093"/>
              </a:lnTo>
              <a:lnTo>
                <a:pt x="0" y="448093"/>
              </a:lnTo>
              <a:lnTo>
                <a:pt x="0" y="587745"/>
              </a:lnTo>
            </a:path>
          </a:pathLst>
        </a:custGeom>
        <a:noFill/>
        <a:ln w="12700" cap="flat" cmpd="sng" algn="ctr">
          <a:solidFill>
            <a:schemeClr val="accent2">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367A69E7-EFE0-4506-9F66-571760393C04}">
      <dsp:nvSpPr>
        <dsp:cNvPr id="0" name=""/>
        <dsp:cNvSpPr/>
      </dsp:nvSpPr>
      <dsp:spPr>
        <a:xfrm>
          <a:off x="1165302" y="-159123"/>
          <a:ext cx="3490225" cy="957254"/>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246B0693-B89D-4D23-88AF-942DA68A0616}">
      <dsp:nvSpPr>
        <dsp:cNvPr id="0" name=""/>
        <dsp:cNvSpPr/>
      </dsp:nvSpPr>
      <dsp:spPr>
        <a:xfrm>
          <a:off x="1332800" y="0"/>
          <a:ext cx="3490225" cy="957254"/>
        </a:xfrm>
        <a:prstGeom prst="roundRect">
          <a:avLst>
            <a:gd name="adj" fmla="val 10000"/>
          </a:avLst>
        </a:prstGeom>
        <a:solidFill>
          <a:srgbClr val="FFC000">
            <a:alpha val="90000"/>
          </a:srgbClr>
        </a:solidFill>
        <a:ln w="6350" cap="flat" cmpd="sng" algn="ctr">
          <a:solidFill>
            <a:schemeClr val="accent2">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Thing</a:t>
          </a:r>
          <a:endParaRPr lang="en-US" sz="1300" kern="1200" dirty="0"/>
        </a:p>
      </dsp:txBody>
      <dsp:txXfrm>
        <a:off x="1360837" y="28037"/>
        <a:ext cx="3434151" cy="901180"/>
      </dsp:txXfrm>
    </dsp:sp>
    <dsp:sp modelId="{372F9824-F7CA-4C73-93A3-1CDE09E23BDA}">
      <dsp:nvSpPr>
        <dsp:cNvPr id="0" name=""/>
        <dsp:cNvSpPr/>
      </dsp:nvSpPr>
      <dsp:spPr>
        <a:xfrm>
          <a:off x="-167498" y="1385876"/>
          <a:ext cx="1507487" cy="957254"/>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98AA11D2-C4AE-45C2-97B5-7CD0B7DEE22D}">
      <dsp:nvSpPr>
        <dsp:cNvPr id="0" name=""/>
        <dsp:cNvSpPr/>
      </dsp:nvSpPr>
      <dsp:spPr>
        <a:xfrm>
          <a:off x="0" y="1545000"/>
          <a:ext cx="1507487" cy="957254"/>
        </a:xfrm>
        <a:prstGeom prst="roundRect">
          <a:avLst>
            <a:gd name="adj" fmla="val 10000"/>
          </a:avLst>
        </a:prstGeom>
        <a:solidFill>
          <a:srgbClr val="FFC000">
            <a:alpha val="90000"/>
          </a:srgbClr>
        </a:solidFill>
        <a:ln w="6350" cap="flat" cmpd="sng" algn="ctr">
          <a:solidFill>
            <a:schemeClr val="accent2">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Identifiable Thing</a:t>
          </a:r>
        </a:p>
      </dsp:txBody>
      <dsp:txXfrm>
        <a:off x="28037" y="1573037"/>
        <a:ext cx="1451413" cy="901180"/>
      </dsp:txXfrm>
    </dsp:sp>
    <dsp:sp modelId="{A636F543-02BC-4D79-BEE4-174F87AD8872}">
      <dsp:nvSpPr>
        <dsp:cNvPr id="0" name=""/>
        <dsp:cNvSpPr/>
      </dsp:nvSpPr>
      <dsp:spPr>
        <a:xfrm>
          <a:off x="2175047" y="1396951"/>
          <a:ext cx="1507487" cy="957254"/>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1C574C71-37B7-4BB8-94FD-22D9121FB9EB}">
      <dsp:nvSpPr>
        <dsp:cNvPr id="0" name=""/>
        <dsp:cNvSpPr/>
      </dsp:nvSpPr>
      <dsp:spPr>
        <a:xfrm>
          <a:off x="2342545" y="1556075"/>
          <a:ext cx="1507487" cy="957254"/>
        </a:xfrm>
        <a:prstGeom prst="roundRect">
          <a:avLst>
            <a:gd name="adj" fmla="val 10000"/>
          </a:avLst>
        </a:prstGeom>
        <a:solidFill>
          <a:srgbClr val="FFC000">
            <a:alpha val="90000"/>
          </a:srgbClr>
        </a:solidFill>
        <a:ln w="6350" cap="flat" cmpd="sng" algn="ctr">
          <a:solidFill>
            <a:schemeClr val="accent2">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Relative Thing</a:t>
          </a:r>
        </a:p>
        <a:p>
          <a:pPr marL="0" lvl="0" indent="0" algn="ctr" defTabSz="800100">
            <a:lnSpc>
              <a:spcPct val="90000"/>
            </a:lnSpc>
            <a:spcBef>
              <a:spcPct val="0"/>
            </a:spcBef>
            <a:spcAft>
              <a:spcPct val="35000"/>
            </a:spcAft>
            <a:buNone/>
          </a:pPr>
          <a:r>
            <a:rPr lang="en-US" sz="1800" kern="1200" dirty="0"/>
            <a:t>(qua entity)</a:t>
          </a:r>
        </a:p>
      </dsp:txBody>
      <dsp:txXfrm>
        <a:off x="2370582" y="1584112"/>
        <a:ext cx="1451413" cy="901180"/>
      </dsp:txXfrm>
    </dsp:sp>
    <dsp:sp modelId="{7075A6CD-F5D1-4367-8D63-D018EE5A871B}">
      <dsp:nvSpPr>
        <dsp:cNvPr id="0" name=""/>
        <dsp:cNvSpPr/>
      </dsp:nvSpPr>
      <dsp:spPr>
        <a:xfrm>
          <a:off x="4573413" y="1398221"/>
          <a:ext cx="1507487" cy="957254"/>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82F51091-20AE-4EC3-B4C1-0F4E11736A9E}">
      <dsp:nvSpPr>
        <dsp:cNvPr id="0" name=""/>
        <dsp:cNvSpPr/>
      </dsp:nvSpPr>
      <dsp:spPr>
        <a:xfrm>
          <a:off x="4740912" y="1557345"/>
          <a:ext cx="1507487" cy="957254"/>
        </a:xfrm>
        <a:prstGeom prst="roundRect">
          <a:avLst>
            <a:gd name="adj" fmla="val 10000"/>
          </a:avLst>
        </a:prstGeom>
        <a:solidFill>
          <a:srgbClr val="FFC000">
            <a:alpha val="90000"/>
          </a:srgbClr>
        </a:solidFill>
        <a:ln w="6350" cap="flat" cmpd="sng" algn="ctr">
          <a:solidFill>
            <a:schemeClr val="accent2">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Mediating Thing (Context)</a:t>
          </a:r>
        </a:p>
      </dsp:txBody>
      <dsp:txXfrm>
        <a:off x="4768949" y="1585382"/>
        <a:ext cx="1451413" cy="90118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0B795D-2A09-4336-8488-9211B0612BBA}" type="datetimeFigureOut">
              <a:rPr lang="en-CA" smtClean="0"/>
              <a:t>2021-07-12</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76D795-AA92-47F6-83FC-D5E98930915F}" type="slidenum">
              <a:rPr lang="en-CA" smtClean="0"/>
              <a:t>‹#›</a:t>
            </a:fld>
            <a:endParaRPr lang="en-CA"/>
          </a:p>
        </p:txBody>
      </p:sp>
    </p:spTree>
    <p:extLst>
      <p:ext uri="{BB962C8B-B14F-4D97-AF65-F5344CB8AC3E}">
        <p14:creationId xmlns:p14="http://schemas.microsoft.com/office/powerpoint/2010/main" val="196798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776D795-AA92-47F6-83FC-D5E98930915F}" type="slidenum">
              <a:rPr lang="en-CA" smtClean="0"/>
              <a:t>15</a:t>
            </a:fld>
            <a:endParaRPr lang="en-CA"/>
          </a:p>
        </p:txBody>
      </p:sp>
    </p:spTree>
    <p:extLst>
      <p:ext uri="{BB962C8B-B14F-4D97-AF65-F5344CB8AC3E}">
        <p14:creationId xmlns:p14="http://schemas.microsoft.com/office/powerpoint/2010/main" val="2943197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49874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F296E-95BE-42BE-BAE4-F8684BF27D5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550F67FD-071A-47FF-A416-D8EABE0934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47BA071B-5D8B-41E1-8C39-AC4BE228665B}"/>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5" name="Footer Placeholder 4">
            <a:extLst>
              <a:ext uri="{FF2B5EF4-FFF2-40B4-BE49-F238E27FC236}">
                <a16:creationId xmlns:a16="http://schemas.microsoft.com/office/drawing/2014/main" id="{282626D9-1DF6-4474-96FB-A7741E6CD73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F96D473-C53D-4EBC-AF96-8AA48607DF61}"/>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828285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3CCA5-3A42-469F-BD2D-099BC164D1CD}"/>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26187A5E-DD98-48F5-A1A6-5880E63FEEE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400218B-79BF-4BAA-A7DE-7037459A3F48}"/>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5" name="Footer Placeholder 4">
            <a:extLst>
              <a:ext uri="{FF2B5EF4-FFF2-40B4-BE49-F238E27FC236}">
                <a16:creationId xmlns:a16="http://schemas.microsoft.com/office/drawing/2014/main" id="{ED9EA7E4-5B82-467B-98C2-E92A87FF80B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47BCDAF-41B6-4626-9675-255DBA761A6F}"/>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1252166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7F24D1-A9D4-4C0E-B3B2-16853DD4EF5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CB313A6-726B-49EC-BBB1-B61CA06221D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C030573-40AB-4F91-9D52-D83AB066F46A}"/>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5" name="Footer Placeholder 4">
            <a:extLst>
              <a:ext uri="{FF2B5EF4-FFF2-40B4-BE49-F238E27FC236}">
                <a16:creationId xmlns:a16="http://schemas.microsoft.com/office/drawing/2014/main" id="{942FA6F3-A082-4600-ABF1-4FC6607CAAB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B774596-BCB4-44AE-9E00-91FA39A20B56}"/>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3730649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420C9-095B-4168-BA01-E19E2C9B443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341407A0-9DAD-46A5-A469-94EE4FA3A34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30C98D0-A0DE-4997-A7F6-F731EF6185F1}"/>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5" name="Footer Placeholder 4">
            <a:extLst>
              <a:ext uri="{FF2B5EF4-FFF2-40B4-BE49-F238E27FC236}">
                <a16:creationId xmlns:a16="http://schemas.microsoft.com/office/drawing/2014/main" id="{A89B9DB8-65A9-4BF8-A154-9BB05EE3400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2B20E12-A5FF-4B06-8E5A-6E0C1FF2756D}"/>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4079158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D2F1B-5792-4285-B8CF-0909A1BCE1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616A5554-0EF6-4991-99E9-DF4AEC4D2D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C26EC9-2DC1-4436-9B59-578603CA55C7}"/>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5" name="Footer Placeholder 4">
            <a:extLst>
              <a:ext uri="{FF2B5EF4-FFF2-40B4-BE49-F238E27FC236}">
                <a16:creationId xmlns:a16="http://schemas.microsoft.com/office/drawing/2014/main" id="{C7594D5E-9371-4A0E-8A35-B331F89CEBF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B27E21C-82EE-49B6-ABE1-0BD317D163AB}"/>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433644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222C3-0BA5-41C0-9BFB-7209DF6A7CE8}"/>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69F30921-F180-44BE-8CC5-3D4666F58F9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3B1D899C-A0FC-4FBB-9125-91908FB495F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E218E456-FF6B-4BE2-A564-D6AC18360F1B}"/>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6" name="Footer Placeholder 5">
            <a:extLst>
              <a:ext uri="{FF2B5EF4-FFF2-40B4-BE49-F238E27FC236}">
                <a16:creationId xmlns:a16="http://schemas.microsoft.com/office/drawing/2014/main" id="{4338AEDA-91EE-4293-98A3-9AD6F7AE6B19}"/>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BB377FDD-D06F-4B39-8C93-8C9A04FC172A}"/>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233909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CC6D7-38B6-482D-BA72-F2AC16919A78}"/>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4FD448DA-57F9-4365-9980-B6B9B1740D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49B78E0-CCB9-48D1-BB4F-F9453A4E066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E3F1566A-5559-4EE4-AACD-851F4429FB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0E9EA52-0823-4785-9941-0E57C3F266C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3185BD09-50AD-4A07-AA23-557D5FE17650}"/>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8" name="Footer Placeholder 7">
            <a:extLst>
              <a:ext uri="{FF2B5EF4-FFF2-40B4-BE49-F238E27FC236}">
                <a16:creationId xmlns:a16="http://schemas.microsoft.com/office/drawing/2014/main" id="{6E2437AA-0A73-411F-8055-1C3D460AD4FB}"/>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1AF2EC42-F208-4499-A2D2-7DA067BD10D6}"/>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3679132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2B79C-A814-4DB8-8F95-8D2262CB0666}"/>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421C3320-2D3E-4E24-80BF-16A8E14B08AE}"/>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4" name="Footer Placeholder 3">
            <a:extLst>
              <a:ext uri="{FF2B5EF4-FFF2-40B4-BE49-F238E27FC236}">
                <a16:creationId xmlns:a16="http://schemas.microsoft.com/office/drawing/2014/main" id="{A7702582-6FD1-4FD1-A6C4-0B0737887B14}"/>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706C4AB0-1726-4F3C-9AB5-16B25B7F773E}"/>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1116076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BF660C-B905-47F4-9EB3-5754809524D1}"/>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3" name="Footer Placeholder 2">
            <a:extLst>
              <a:ext uri="{FF2B5EF4-FFF2-40B4-BE49-F238E27FC236}">
                <a16:creationId xmlns:a16="http://schemas.microsoft.com/office/drawing/2014/main" id="{B5772738-1492-4025-9DA4-4F0ED4AABB1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7EFF361A-D8DE-4142-AE9D-63764D3BA924}"/>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2026164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0F6D8-360A-4346-9E05-F50DC7EDFC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F9893A99-D80B-4EE3-B5AE-1E268F1E2A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2FE76862-9388-43BA-9722-24266A5A88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42B1D1-2841-4BEE-BA90-373FE5E20CBC}"/>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6" name="Footer Placeholder 5">
            <a:extLst>
              <a:ext uri="{FF2B5EF4-FFF2-40B4-BE49-F238E27FC236}">
                <a16:creationId xmlns:a16="http://schemas.microsoft.com/office/drawing/2014/main" id="{2E3C09D2-928C-45CA-922D-12801591967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3208F72-C008-4E66-AE65-42FA80C89CBE}"/>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1008939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EBF3A-B8AC-47D8-895F-A29BF3625F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CD19ED0C-D4FE-45D3-8359-F60A742C4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0F122D6C-127D-47F7-B6DA-0AAEF2E614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BDE1A5-4397-4354-84EB-51570FDB1DDD}"/>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6" name="Footer Placeholder 5">
            <a:extLst>
              <a:ext uri="{FF2B5EF4-FFF2-40B4-BE49-F238E27FC236}">
                <a16:creationId xmlns:a16="http://schemas.microsoft.com/office/drawing/2014/main" id="{A2320897-BAB4-47DA-B36C-C096F6F4A89B}"/>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B9B1BC0C-8277-40C0-9612-CE7D560CB1EF}"/>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1728494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C89BE1-A028-4F70-8507-9B07ADE6A4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38B0396-4AF0-4C65-B5A3-8864FFF358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AE816FC-D171-4AFA-ACA4-BF96002D84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505765-B0DE-4446-B7C3-8D9007D2552B}" type="datetimeFigureOut">
              <a:rPr lang="en-CA" smtClean="0"/>
              <a:t>2021-07-12</a:t>
            </a:fld>
            <a:endParaRPr lang="en-CA"/>
          </a:p>
        </p:txBody>
      </p:sp>
      <p:sp>
        <p:nvSpPr>
          <p:cNvPr id="5" name="Footer Placeholder 4">
            <a:extLst>
              <a:ext uri="{FF2B5EF4-FFF2-40B4-BE49-F238E27FC236}">
                <a16:creationId xmlns:a16="http://schemas.microsoft.com/office/drawing/2014/main" id="{71B554A0-44DB-41C6-A34D-F1B5A569AF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BF60B5DE-06AC-4145-83CB-455470F651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CE975B-E081-48F1-BCEE-89067A3B3D13}" type="slidenum">
              <a:rPr lang="en-CA" smtClean="0"/>
              <a:t>‹#›</a:t>
            </a:fld>
            <a:endParaRPr lang="en-CA"/>
          </a:p>
        </p:txBody>
      </p:sp>
    </p:spTree>
    <p:extLst>
      <p:ext uri="{BB962C8B-B14F-4D97-AF65-F5344CB8AC3E}">
        <p14:creationId xmlns:p14="http://schemas.microsoft.com/office/powerpoint/2010/main" val="278525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beyondtransparency.org/chapters/part-5/open-data-and-algorithmic-regulatio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395BE-0FE2-4959-9059-C3DB11AC9D02}"/>
              </a:ext>
            </a:extLst>
          </p:cNvPr>
          <p:cNvSpPr>
            <a:spLocks noGrp="1"/>
          </p:cNvSpPr>
          <p:nvPr>
            <p:ph type="ctrTitle"/>
          </p:nvPr>
        </p:nvSpPr>
        <p:spPr/>
        <p:txBody>
          <a:bodyPr/>
          <a:lstStyle/>
          <a:p>
            <a:r>
              <a:rPr lang="en-US" dirty="0" err="1"/>
              <a:t>VCoI</a:t>
            </a:r>
            <a:r>
              <a:rPr lang="en-US" dirty="0"/>
              <a:t> Deliverables and Status</a:t>
            </a:r>
            <a:endParaRPr lang="en-CA" dirty="0"/>
          </a:p>
        </p:txBody>
      </p:sp>
      <p:sp>
        <p:nvSpPr>
          <p:cNvPr id="3" name="Subtitle 2">
            <a:extLst>
              <a:ext uri="{FF2B5EF4-FFF2-40B4-BE49-F238E27FC236}">
                <a16:creationId xmlns:a16="http://schemas.microsoft.com/office/drawing/2014/main" id="{2BAFF3A2-C3C0-41B3-9F89-7D9EE0CD16C5}"/>
              </a:ext>
            </a:extLst>
          </p:cNvPr>
          <p:cNvSpPr>
            <a:spLocks noGrp="1"/>
          </p:cNvSpPr>
          <p:nvPr>
            <p:ph type="subTitle" idx="1"/>
          </p:nvPr>
        </p:nvSpPr>
        <p:spPr/>
        <p:txBody>
          <a:bodyPr/>
          <a:lstStyle/>
          <a:p>
            <a:r>
              <a:rPr lang="en-US" dirty="0"/>
              <a:t>Prepared for: </a:t>
            </a:r>
            <a:r>
              <a:rPr lang="en-US" dirty="0" err="1"/>
              <a:t>GovDTF</a:t>
            </a:r>
            <a:r>
              <a:rPr lang="en-US" dirty="0"/>
              <a:t>, 15 June 2021</a:t>
            </a:r>
          </a:p>
          <a:p>
            <a:r>
              <a:rPr lang="en-US" dirty="0"/>
              <a:t>Submitted to OMG as:</a:t>
            </a:r>
          </a:p>
          <a:p>
            <a:r>
              <a:rPr lang="en-US" dirty="0"/>
              <a:t>finance/2021-03-04</a:t>
            </a:r>
          </a:p>
        </p:txBody>
      </p:sp>
    </p:spTree>
    <p:extLst>
      <p:ext uri="{BB962C8B-B14F-4D97-AF65-F5344CB8AC3E}">
        <p14:creationId xmlns:p14="http://schemas.microsoft.com/office/powerpoint/2010/main" val="3796822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E2BECE5B-EC12-4BFF-92D3-5A8A57B7357D}"/>
              </a:ext>
            </a:extLst>
          </p:cNvPr>
          <p:cNvSpPr/>
          <p:nvPr/>
        </p:nvSpPr>
        <p:spPr>
          <a:xfrm>
            <a:off x="1923450"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FIBO</a:t>
            </a:r>
            <a:endParaRPr lang="en-US" sz="2800" dirty="0">
              <a:solidFill>
                <a:schemeClr val="tx1"/>
              </a:solidFill>
            </a:endParaRPr>
          </a:p>
        </p:txBody>
      </p:sp>
      <p:sp>
        <p:nvSpPr>
          <p:cNvPr id="2" name="Title 1">
            <a:extLst>
              <a:ext uri="{FF2B5EF4-FFF2-40B4-BE49-F238E27FC236}">
                <a16:creationId xmlns:a16="http://schemas.microsoft.com/office/drawing/2014/main" id="{FDDAE135-5984-40D7-A672-02EAA9F70CEC}"/>
              </a:ext>
            </a:extLst>
          </p:cNvPr>
          <p:cNvSpPr>
            <a:spLocks noGrp="1"/>
          </p:cNvSpPr>
          <p:nvPr>
            <p:ph type="title"/>
          </p:nvPr>
        </p:nvSpPr>
        <p:spPr>
          <a:xfrm>
            <a:off x="838200" y="0"/>
            <a:ext cx="10515600" cy="960449"/>
          </a:xfrm>
        </p:spPr>
        <p:txBody>
          <a:bodyPr/>
          <a:lstStyle/>
          <a:p>
            <a:r>
              <a:rPr lang="en-US" dirty="0"/>
              <a:t>Requirement Overview</a:t>
            </a:r>
          </a:p>
        </p:txBody>
      </p:sp>
      <p:sp>
        <p:nvSpPr>
          <p:cNvPr id="5" name="Rectangle 4">
            <a:extLst>
              <a:ext uri="{FF2B5EF4-FFF2-40B4-BE49-F238E27FC236}">
                <a16:creationId xmlns:a16="http://schemas.microsoft.com/office/drawing/2014/main" id="{0BC0C29E-DE1B-4E24-84C0-2D1187D48F96}"/>
              </a:ext>
            </a:extLst>
          </p:cNvPr>
          <p:cNvSpPr/>
          <p:nvPr/>
        </p:nvSpPr>
        <p:spPr>
          <a:xfrm>
            <a:off x="3723384" y="829621"/>
            <a:ext cx="2037117" cy="57286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Vocabulary Resource</a:t>
            </a:r>
          </a:p>
        </p:txBody>
      </p:sp>
      <p:sp>
        <p:nvSpPr>
          <p:cNvPr id="7" name="Rectangle 6">
            <a:extLst>
              <a:ext uri="{FF2B5EF4-FFF2-40B4-BE49-F238E27FC236}">
                <a16:creationId xmlns:a16="http://schemas.microsoft.com/office/drawing/2014/main" id="{7D1DDFD1-0DE9-4CE2-86F7-9C6E25281BE2}"/>
              </a:ext>
            </a:extLst>
          </p:cNvPr>
          <p:cNvSpPr/>
          <p:nvPr/>
        </p:nvSpPr>
        <p:spPr>
          <a:xfrm>
            <a:off x="6431111" y="822061"/>
            <a:ext cx="2256397" cy="207158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Terms and Definitions</a:t>
            </a:r>
          </a:p>
        </p:txBody>
      </p:sp>
      <p:sp>
        <p:nvSpPr>
          <p:cNvPr id="9" name="Rectangle 8">
            <a:extLst>
              <a:ext uri="{FF2B5EF4-FFF2-40B4-BE49-F238E27FC236}">
                <a16:creationId xmlns:a16="http://schemas.microsoft.com/office/drawing/2014/main" id="{D5AC7727-94FD-41D5-A72D-AE41352141BE}"/>
              </a:ext>
            </a:extLst>
          </p:cNvPr>
          <p:cNvSpPr/>
          <p:nvPr/>
        </p:nvSpPr>
        <p:spPr>
          <a:xfrm>
            <a:off x="9329678" y="826927"/>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1" name="Rectangle 10">
            <a:extLst>
              <a:ext uri="{FF2B5EF4-FFF2-40B4-BE49-F238E27FC236}">
                <a16:creationId xmlns:a16="http://schemas.microsoft.com/office/drawing/2014/main" id="{A82711FC-B3E1-4025-A9FA-792FA75BB071}"/>
              </a:ext>
            </a:extLst>
          </p:cNvPr>
          <p:cNvSpPr/>
          <p:nvPr/>
        </p:nvSpPr>
        <p:spPr>
          <a:xfrm>
            <a:off x="650716" y="829621"/>
            <a:ext cx="2256397" cy="96044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TF Conceptual ontology</a:t>
            </a:r>
          </a:p>
        </p:txBody>
      </p:sp>
      <p:sp>
        <p:nvSpPr>
          <p:cNvPr id="13" name="Rectangle 12">
            <a:extLst>
              <a:ext uri="{FF2B5EF4-FFF2-40B4-BE49-F238E27FC236}">
                <a16:creationId xmlns:a16="http://schemas.microsoft.com/office/drawing/2014/main" id="{B2F240ED-6284-417D-87AE-28CF76F8B898}"/>
              </a:ext>
            </a:extLst>
          </p:cNvPr>
          <p:cNvSpPr/>
          <p:nvPr/>
        </p:nvSpPr>
        <p:spPr>
          <a:xfrm>
            <a:off x="6431112" y="5212957"/>
            <a:ext cx="2256397" cy="13452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5" name="Rectangle 14">
            <a:extLst>
              <a:ext uri="{FF2B5EF4-FFF2-40B4-BE49-F238E27FC236}">
                <a16:creationId xmlns:a16="http://schemas.microsoft.com/office/drawing/2014/main" id="{F3ADA9CB-2F2D-42B7-B74C-4D9D455D661E}"/>
              </a:ext>
            </a:extLst>
          </p:cNvPr>
          <p:cNvSpPr/>
          <p:nvPr/>
        </p:nvSpPr>
        <p:spPr>
          <a:xfrm>
            <a:off x="9329677" y="1570290"/>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17" name="Rectangle 16">
            <a:extLst>
              <a:ext uri="{FF2B5EF4-FFF2-40B4-BE49-F238E27FC236}">
                <a16:creationId xmlns:a16="http://schemas.microsoft.com/office/drawing/2014/main" id="{42E3AC0B-F88F-4D33-98B3-1E458F36FAED}"/>
              </a:ext>
            </a:extLst>
          </p:cNvPr>
          <p:cNvSpPr/>
          <p:nvPr/>
        </p:nvSpPr>
        <p:spPr>
          <a:xfrm>
            <a:off x="9339159" y="378032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9" name="Rectangle 18">
            <a:extLst>
              <a:ext uri="{FF2B5EF4-FFF2-40B4-BE49-F238E27FC236}">
                <a16:creationId xmlns:a16="http://schemas.microsoft.com/office/drawing/2014/main" id="{AF5176C4-5956-4725-A4C8-AD8C7E15E2B4}"/>
              </a:ext>
            </a:extLst>
          </p:cNvPr>
          <p:cNvSpPr/>
          <p:nvPr/>
        </p:nvSpPr>
        <p:spPr>
          <a:xfrm>
            <a:off x="9339158" y="4523692"/>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inserts</a:t>
            </a:r>
          </a:p>
        </p:txBody>
      </p:sp>
      <p:sp>
        <p:nvSpPr>
          <p:cNvPr id="21" name="Rectangle 20">
            <a:extLst>
              <a:ext uri="{FF2B5EF4-FFF2-40B4-BE49-F238E27FC236}">
                <a16:creationId xmlns:a16="http://schemas.microsoft.com/office/drawing/2014/main" id="{BBE1533D-335F-4C4E-886B-046101F55B80}"/>
              </a:ext>
            </a:extLst>
          </p:cNvPr>
          <p:cNvSpPr/>
          <p:nvPr/>
        </p:nvSpPr>
        <p:spPr>
          <a:xfrm>
            <a:off x="9339158" y="5217706"/>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23" name="Rectangle 22">
            <a:extLst>
              <a:ext uri="{FF2B5EF4-FFF2-40B4-BE49-F238E27FC236}">
                <a16:creationId xmlns:a16="http://schemas.microsoft.com/office/drawing/2014/main" id="{1162E964-908A-4E86-A661-3F20A0B09CFF}"/>
              </a:ext>
            </a:extLst>
          </p:cNvPr>
          <p:cNvSpPr/>
          <p:nvPr/>
        </p:nvSpPr>
        <p:spPr>
          <a:xfrm>
            <a:off x="9339157" y="596106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25" name="Rectangle 24">
            <a:extLst>
              <a:ext uri="{FF2B5EF4-FFF2-40B4-BE49-F238E27FC236}">
                <a16:creationId xmlns:a16="http://schemas.microsoft.com/office/drawing/2014/main" id="{CA416395-D966-42AF-A5D2-4A8A72F03944}"/>
              </a:ext>
            </a:extLst>
          </p:cNvPr>
          <p:cNvSpPr/>
          <p:nvPr/>
        </p:nvSpPr>
        <p:spPr>
          <a:xfrm>
            <a:off x="636663" y="1865260"/>
            <a:ext cx="2256397" cy="8005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Industry ontologies</a:t>
            </a:r>
          </a:p>
        </p:txBody>
      </p:sp>
      <p:sp>
        <p:nvSpPr>
          <p:cNvPr id="27" name="Rectangle 26">
            <a:extLst>
              <a:ext uri="{FF2B5EF4-FFF2-40B4-BE49-F238E27FC236}">
                <a16:creationId xmlns:a16="http://schemas.microsoft.com/office/drawing/2014/main" id="{5F98E36C-1DB3-4BE4-B8A5-B70087E921EA}"/>
              </a:ext>
            </a:extLst>
          </p:cNvPr>
          <p:cNvSpPr/>
          <p:nvPr/>
        </p:nvSpPr>
        <p:spPr>
          <a:xfrm>
            <a:off x="6431113" y="3051257"/>
            <a:ext cx="2256397" cy="20096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Acronyms,</a:t>
            </a:r>
          </a:p>
          <a:p>
            <a:pPr algn="ctr"/>
            <a:r>
              <a:rPr lang="en-US" sz="2800" dirty="0">
                <a:solidFill>
                  <a:schemeClr val="tx1"/>
                </a:solidFill>
              </a:rPr>
              <a:t>Abbreviations</a:t>
            </a:r>
          </a:p>
          <a:p>
            <a:pPr algn="ctr"/>
            <a:r>
              <a:rPr lang="en-US" sz="2800" dirty="0">
                <a:solidFill>
                  <a:schemeClr val="tx1"/>
                </a:solidFill>
              </a:rPr>
              <a:t>&amp; Nicknames</a:t>
            </a:r>
          </a:p>
        </p:txBody>
      </p:sp>
      <p:sp>
        <p:nvSpPr>
          <p:cNvPr id="29" name="Rectangle 28">
            <a:extLst>
              <a:ext uri="{FF2B5EF4-FFF2-40B4-BE49-F238E27FC236}">
                <a16:creationId xmlns:a16="http://schemas.microsoft.com/office/drawing/2014/main" id="{06C1B546-B665-4F79-BC8E-6C84F33F87EA}"/>
              </a:ext>
            </a:extLst>
          </p:cNvPr>
          <p:cNvSpPr/>
          <p:nvPr/>
        </p:nvSpPr>
        <p:spPr>
          <a:xfrm>
            <a:off x="636663" y="4580543"/>
            <a:ext cx="2256397" cy="11155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Other Structured Resources (US Gov, industry etc.)</a:t>
            </a:r>
          </a:p>
        </p:txBody>
      </p:sp>
      <p:sp>
        <p:nvSpPr>
          <p:cNvPr id="34" name="Arrow: Right 33">
            <a:extLst>
              <a:ext uri="{FF2B5EF4-FFF2-40B4-BE49-F238E27FC236}">
                <a16:creationId xmlns:a16="http://schemas.microsoft.com/office/drawing/2014/main" id="{5181CB9C-7E2B-410B-8247-3DBBE6AF5DA0}"/>
              </a:ext>
            </a:extLst>
          </p:cNvPr>
          <p:cNvSpPr/>
          <p:nvPr/>
        </p:nvSpPr>
        <p:spPr>
          <a:xfrm>
            <a:off x="3141194" y="112545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Right 35">
            <a:extLst>
              <a:ext uri="{FF2B5EF4-FFF2-40B4-BE49-F238E27FC236}">
                <a16:creationId xmlns:a16="http://schemas.microsoft.com/office/drawing/2014/main" id="{12D1974D-4F32-4B90-A882-3D10456B065E}"/>
              </a:ext>
            </a:extLst>
          </p:cNvPr>
          <p:cNvSpPr/>
          <p:nvPr/>
        </p:nvSpPr>
        <p:spPr>
          <a:xfrm>
            <a:off x="3081214" y="202015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Right 37">
            <a:extLst>
              <a:ext uri="{FF2B5EF4-FFF2-40B4-BE49-F238E27FC236}">
                <a16:creationId xmlns:a16="http://schemas.microsoft.com/office/drawing/2014/main" id="{1A8512C4-50E4-4FF1-9B7D-F4B3109C6C77}"/>
              </a:ext>
            </a:extLst>
          </p:cNvPr>
          <p:cNvSpPr/>
          <p:nvPr/>
        </p:nvSpPr>
        <p:spPr>
          <a:xfrm>
            <a:off x="3080160" y="49820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7FFFCC03-CC65-4A4A-83AB-99054A5B717E}"/>
              </a:ext>
            </a:extLst>
          </p:cNvPr>
          <p:cNvSpPr/>
          <p:nvPr/>
        </p:nvSpPr>
        <p:spPr>
          <a:xfrm>
            <a:off x="5838345" y="206562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row: Right 41">
            <a:extLst>
              <a:ext uri="{FF2B5EF4-FFF2-40B4-BE49-F238E27FC236}">
                <a16:creationId xmlns:a16="http://schemas.microsoft.com/office/drawing/2014/main" id="{58C80745-7360-4AAA-BD98-FB186C113B1B}"/>
              </a:ext>
            </a:extLst>
          </p:cNvPr>
          <p:cNvSpPr/>
          <p:nvPr/>
        </p:nvSpPr>
        <p:spPr>
          <a:xfrm>
            <a:off x="5849309" y="394643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Arrow: Right 43">
            <a:extLst>
              <a:ext uri="{FF2B5EF4-FFF2-40B4-BE49-F238E27FC236}">
                <a16:creationId xmlns:a16="http://schemas.microsoft.com/office/drawing/2014/main" id="{4F455BF1-4172-42DE-84AD-16AA073EE327}"/>
              </a:ext>
            </a:extLst>
          </p:cNvPr>
          <p:cNvSpPr/>
          <p:nvPr/>
        </p:nvSpPr>
        <p:spPr>
          <a:xfrm>
            <a:off x="5838345" y="573411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Arrow: Right 45">
            <a:extLst>
              <a:ext uri="{FF2B5EF4-FFF2-40B4-BE49-F238E27FC236}">
                <a16:creationId xmlns:a16="http://schemas.microsoft.com/office/drawing/2014/main" id="{B1D01A11-86A3-40FF-BB93-7EFC10B73DA0}"/>
              </a:ext>
            </a:extLst>
          </p:cNvPr>
          <p:cNvSpPr/>
          <p:nvPr/>
        </p:nvSpPr>
        <p:spPr>
          <a:xfrm>
            <a:off x="8761903" y="170161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Arrow: Right 47">
            <a:extLst>
              <a:ext uri="{FF2B5EF4-FFF2-40B4-BE49-F238E27FC236}">
                <a16:creationId xmlns:a16="http://schemas.microsoft.com/office/drawing/2014/main" id="{EFAD8BFF-C45A-4363-8035-543CB6EC5B0D}"/>
              </a:ext>
            </a:extLst>
          </p:cNvPr>
          <p:cNvSpPr/>
          <p:nvPr/>
        </p:nvSpPr>
        <p:spPr>
          <a:xfrm>
            <a:off x="8761901" y="2474851"/>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Arrow: Right 49">
            <a:extLst>
              <a:ext uri="{FF2B5EF4-FFF2-40B4-BE49-F238E27FC236}">
                <a16:creationId xmlns:a16="http://schemas.microsoft.com/office/drawing/2014/main" id="{4651CBC2-A324-46EB-81CA-40B098FCA83E}"/>
              </a:ext>
            </a:extLst>
          </p:cNvPr>
          <p:cNvSpPr/>
          <p:nvPr/>
        </p:nvSpPr>
        <p:spPr>
          <a:xfrm>
            <a:off x="8761903" y="392505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Arrow: Right 51">
            <a:extLst>
              <a:ext uri="{FF2B5EF4-FFF2-40B4-BE49-F238E27FC236}">
                <a16:creationId xmlns:a16="http://schemas.microsoft.com/office/drawing/2014/main" id="{09E3C27E-2E60-4CA3-90C4-351F8AD37F54}"/>
              </a:ext>
            </a:extLst>
          </p:cNvPr>
          <p:cNvSpPr/>
          <p:nvPr/>
        </p:nvSpPr>
        <p:spPr>
          <a:xfrm>
            <a:off x="8761903" y="46684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Arrow: Right 53">
            <a:extLst>
              <a:ext uri="{FF2B5EF4-FFF2-40B4-BE49-F238E27FC236}">
                <a16:creationId xmlns:a16="http://schemas.microsoft.com/office/drawing/2014/main" id="{28068937-B7A5-4393-A64D-D6A2DEEA8ADF}"/>
              </a:ext>
            </a:extLst>
          </p:cNvPr>
          <p:cNvSpPr/>
          <p:nvPr/>
        </p:nvSpPr>
        <p:spPr>
          <a:xfrm>
            <a:off x="8761902" y="536243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Arrow: Right 55">
            <a:extLst>
              <a:ext uri="{FF2B5EF4-FFF2-40B4-BE49-F238E27FC236}">
                <a16:creationId xmlns:a16="http://schemas.microsoft.com/office/drawing/2014/main" id="{6031D886-A110-4C01-A2C0-7F9FA9AFF9ED}"/>
              </a:ext>
            </a:extLst>
          </p:cNvPr>
          <p:cNvSpPr/>
          <p:nvPr/>
        </p:nvSpPr>
        <p:spPr>
          <a:xfrm>
            <a:off x="8761902" y="61057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F8DD30E-31DE-4491-8052-12939903D1B0}"/>
              </a:ext>
            </a:extLst>
          </p:cNvPr>
          <p:cNvSpPr/>
          <p:nvPr/>
        </p:nvSpPr>
        <p:spPr>
          <a:xfrm>
            <a:off x="9329676" y="2387809"/>
            <a:ext cx="2256397" cy="1176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Individual Wiki Pages</a:t>
            </a:r>
          </a:p>
          <a:p>
            <a:pPr algn="ctr"/>
            <a:r>
              <a:rPr lang="en-US" sz="2000" dirty="0">
                <a:solidFill>
                  <a:schemeClr val="tx1"/>
                </a:solidFill>
              </a:rPr>
              <a:t>(with Index)</a:t>
            </a:r>
          </a:p>
        </p:txBody>
      </p:sp>
      <p:sp>
        <p:nvSpPr>
          <p:cNvPr id="4" name="Arrow: Right 3">
            <a:extLst>
              <a:ext uri="{FF2B5EF4-FFF2-40B4-BE49-F238E27FC236}">
                <a16:creationId xmlns:a16="http://schemas.microsoft.com/office/drawing/2014/main" id="{A66D25C6-520E-4588-843D-9A31509C67BC}"/>
              </a:ext>
            </a:extLst>
          </p:cNvPr>
          <p:cNvSpPr/>
          <p:nvPr/>
        </p:nvSpPr>
        <p:spPr>
          <a:xfrm>
            <a:off x="8761901" y="315176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8F4C5ED4-DB27-4C20-96D1-EE60BC958EBC}"/>
              </a:ext>
            </a:extLst>
          </p:cNvPr>
          <p:cNvSpPr/>
          <p:nvPr/>
        </p:nvSpPr>
        <p:spPr>
          <a:xfrm>
            <a:off x="8761902" y="97833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CC2FBFA-FF08-4EA5-ACB0-FE5D49638CC3}"/>
              </a:ext>
            </a:extLst>
          </p:cNvPr>
          <p:cNvSpPr/>
          <p:nvPr/>
        </p:nvSpPr>
        <p:spPr>
          <a:xfrm>
            <a:off x="900317"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IOF</a:t>
            </a:r>
            <a:endParaRPr lang="en-US" sz="2800" dirty="0">
              <a:solidFill>
                <a:schemeClr val="tx1"/>
              </a:solidFill>
            </a:endParaRPr>
          </a:p>
        </p:txBody>
      </p:sp>
      <p:sp>
        <p:nvSpPr>
          <p:cNvPr id="10" name="Rectangle 9">
            <a:extLst>
              <a:ext uri="{FF2B5EF4-FFF2-40B4-BE49-F238E27FC236}">
                <a16:creationId xmlns:a16="http://schemas.microsoft.com/office/drawing/2014/main" id="{33A7DF4D-C7E8-435C-A9A7-B71785381381}"/>
              </a:ext>
            </a:extLst>
          </p:cNvPr>
          <p:cNvSpPr/>
          <p:nvPr/>
        </p:nvSpPr>
        <p:spPr>
          <a:xfrm>
            <a:off x="646534" y="3269580"/>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Taxonomies</a:t>
            </a:r>
          </a:p>
        </p:txBody>
      </p:sp>
      <p:sp>
        <p:nvSpPr>
          <p:cNvPr id="12" name="Rectangle 11">
            <a:extLst>
              <a:ext uri="{FF2B5EF4-FFF2-40B4-BE49-F238E27FC236}">
                <a16:creationId xmlns:a16="http://schemas.microsoft.com/office/drawing/2014/main" id="{977FFD4D-D6EE-4693-B760-3C71AE033660}"/>
              </a:ext>
            </a:extLst>
          </p:cNvPr>
          <p:cNvSpPr/>
          <p:nvPr/>
        </p:nvSpPr>
        <p:spPr>
          <a:xfrm>
            <a:off x="636664" y="3880837"/>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Vocabularies</a:t>
            </a:r>
          </a:p>
        </p:txBody>
      </p:sp>
      <p:sp>
        <p:nvSpPr>
          <p:cNvPr id="14" name="Rectangle 13">
            <a:extLst>
              <a:ext uri="{FF2B5EF4-FFF2-40B4-BE49-F238E27FC236}">
                <a16:creationId xmlns:a16="http://schemas.microsoft.com/office/drawing/2014/main" id="{4BB669BD-A8E6-4F39-B5B6-6FBFE48BAD8E}"/>
              </a:ext>
            </a:extLst>
          </p:cNvPr>
          <p:cNvSpPr/>
          <p:nvPr/>
        </p:nvSpPr>
        <p:spPr>
          <a:xfrm>
            <a:off x="660586" y="5962985"/>
            <a:ext cx="2256397" cy="59809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6" name="Arrow: Right 15">
            <a:extLst>
              <a:ext uri="{FF2B5EF4-FFF2-40B4-BE49-F238E27FC236}">
                <a16:creationId xmlns:a16="http://schemas.microsoft.com/office/drawing/2014/main" id="{8933BBD5-712C-4CCE-81F5-E10A7ABE7588}"/>
              </a:ext>
            </a:extLst>
          </p:cNvPr>
          <p:cNvSpPr/>
          <p:nvPr/>
        </p:nvSpPr>
        <p:spPr>
          <a:xfrm>
            <a:off x="3067162" y="33292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7843C65F-83CF-47EC-B2D5-7EAF1C1F0EBC}"/>
              </a:ext>
            </a:extLst>
          </p:cNvPr>
          <p:cNvSpPr/>
          <p:nvPr/>
        </p:nvSpPr>
        <p:spPr>
          <a:xfrm>
            <a:off x="3094212" y="6095210"/>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Right 19">
            <a:extLst>
              <a:ext uri="{FF2B5EF4-FFF2-40B4-BE49-F238E27FC236}">
                <a16:creationId xmlns:a16="http://schemas.microsoft.com/office/drawing/2014/main" id="{FBBDDF20-210B-4DB9-B636-32C345CFCA50}"/>
              </a:ext>
            </a:extLst>
          </p:cNvPr>
          <p:cNvSpPr/>
          <p:nvPr/>
        </p:nvSpPr>
        <p:spPr>
          <a:xfrm>
            <a:off x="3054505" y="397747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2364196E-5D89-43C1-AC20-302F261A4707}"/>
              </a:ext>
            </a:extLst>
          </p:cNvPr>
          <p:cNvSpPr/>
          <p:nvPr/>
        </p:nvSpPr>
        <p:spPr>
          <a:xfrm rot="16200000">
            <a:off x="-2472090" y="3425569"/>
            <a:ext cx="5728625" cy="536726"/>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Semantic Completeness</a:t>
            </a:r>
          </a:p>
        </p:txBody>
      </p:sp>
      <p:sp>
        <p:nvSpPr>
          <p:cNvPr id="24" name="Rectangle 23">
            <a:extLst>
              <a:ext uri="{FF2B5EF4-FFF2-40B4-BE49-F238E27FC236}">
                <a16:creationId xmlns:a16="http://schemas.microsoft.com/office/drawing/2014/main" id="{F6F4D100-927E-4E66-820C-F0585B200140}"/>
              </a:ext>
            </a:extLst>
          </p:cNvPr>
          <p:cNvSpPr/>
          <p:nvPr/>
        </p:nvSpPr>
        <p:spPr>
          <a:xfrm>
            <a:off x="3875784" y="4753669"/>
            <a:ext cx="1755951" cy="166459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Vocabulary for Models</a:t>
            </a:r>
            <a:endParaRPr lang="en-US" sz="2800" dirty="0">
              <a:solidFill>
                <a:schemeClr val="tx1"/>
              </a:solidFill>
            </a:endParaRPr>
          </a:p>
        </p:txBody>
      </p:sp>
    </p:spTree>
    <p:extLst>
      <p:ext uri="{BB962C8B-B14F-4D97-AF65-F5344CB8AC3E}">
        <p14:creationId xmlns:p14="http://schemas.microsoft.com/office/powerpoint/2010/main" val="3859405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864C5-C050-45C0-AF72-0E6AF26B4B17}"/>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Content requirements</a:t>
            </a:r>
            <a:endParaRPr lang="en-CA" dirty="0"/>
          </a:p>
        </p:txBody>
      </p:sp>
      <p:sp>
        <p:nvSpPr>
          <p:cNvPr id="3" name="Content Placeholder 2">
            <a:extLst>
              <a:ext uri="{FF2B5EF4-FFF2-40B4-BE49-F238E27FC236}">
                <a16:creationId xmlns:a16="http://schemas.microsoft.com/office/drawing/2014/main" id="{EFE56718-BA03-44B4-ADC7-6425A83A461A}"/>
              </a:ext>
            </a:extLst>
          </p:cNvPr>
          <p:cNvSpPr>
            <a:spLocks noGrp="1"/>
          </p:cNvSpPr>
          <p:nvPr>
            <p:ph idx="1"/>
          </p:nvPr>
        </p:nvSpPr>
        <p:spPr/>
        <p:txBody>
          <a:bodyPr/>
          <a:lstStyle/>
          <a:p>
            <a:pPr lvl="0"/>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273242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E2BECE5B-EC12-4BFF-92D3-5A8A57B7357D}"/>
              </a:ext>
            </a:extLst>
          </p:cNvPr>
          <p:cNvSpPr/>
          <p:nvPr/>
        </p:nvSpPr>
        <p:spPr>
          <a:xfrm>
            <a:off x="1923450"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FIBO</a:t>
            </a:r>
            <a:endParaRPr lang="en-US" sz="2800" dirty="0">
              <a:solidFill>
                <a:schemeClr val="tx1"/>
              </a:solidFill>
            </a:endParaRPr>
          </a:p>
        </p:txBody>
      </p:sp>
      <p:sp>
        <p:nvSpPr>
          <p:cNvPr id="2" name="Title 1">
            <a:extLst>
              <a:ext uri="{FF2B5EF4-FFF2-40B4-BE49-F238E27FC236}">
                <a16:creationId xmlns:a16="http://schemas.microsoft.com/office/drawing/2014/main" id="{FDDAE135-5984-40D7-A672-02EAA9F70CEC}"/>
              </a:ext>
            </a:extLst>
          </p:cNvPr>
          <p:cNvSpPr>
            <a:spLocks noGrp="1"/>
          </p:cNvSpPr>
          <p:nvPr>
            <p:ph type="title"/>
          </p:nvPr>
        </p:nvSpPr>
        <p:spPr>
          <a:xfrm>
            <a:off x="838200" y="0"/>
            <a:ext cx="10515600" cy="960449"/>
          </a:xfrm>
        </p:spPr>
        <p:txBody>
          <a:bodyPr/>
          <a:lstStyle/>
          <a:p>
            <a:r>
              <a:rPr lang="en-US" dirty="0"/>
              <a:t>Requirement Overview: Content</a:t>
            </a:r>
          </a:p>
        </p:txBody>
      </p:sp>
      <p:sp>
        <p:nvSpPr>
          <p:cNvPr id="5" name="Rectangle 4">
            <a:extLst>
              <a:ext uri="{FF2B5EF4-FFF2-40B4-BE49-F238E27FC236}">
                <a16:creationId xmlns:a16="http://schemas.microsoft.com/office/drawing/2014/main" id="{0BC0C29E-DE1B-4E24-84C0-2D1187D48F96}"/>
              </a:ext>
            </a:extLst>
          </p:cNvPr>
          <p:cNvSpPr/>
          <p:nvPr/>
        </p:nvSpPr>
        <p:spPr>
          <a:xfrm>
            <a:off x="3723384" y="829621"/>
            <a:ext cx="2037117" cy="57286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Vocabulary Resource</a:t>
            </a:r>
          </a:p>
        </p:txBody>
      </p:sp>
      <p:sp>
        <p:nvSpPr>
          <p:cNvPr id="7" name="Rectangle 6">
            <a:extLst>
              <a:ext uri="{FF2B5EF4-FFF2-40B4-BE49-F238E27FC236}">
                <a16:creationId xmlns:a16="http://schemas.microsoft.com/office/drawing/2014/main" id="{7D1DDFD1-0DE9-4CE2-86F7-9C6E25281BE2}"/>
              </a:ext>
            </a:extLst>
          </p:cNvPr>
          <p:cNvSpPr/>
          <p:nvPr/>
        </p:nvSpPr>
        <p:spPr>
          <a:xfrm>
            <a:off x="6431111" y="822061"/>
            <a:ext cx="2256397" cy="207158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Terms and Definitions</a:t>
            </a:r>
          </a:p>
        </p:txBody>
      </p:sp>
      <p:sp>
        <p:nvSpPr>
          <p:cNvPr id="9" name="Rectangle 8">
            <a:extLst>
              <a:ext uri="{FF2B5EF4-FFF2-40B4-BE49-F238E27FC236}">
                <a16:creationId xmlns:a16="http://schemas.microsoft.com/office/drawing/2014/main" id="{D5AC7727-94FD-41D5-A72D-AE41352141BE}"/>
              </a:ext>
            </a:extLst>
          </p:cNvPr>
          <p:cNvSpPr/>
          <p:nvPr/>
        </p:nvSpPr>
        <p:spPr>
          <a:xfrm>
            <a:off x="9329678" y="826927"/>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1" name="Rectangle 10">
            <a:extLst>
              <a:ext uri="{FF2B5EF4-FFF2-40B4-BE49-F238E27FC236}">
                <a16:creationId xmlns:a16="http://schemas.microsoft.com/office/drawing/2014/main" id="{A82711FC-B3E1-4025-A9FA-792FA75BB071}"/>
              </a:ext>
            </a:extLst>
          </p:cNvPr>
          <p:cNvSpPr/>
          <p:nvPr/>
        </p:nvSpPr>
        <p:spPr>
          <a:xfrm>
            <a:off x="650716" y="829621"/>
            <a:ext cx="2256397" cy="96044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TF Conceptual ontology</a:t>
            </a:r>
          </a:p>
        </p:txBody>
      </p:sp>
      <p:sp>
        <p:nvSpPr>
          <p:cNvPr id="13" name="Rectangle 12">
            <a:extLst>
              <a:ext uri="{FF2B5EF4-FFF2-40B4-BE49-F238E27FC236}">
                <a16:creationId xmlns:a16="http://schemas.microsoft.com/office/drawing/2014/main" id="{B2F240ED-6284-417D-87AE-28CF76F8B898}"/>
              </a:ext>
            </a:extLst>
          </p:cNvPr>
          <p:cNvSpPr/>
          <p:nvPr/>
        </p:nvSpPr>
        <p:spPr>
          <a:xfrm>
            <a:off x="6431112" y="5212957"/>
            <a:ext cx="2256397" cy="13452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5" name="Rectangle 14">
            <a:extLst>
              <a:ext uri="{FF2B5EF4-FFF2-40B4-BE49-F238E27FC236}">
                <a16:creationId xmlns:a16="http://schemas.microsoft.com/office/drawing/2014/main" id="{F3ADA9CB-2F2D-42B7-B74C-4D9D455D661E}"/>
              </a:ext>
            </a:extLst>
          </p:cNvPr>
          <p:cNvSpPr/>
          <p:nvPr/>
        </p:nvSpPr>
        <p:spPr>
          <a:xfrm>
            <a:off x="9329677" y="1570290"/>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17" name="Rectangle 16">
            <a:extLst>
              <a:ext uri="{FF2B5EF4-FFF2-40B4-BE49-F238E27FC236}">
                <a16:creationId xmlns:a16="http://schemas.microsoft.com/office/drawing/2014/main" id="{42E3AC0B-F88F-4D33-98B3-1E458F36FAED}"/>
              </a:ext>
            </a:extLst>
          </p:cNvPr>
          <p:cNvSpPr/>
          <p:nvPr/>
        </p:nvSpPr>
        <p:spPr>
          <a:xfrm>
            <a:off x="9339159" y="378032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9" name="Rectangle 18">
            <a:extLst>
              <a:ext uri="{FF2B5EF4-FFF2-40B4-BE49-F238E27FC236}">
                <a16:creationId xmlns:a16="http://schemas.microsoft.com/office/drawing/2014/main" id="{AF5176C4-5956-4725-A4C8-AD8C7E15E2B4}"/>
              </a:ext>
            </a:extLst>
          </p:cNvPr>
          <p:cNvSpPr/>
          <p:nvPr/>
        </p:nvSpPr>
        <p:spPr>
          <a:xfrm>
            <a:off x="9339158" y="4523692"/>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inserts</a:t>
            </a:r>
          </a:p>
        </p:txBody>
      </p:sp>
      <p:sp>
        <p:nvSpPr>
          <p:cNvPr id="21" name="Rectangle 20">
            <a:extLst>
              <a:ext uri="{FF2B5EF4-FFF2-40B4-BE49-F238E27FC236}">
                <a16:creationId xmlns:a16="http://schemas.microsoft.com/office/drawing/2014/main" id="{BBE1533D-335F-4C4E-886B-046101F55B80}"/>
              </a:ext>
            </a:extLst>
          </p:cNvPr>
          <p:cNvSpPr/>
          <p:nvPr/>
        </p:nvSpPr>
        <p:spPr>
          <a:xfrm>
            <a:off x="9339158" y="5217706"/>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23" name="Rectangle 22">
            <a:extLst>
              <a:ext uri="{FF2B5EF4-FFF2-40B4-BE49-F238E27FC236}">
                <a16:creationId xmlns:a16="http://schemas.microsoft.com/office/drawing/2014/main" id="{1162E964-908A-4E86-A661-3F20A0B09CFF}"/>
              </a:ext>
            </a:extLst>
          </p:cNvPr>
          <p:cNvSpPr/>
          <p:nvPr/>
        </p:nvSpPr>
        <p:spPr>
          <a:xfrm>
            <a:off x="9339157" y="596106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25" name="Rectangle 24">
            <a:extLst>
              <a:ext uri="{FF2B5EF4-FFF2-40B4-BE49-F238E27FC236}">
                <a16:creationId xmlns:a16="http://schemas.microsoft.com/office/drawing/2014/main" id="{CA416395-D966-42AF-A5D2-4A8A72F03944}"/>
              </a:ext>
            </a:extLst>
          </p:cNvPr>
          <p:cNvSpPr/>
          <p:nvPr/>
        </p:nvSpPr>
        <p:spPr>
          <a:xfrm>
            <a:off x="636663" y="1865260"/>
            <a:ext cx="2256397" cy="8005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Industry ontologies</a:t>
            </a:r>
          </a:p>
        </p:txBody>
      </p:sp>
      <p:sp>
        <p:nvSpPr>
          <p:cNvPr id="27" name="Rectangle 26">
            <a:extLst>
              <a:ext uri="{FF2B5EF4-FFF2-40B4-BE49-F238E27FC236}">
                <a16:creationId xmlns:a16="http://schemas.microsoft.com/office/drawing/2014/main" id="{5F98E36C-1DB3-4BE4-B8A5-B70087E921EA}"/>
              </a:ext>
            </a:extLst>
          </p:cNvPr>
          <p:cNvSpPr/>
          <p:nvPr/>
        </p:nvSpPr>
        <p:spPr>
          <a:xfrm>
            <a:off x="6431113" y="3051257"/>
            <a:ext cx="2256397" cy="20096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Acronyms,</a:t>
            </a:r>
          </a:p>
          <a:p>
            <a:pPr algn="ctr"/>
            <a:r>
              <a:rPr lang="en-US" sz="2800" dirty="0">
                <a:solidFill>
                  <a:schemeClr val="tx1"/>
                </a:solidFill>
              </a:rPr>
              <a:t>Abbreviations</a:t>
            </a:r>
          </a:p>
          <a:p>
            <a:pPr algn="ctr"/>
            <a:r>
              <a:rPr lang="en-US" sz="2800" dirty="0">
                <a:solidFill>
                  <a:schemeClr val="tx1"/>
                </a:solidFill>
              </a:rPr>
              <a:t>&amp; Nicknames</a:t>
            </a:r>
          </a:p>
        </p:txBody>
      </p:sp>
      <p:sp>
        <p:nvSpPr>
          <p:cNvPr id="29" name="Rectangle 28">
            <a:extLst>
              <a:ext uri="{FF2B5EF4-FFF2-40B4-BE49-F238E27FC236}">
                <a16:creationId xmlns:a16="http://schemas.microsoft.com/office/drawing/2014/main" id="{06C1B546-B665-4F79-BC8E-6C84F33F87EA}"/>
              </a:ext>
            </a:extLst>
          </p:cNvPr>
          <p:cNvSpPr/>
          <p:nvPr/>
        </p:nvSpPr>
        <p:spPr>
          <a:xfrm>
            <a:off x="636663" y="4580543"/>
            <a:ext cx="2256397" cy="11155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Other Structured Resources (US Gov, industry etc.)</a:t>
            </a:r>
          </a:p>
        </p:txBody>
      </p:sp>
      <p:sp>
        <p:nvSpPr>
          <p:cNvPr id="34" name="Arrow: Right 33">
            <a:extLst>
              <a:ext uri="{FF2B5EF4-FFF2-40B4-BE49-F238E27FC236}">
                <a16:creationId xmlns:a16="http://schemas.microsoft.com/office/drawing/2014/main" id="{5181CB9C-7E2B-410B-8247-3DBBE6AF5DA0}"/>
              </a:ext>
            </a:extLst>
          </p:cNvPr>
          <p:cNvSpPr/>
          <p:nvPr/>
        </p:nvSpPr>
        <p:spPr>
          <a:xfrm>
            <a:off x="3141194" y="112545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Right 35">
            <a:extLst>
              <a:ext uri="{FF2B5EF4-FFF2-40B4-BE49-F238E27FC236}">
                <a16:creationId xmlns:a16="http://schemas.microsoft.com/office/drawing/2014/main" id="{12D1974D-4F32-4B90-A882-3D10456B065E}"/>
              </a:ext>
            </a:extLst>
          </p:cNvPr>
          <p:cNvSpPr/>
          <p:nvPr/>
        </p:nvSpPr>
        <p:spPr>
          <a:xfrm>
            <a:off x="3081214" y="202015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Right 37">
            <a:extLst>
              <a:ext uri="{FF2B5EF4-FFF2-40B4-BE49-F238E27FC236}">
                <a16:creationId xmlns:a16="http://schemas.microsoft.com/office/drawing/2014/main" id="{1A8512C4-50E4-4FF1-9B7D-F4B3109C6C77}"/>
              </a:ext>
            </a:extLst>
          </p:cNvPr>
          <p:cNvSpPr/>
          <p:nvPr/>
        </p:nvSpPr>
        <p:spPr>
          <a:xfrm>
            <a:off x="3080160" y="49820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7FFFCC03-CC65-4A4A-83AB-99054A5B717E}"/>
              </a:ext>
            </a:extLst>
          </p:cNvPr>
          <p:cNvSpPr/>
          <p:nvPr/>
        </p:nvSpPr>
        <p:spPr>
          <a:xfrm>
            <a:off x="5838345" y="206562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row: Right 41">
            <a:extLst>
              <a:ext uri="{FF2B5EF4-FFF2-40B4-BE49-F238E27FC236}">
                <a16:creationId xmlns:a16="http://schemas.microsoft.com/office/drawing/2014/main" id="{58C80745-7360-4AAA-BD98-FB186C113B1B}"/>
              </a:ext>
            </a:extLst>
          </p:cNvPr>
          <p:cNvSpPr/>
          <p:nvPr/>
        </p:nvSpPr>
        <p:spPr>
          <a:xfrm>
            <a:off x="5849309" y="394643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Arrow: Right 43">
            <a:extLst>
              <a:ext uri="{FF2B5EF4-FFF2-40B4-BE49-F238E27FC236}">
                <a16:creationId xmlns:a16="http://schemas.microsoft.com/office/drawing/2014/main" id="{4F455BF1-4172-42DE-84AD-16AA073EE327}"/>
              </a:ext>
            </a:extLst>
          </p:cNvPr>
          <p:cNvSpPr/>
          <p:nvPr/>
        </p:nvSpPr>
        <p:spPr>
          <a:xfrm>
            <a:off x="5838345" y="573411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Arrow: Right 45">
            <a:extLst>
              <a:ext uri="{FF2B5EF4-FFF2-40B4-BE49-F238E27FC236}">
                <a16:creationId xmlns:a16="http://schemas.microsoft.com/office/drawing/2014/main" id="{B1D01A11-86A3-40FF-BB93-7EFC10B73DA0}"/>
              </a:ext>
            </a:extLst>
          </p:cNvPr>
          <p:cNvSpPr/>
          <p:nvPr/>
        </p:nvSpPr>
        <p:spPr>
          <a:xfrm>
            <a:off x="8761903" y="170161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Arrow: Right 47">
            <a:extLst>
              <a:ext uri="{FF2B5EF4-FFF2-40B4-BE49-F238E27FC236}">
                <a16:creationId xmlns:a16="http://schemas.microsoft.com/office/drawing/2014/main" id="{EFAD8BFF-C45A-4363-8035-543CB6EC5B0D}"/>
              </a:ext>
            </a:extLst>
          </p:cNvPr>
          <p:cNvSpPr/>
          <p:nvPr/>
        </p:nvSpPr>
        <p:spPr>
          <a:xfrm>
            <a:off x="8761901" y="2474851"/>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Arrow: Right 49">
            <a:extLst>
              <a:ext uri="{FF2B5EF4-FFF2-40B4-BE49-F238E27FC236}">
                <a16:creationId xmlns:a16="http://schemas.microsoft.com/office/drawing/2014/main" id="{4651CBC2-A324-46EB-81CA-40B098FCA83E}"/>
              </a:ext>
            </a:extLst>
          </p:cNvPr>
          <p:cNvSpPr/>
          <p:nvPr/>
        </p:nvSpPr>
        <p:spPr>
          <a:xfrm>
            <a:off x="8761903" y="392505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Arrow: Right 51">
            <a:extLst>
              <a:ext uri="{FF2B5EF4-FFF2-40B4-BE49-F238E27FC236}">
                <a16:creationId xmlns:a16="http://schemas.microsoft.com/office/drawing/2014/main" id="{09E3C27E-2E60-4CA3-90C4-351F8AD37F54}"/>
              </a:ext>
            </a:extLst>
          </p:cNvPr>
          <p:cNvSpPr/>
          <p:nvPr/>
        </p:nvSpPr>
        <p:spPr>
          <a:xfrm>
            <a:off x="8761903" y="46684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Arrow: Right 53">
            <a:extLst>
              <a:ext uri="{FF2B5EF4-FFF2-40B4-BE49-F238E27FC236}">
                <a16:creationId xmlns:a16="http://schemas.microsoft.com/office/drawing/2014/main" id="{28068937-B7A5-4393-A64D-D6A2DEEA8ADF}"/>
              </a:ext>
            </a:extLst>
          </p:cNvPr>
          <p:cNvSpPr/>
          <p:nvPr/>
        </p:nvSpPr>
        <p:spPr>
          <a:xfrm>
            <a:off x="8761902" y="536243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Arrow: Right 55">
            <a:extLst>
              <a:ext uri="{FF2B5EF4-FFF2-40B4-BE49-F238E27FC236}">
                <a16:creationId xmlns:a16="http://schemas.microsoft.com/office/drawing/2014/main" id="{6031D886-A110-4C01-A2C0-7F9FA9AFF9ED}"/>
              </a:ext>
            </a:extLst>
          </p:cNvPr>
          <p:cNvSpPr/>
          <p:nvPr/>
        </p:nvSpPr>
        <p:spPr>
          <a:xfrm>
            <a:off x="8761902" y="61057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F8DD30E-31DE-4491-8052-12939903D1B0}"/>
              </a:ext>
            </a:extLst>
          </p:cNvPr>
          <p:cNvSpPr/>
          <p:nvPr/>
        </p:nvSpPr>
        <p:spPr>
          <a:xfrm>
            <a:off x="9329676" y="2387809"/>
            <a:ext cx="2256397" cy="1176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Individual Wiki Pages</a:t>
            </a:r>
          </a:p>
          <a:p>
            <a:pPr algn="ctr"/>
            <a:r>
              <a:rPr lang="en-US" sz="2000" dirty="0">
                <a:solidFill>
                  <a:schemeClr val="tx1"/>
                </a:solidFill>
              </a:rPr>
              <a:t>(with Index)</a:t>
            </a:r>
          </a:p>
        </p:txBody>
      </p:sp>
      <p:sp>
        <p:nvSpPr>
          <p:cNvPr id="4" name="Arrow: Right 3">
            <a:extLst>
              <a:ext uri="{FF2B5EF4-FFF2-40B4-BE49-F238E27FC236}">
                <a16:creationId xmlns:a16="http://schemas.microsoft.com/office/drawing/2014/main" id="{A66D25C6-520E-4588-843D-9A31509C67BC}"/>
              </a:ext>
            </a:extLst>
          </p:cNvPr>
          <p:cNvSpPr/>
          <p:nvPr/>
        </p:nvSpPr>
        <p:spPr>
          <a:xfrm>
            <a:off x="8761901" y="315176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8F4C5ED4-DB27-4C20-96D1-EE60BC958EBC}"/>
              </a:ext>
            </a:extLst>
          </p:cNvPr>
          <p:cNvSpPr/>
          <p:nvPr/>
        </p:nvSpPr>
        <p:spPr>
          <a:xfrm>
            <a:off x="8761902" y="97833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CC2FBFA-FF08-4EA5-ACB0-FE5D49638CC3}"/>
              </a:ext>
            </a:extLst>
          </p:cNvPr>
          <p:cNvSpPr/>
          <p:nvPr/>
        </p:nvSpPr>
        <p:spPr>
          <a:xfrm>
            <a:off x="900317"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IOF</a:t>
            </a:r>
            <a:endParaRPr lang="en-US" sz="2800" dirty="0">
              <a:solidFill>
                <a:schemeClr val="tx1"/>
              </a:solidFill>
            </a:endParaRPr>
          </a:p>
        </p:txBody>
      </p:sp>
      <p:sp>
        <p:nvSpPr>
          <p:cNvPr id="10" name="Rectangle 9">
            <a:extLst>
              <a:ext uri="{FF2B5EF4-FFF2-40B4-BE49-F238E27FC236}">
                <a16:creationId xmlns:a16="http://schemas.microsoft.com/office/drawing/2014/main" id="{33A7DF4D-C7E8-435C-A9A7-B71785381381}"/>
              </a:ext>
            </a:extLst>
          </p:cNvPr>
          <p:cNvSpPr/>
          <p:nvPr/>
        </p:nvSpPr>
        <p:spPr>
          <a:xfrm>
            <a:off x="646534" y="3269580"/>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Taxonomies</a:t>
            </a:r>
          </a:p>
        </p:txBody>
      </p:sp>
      <p:sp>
        <p:nvSpPr>
          <p:cNvPr id="12" name="Rectangle 11">
            <a:extLst>
              <a:ext uri="{FF2B5EF4-FFF2-40B4-BE49-F238E27FC236}">
                <a16:creationId xmlns:a16="http://schemas.microsoft.com/office/drawing/2014/main" id="{977FFD4D-D6EE-4693-B760-3C71AE033660}"/>
              </a:ext>
            </a:extLst>
          </p:cNvPr>
          <p:cNvSpPr/>
          <p:nvPr/>
        </p:nvSpPr>
        <p:spPr>
          <a:xfrm>
            <a:off x="636664" y="3880837"/>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Vocabularies</a:t>
            </a:r>
          </a:p>
        </p:txBody>
      </p:sp>
      <p:sp>
        <p:nvSpPr>
          <p:cNvPr id="14" name="Rectangle 13">
            <a:extLst>
              <a:ext uri="{FF2B5EF4-FFF2-40B4-BE49-F238E27FC236}">
                <a16:creationId xmlns:a16="http://schemas.microsoft.com/office/drawing/2014/main" id="{4BB669BD-A8E6-4F39-B5B6-6FBFE48BAD8E}"/>
              </a:ext>
            </a:extLst>
          </p:cNvPr>
          <p:cNvSpPr/>
          <p:nvPr/>
        </p:nvSpPr>
        <p:spPr>
          <a:xfrm>
            <a:off x="660586" y="5962985"/>
            <a:ext cx="2256397" cy="59809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6" name="Arrow: Right 15">
            <a:extLst>
              <a:ext uri="{FF2B5EF4-FFF2-40B4-BE49-F238E27FC236}">
                <a16:creationId xmlns:a16="http://schemas.microsoft.com/office/drawing/2014/main" id="{8933BBD5-712C-4CCE-81F5-E10A7ABE7588}"/>
              </a:ext>
            </a:extLst>
          </p:cNvPr>
          <p:cNvSpPr/>
          <p:nvPr/>
        </p:nvSpPr>
        <p:spPr>
          <a:xfrm>
            <a:off x="3067162" y="33292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7843C65F-83CF-47EC-B2D5-7EAF1C1F0EBC}"/>
              </a:ext>
            </a:extLst>
          </p:cNvPr>
          <p:cNvSpPr/>
          <p:nvPr/>
        </p:nvSpPr>
        <p:spPr>
          <a:xfrm>
            <a:off x="3094212" y="6095210"/>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Right 19">
            <a:extLst>
              <a:ext uri="{FF2B5EF4-FFF2-40B4-BE49-F238E27FC236}">
                <a16:creationId xmlns:a16="http://schemas.microsoft.com/office/drawing/2014/main" id="{FBBDDF20-210B-4DB9-B636-32C345CFCA50}"/>
              </a:ext>
            </a:extLst>
          </p:cNvPr>
          <p:cNvSpPr/>
          <p:nvPr/>
        </p:nvSpPr>
        <p:spPr>
          <a:xfrm>
            <a:off x="3054505" y="397747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2364196E-5D89-43C1-AC20-302F261A4707}"/>
              </a:ext>
            </a:extLst>
          </p:cNvPr>
          <p:cNvSpPr/>
          <p:nvPr/>
        </p:nvSpPr>
        <p:spPr>
          <a:xfrm rot="16200000">
            <a:off x="-2472090" y="3425569"/>
            <a:ext cx="5728625" cy="536726"/>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Semantic Completeness</a:t>
            </a:r>
          </a:p>
        </p:txBody>
      </p:sp>
      <p:sp>
        <p:nvSpPr>
          <p:cNvPr id="24" name="Rectangle 23">
            <a:extLst>
              <a:ext uri="{FF2B5EF4-FFF2-40B4-BE49-F238E27FC236}">
                <a16:creationId xmlns:a16="http://schemas.microsoft.com/office/drawing/2014/main" id="{F6F4D100-927E-4E66-820C-F0585B200140}"/>
              </a:ext>
            </a:extLst>
          </p:cNvPr>
          <p:cNvSpPr/>
          <p:nvPr/>
        </p:nvSpPr>
        <p:spPr>
          <a:xfrm>
            <a:off x="3875784" y="4753669"/>
            <a:ext cx="1755951" cy="166459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Vocabulary for Models</a:t>
            </a:r>
            <a:endParaRPr lang="en-US" sz="2800" dirty="0">
              <a:solidFill>
                <a:schemeClr val="tx1"/>
              </a:solidFill>
            </a:endParaRPr>
          </a:p>
        </p:txBody>
      </p:sp>
      <p:sp>
        <p:nvSpPr>
          <p:cNvPr id="26" name="Rectangle: Rounded Corners 25">
            <a:extLst>
              <a:ext uri="{FF2B5EF4-FFF2-40B4-BE49-F238E27FC236}">
                <a16:creationId xmlns:a16="http://schemas.microsoft.com/office/drawing/2014/main" id="{0A9C8E6D-FA24-4FD7-91EC-9CF86C938E1E}"/>
              </a:ext>
            </a:extLst>
          </p:cNvPr>
          <p:cNvSpPr/>
          <p:nvPr/>
        </p:nvSpPr>
        <p:spPr>
          <a:xfrm>
            <a:off x="3622278" y="638867"/>
            <a:ext cx="5201021" cy="6110130"/>
          </a:xfrm>
          <a:prstGeom prst="roundRect">
            <a:avLst>
              <a:gd name="adj" fmla="val 8112"/>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8376177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8D6CC-ED23-492B-942B-D4BF7C234779}"/>
              </a:ext>
            </a:extLst>
          </p:cNvPr>
          <p:cNvSpPr>
            <a:spLocks noGrp="1"/>
          </p:cNvSpPr>
          <p:nvPr>
            <p:ph type="title"/>
          </p:nvPr>
        </p:nvSpPr>
        <p:spPr/>
        <p:txBody>
          <a:bodyPr/>
          <a:lstStyle/>
          <a:p>
            <a:r>
              <a:rPr lang="en-US" dirty="0"/>
              <a:t>Content: Sections and Examples</a:t>
            </a:r>
            <a:endParaRPr lang="en-CA" dirty="0"/>
          </a:p>
        </p:txBody>
      </p:sp>
      <p:sp>
        <p:nvSpPr>
          <p:cNvPr id="3" name="Content Placeholder 2">
            <a:extLst>
              <a:ext uri="{FF2B5EF4-FFF2-40B4-BE49-F238E27FC236}">
                <a16:creationId xmlns:a16="http://schemas.microsoft.com/office/drawing/2014/main" id="{BAA1C04D-94CC-4979-96A2-F1FDBB25541C}"/>
              </a:ext>
            </a:extLst>
          </p:cNvPr>
          <p:cNvSpPr>
            <a:spLocks noGrp="1"/>
          </p:cNvSpPr>
          <p:nvPr>
            <p:ph idx="1"/>
          </p:nvPr>
        </p:nvSpPr>
        <p:spPr>
          <a:xfrm>
            <a:off x="838200" y="1392795"/>
            <a:ext cx="10515600" cy="5100080"/>
          </a:xfrm>
        </p:spPr>
        <p:txBody>
          <a:bodyPr>
            <a:normAutofit fontScale="62500" lnSpcReduction="20000"/>
          </a:bodyPr>
          <a:lstStyle/>
          <a:p>
            <a:r>
              <a:rPr lang="en-US" dirty="0"/>
              <a:t>Terms</a:t>
            </a:r>
          </a:p>
          <a:p>
            <a:pPr lvl="1"/>
            <a:r>
              <a:rPr lang="en-US" dirty="0"/>
              <a:t>Algorithmic Governance</a:t>
            </a:r>
          </a:p>
          <a:p>
            <a:r>
              <a:rPr lang="en-US" dirty="0"/>
              <a:t>Definitions</a:t>
            </a:r>
          </a:p>
          <a:p>
            <a:pPr lvl="1"/>
            <a:r>
              <a:rPr lang="en-US" dirty="0"/>
              <a:t>In Ontology not in Terms list!</a:t>
            </a:r>
          </a:p>
          <a:p>
            <a:pPr lvl="1"/>
            <a:r>
              <a:rPr lang="en-US" dirty="0"/>
              <a:t>E.g.: </a:t>
            </a:r>
          </a:p>
          <a:p>
            <a:pPr lvl="2"/>
            <a:r>
              <a:rPr lang="en-US" dirty="0"/>
              <a:t>“decision-making systems that regulate a domain of activity in order to manage risk or alter behavior through continual computational generation of knowledge by systematically collecting data (in real time on a continuous basis) emitted directly from numerous dynamic components pertaining to the regulated environment in order to identify and, if necessary, automatically refine (or prompt refinement of) the system's operations to attain a pre‐specified goal”</a:t>
            </a:r>
          </a:p>
          <a:p>
            <a:r>
              <a:rPr lang="en-CA" dirty="0"/>
              <a:t>Abbreviations</a:t>
            </a:r>
          </a:p>
          <a:p>
            <a:pPr lvl="1"/>
            <a:r>
              <a:rPr lang="en-CA" dirty="0"/>
              <a:t>Generally refer EITHER to a Term or to a Reference</a:t>
            </a:r>
          </a:p>
          <a:p>
            <a:pPr lvl="2"/>
            <a:r>
              <a:rPr lang="en-CA" dirty="0"/>
              <a:t>If you add an Abbreviation that refers to a Term, you MUST add the Term to the Terms list</a:t>
            </a:r>
          </a:p>
          <a:p>
            <a:pPr lvl="1"/>
            <a:r>
              <a:rPr lang="en-CA" dirty="0"/>
              <a:t>NIEM : National Information Exchange Model </a:t>
            </a:r>
          </a:p>
          <a:p>
            <a:r>
              <a:rPr lang="en-CA" dirty="0"/>
              <a:t>References</a:t>
            </a:r>
          </a:p>
          <a:p>
            <a:pPr lvl="1"/>
            <a:r>
              <a:rPr lang="en-CA" dirty="0"/>
              <a:t>There are TWO uses of References:</a:t>
            </a:r>
          </a:p>
          <a:p>
            <a:pPr lvl="2"/>
            <a:r>
              <a:rPr lang="en-CA" dirty="0"/>
              <a:t>A reference to use in a Wiki, document etc. (a work)</a:t>
            </a:r>
          </a:p>
          <a:p>
            <a:pPr lvl="2"/>
            <a:r>
              <a:rPr lang="en-CA" dirty="0"/>
              <a:t>The reference for a Definition in the </a:t>
            </a:r>
            <a:r>
              <a:rPr lang="en-CA" dirty="0" err="1"/>
              <a:t>VCoI</a:t>
            </a:r>
            <a:r>
              <a:rPr lang="en-CA" dirty="0"/>
              <a:t>-derived resource (The ‘</a:t>
            </a:r>
            <a:r>
              <a:rPr lang="en-CA" dirty="0" err="1"/>
              <a:t>VCoI</a:t>
            </a:r>
            <a:r>
              <a:rPr lang="en-CA" dirty="0"/>
              <a:t>’)</a:t>
            </a:r>
          </a:p>
          <a:p>
            <a:pPr lvl="1"/>
            <a:r>
              <a:rPr lang="en-CA" dirty="0"/>
              <a:t>Example 1: as usable Reference (separate kinds; use standard established ones for this e.g. Chicago Manual)</a:t>
            </a:r>
          </a:p>
          <a:p>
            <a:pPr lvl="2"/>
            <a:r>
              <a:rPr lang="en-CA" dirty="0"/>
              <a:t>Data Documentation Initiative: https://ddialliance.org/ </a:t>
            </a:r>
          </a:p>
          <a:p>
            <a:pPr lvl="2"/>
            <a:r>
              <a:rPr lang="en-US" dirty="0"/>
              <a:t>RDF: W3C Recommendation 25 February 2014: "RDF Schema 1.1“</a:t>
            </a:r>
          </a:p>
          <a:p>
            <a:pPr lvl="1"/>
            <a:r>
              <a:rPr lang="en-US" dirty="0"/>
              <a:t>Example2: for </a:t>
            </a:r>
            <a:r>
              <a:rPr lang="en-US" dirty="0" err="1"/>
              <a:t>VCoI</a:t>
            </a:r>
            <a:endParaRPr lang="en-US" dirty="0"/>
          </a:p>
          <a:p>
            <a:pPr lvl="2"/>
            <a:r>
              <a:rPr lang="en-US" dirty="0"/>
              <a:t>Algorithmic Regulation: </a:t>
            </a:r>
            <a:r>
              <a:rPr lang="en-US" dirty="0">
                <a:hlinkClick r:id="rId2"/>
              </a:rPr>
              <a:t>https://beyondtransparency.org/chapters/part-5/open-data-and-algorithmic-regulation/</a:t>
            </a:r>
            <a:r>
              <a:rPr lang="en-US" dirty="0"/>
              <a:t> </a:t>
            </a:r>
          </a:p>
          <a:p>
            <a:pPr lvl="2"/>
            <a:endParaRPr lang="en-CA" dirty="0"/>
          </a:p>
          <a:p>
            <a:pPr lvl="1"/>
            <a:endParaRPr lang="en-CA" dirty="0"/>
          </a:p>
        </p:txBody>
      </p:sp>
    </p:spTree>
    <p:extLst>
      <p:ext uri="{BB962C8B-B14F-4D97-AF65-F5344CB8AC3E}">
        <p14:creationId xmlns:p14="http://schemas.microsoft.com/office/powerpoint/2010/main" val="1189940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3C7F9-4354-46ED-83E8-4E9BB0DCEC23}"/>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Metamodel</a:t>
            </a:r>
            <a:endParaRPr lang="en-CA" dirty="0"/>
          </a:p>
        </p:txBody>
      </p:sp>
      <p:sp>
        <p:nvSpPr>
          <p:cNvPr id="3" name="Content Placeholder 2">
            <a:extLst>
              <a:ext uri="{FF2B5EF4-FFF2-40B4-BE49-F238E27FC236}">
                <a16:creationId xmlns:a16="http://schemas.microsoft.com/office/drawing/2014/main" id="{4A5B6FBC-ED6C-42C5-89E7-48A442647E06}"/>
              </a:ext>
            </a:extLst>
          </p:cNvPr>
          <p:cNvSpPr>
            <a:spLocks noGrp="1"/>
          </p:cNvSpPr>
          <p:nvPr>
            <p:ph idx="1"/>
          </p:nvPr>
        </p:nvSpPr>
        <p:spPr/>
        <p:txBody>
          <a:bodyPr/>
          <a:lstStyle/>
          <a:p>
            <a:pPr lvl="0"/>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091059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E2BECE5B-EC12-4BFF-92D3-5A8A57B7357D}"/>
              </a:ext>
            </a:extLst>
          </p:cNvPr>
          <p:cNvSpPr/>
          <p:nvPr/>
        </p:nvSpPr>
        <p:spPr>
          <a:xfrm>
            <a:off x="1923450"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FIBO</a:t>
            </a:r>
            <a:endParaRPr lang="en-US" sz="2800" dirty="0">
              <a:solidFill>
                <a:schemeClr val="tx1"/>
              </a:solidFill>
            </a:endParaRPr>
          </a:p>
        </p:txBody>
      </p:sp>
      <p:sp>
        <p:nvSpPr>
          <p:cNvPr id="2" name="Title 1">
            <a:extLst>
              <a:ext uri="{FF2B5EF4-FFF2-40B4-BE49-F238E27FC236}">
                <a16:creationId xmlns:a16="http://schemas.microsoft.com/office/drawing/2014/main" id="{FDDAE135-5984-40D7-A672-02EAA9F70CEC}"/>
              </a:ext>
            </a:extLst>
          </p:cNvPr>
          <p:cNvSpPr>
            <a:spLocks noGrp="1"/>
          </p:cNvSpPr>
          <p:nvPr>
            <p:ph type="title"/>
          </p:nvPr>
        </p:nvSpPr>
        <p:spPr>
          <a:xfrm>
            <a:off x="838200" y="0"/>
            <a:ext cx="10515600" cy="960449"/>
          </a:xfrm>
        </p:spPr>
        <p:txBody>
          <a:bodyPr/>
          <a:lstStyle/>
          <a:p>
            <a:r>
              <a:rPr lang="en-US" dirty="0"/>
              <a:t>Requirement Overview: Metamodel</a:t>
            </a:r>
          </a:p>
        </p:txBody>
      </p:sp>
      <p:sp>
        <p:nvSpPr>
          <p:cNvPr id="5" name="Rectangle 4">
            <a:extLst>
              <a:ext uri="{FF2B5EF4-FFF2-40B4-BE49-F238E27FC236}">
                <a16:creationId xmlns:a16="http://schemas.microsoft.com/office/drawing/2014/main" id="{0BC0C29E-DE1B-4E24-84C0-2D1187D48F96}"/>
              </a:ext>
            </a:extLst>
          </p:cNvPr>
          <p:cNvSpPr/>
          <p:nvPr/>
        </p:nvSpPr>
        <p:spPr>
          <a:xfrm>
            <a:off x="3723384" y="829621"/>
            <a:ext cx="2037117" cy="57286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Vocabulary Resource</a:t>
            </a:r>
          </a:p>
        </p:txBody>
      </p:sp>
      <p:sp>
        <p:nvSpPr>
          <p:cNvPr id="7" name="Rectangle 6">
            <a:extLst>
              <a:ext uri="{FF2B5EF4-FFF2-40B4-BE49-F238E27FC236}">
                <a16:creationId xmlns:a16="http://schemas.microsoft.com/office/drawing/2014/main" id="{7D1DDFD1-0DE9-4CE2-86F7-9C6E25281BE2}"/>
              </a:ext>
            </a:extLst>
          </p:cNvPr>
          <p:cNvSpPr/>
          <p:nvPr/>
        </p:nvSpPr>
        <p:spPr>
          <a:xfrm>
            <a:off x="6431111" y="822061"/>
            <a:ext cx="2256397" cy="207158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Terms and Definitions</a:t>
            </a:r>
          </a:p>
        </p:txBody>
      </p:sp>
      <p:sp>
        <p:nvSpPr>
          <p:cNvPr id="9" name="Rectangle 8">
            <a:extLst>
              <a:ext uri="{FF2B5EF4-FFF2-40B4-BE49-F238E27FC236}">
                <a16:creationId xmlns:a16="http://schemas.microsoft.com/office/drawing/2014/main" id="{D5AC7727-94FD-41D5-A72D-AE41352141BE}"/>
              </a:ext>
            </a:extLst>
          </p:cNvPr>
          <p:cNvSpPr/>
          <p:nvPr/>
        </p:nvSpPr>
        <p:spPr>
          <a:xfrm>
            <a:off x="9329678" y="826927"/>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1" name="Rectangle 10">
            <a:extLst>
              <a:ext uri="{FF2B5EF4-FFF2-40B4-BE49-F238E27FC236}">
                <a16:creationId xmlns:a16="http://schemas.microsoft.com/office/drawing/2014/main" id="{A82711FC-B3E1-4025-A9FA-792FA75BB071}"/>
              </a:ext>
            </a:extLst>
          </p:cNvPr>
          <p:cNvSpPr/>
          <p:nvPr/>
        </p:nvSpPr>
        <p:spPr>
          <a:xfrm>
            <a:off x="650716" y="829621"/>
            <a:ext cx="2256397" cy="96044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TF Conceptual ontology</a:t>
            </a:r>
          </a:p>
        </p:txBody>
      </p:sp>
      <p:sp>
        <p:nvSpPr>
          <p:cNvPr id="13" name="Rectangle 12">
            <a:extLst>
              <a:ext uri="{FF2B5EF4-FFF2-40B4-BE49-F238E27FC236}">
                <a16:creationId xmlns:a16="http://schemas.microsoft.com/office/drawing/2014/main" id="{B2F240ED-6284-417D-87AE-28CF76F8B898}"/>
              </a:ext>
            </a:extLst>
          </p:cNvPr>
          <p:cNvSpPr/>
          <p:nvPr/>
        </p:nvSpPr>
        <p:spPr>
          <a:xfrm>
            <a:off x="6431112" y="5212957"/>
            <a:ext cx="2256397" cy="13452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5" name="Rectangle 14">
            <a:extLst>
              <a:ext uri="{FF2B5EF4-FFF2-40B4-BE49-F238E27FC236}">
                <a16:creationId xmlns:a16="http://schemas.microsoft.com/office/drawing/2014/main" id="{F3ADA9CB-2F2D-42B7-B74C-4D9D455D661E}"/>
              </a:ext>
            </a:extLst>
          </p:cNvPr>
          <p:cNvSpPr/>
          <p:nvPr/>
        </p:nvSpPr>
        <p:spPr>
          <a:xfrm>
            <a:off x="9329677" y="1570290"/>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17" name="Rectangle 16">
            <a:extLst>
              <a:ext uri="{FF2B5EF4-FFF2-40B4-BE49-F238E27FC236}">
                <a16:creationId xmlns:a16="http://schemas.microsoft.com/office/drawing/2014/main" id="{42E3AC0B-F88F-4D33-98B3-1E458F36FAED}"/>
              </a:ext>
            </a:extLst>
          </p:cNvPr>
          <p:cNvSpPr/>
          <p:nvPr/>
        </p:nvSpPr>
        <p:spPr>
          <a:xfrm>
            <a:off x="9339159" y="378032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9" name="Rectangle 18">
            <a:extLst>
              <a:ext uri="{FF2B5EF4-FFF2-40B4-BE49-F238E27FC236}">
                <a16:creationId xmlns:a16="http://schemas.microsoft.com/office/drawing/2014/main" id="{AF5176C4-5956-4725-A4C8-AD8C7E15E2B4}"/>
              </a:ext>
            </a:extLst>
          </p:cNvPr>
          <p:cNvSpPr/>
          <p:nvPr/>
        </p:nvSpPr>
        <p:spPr>
          <a:xfrm>
            <a:off x="9339158" y="4523692"/>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inserts</a:t>
            </a:r>
          </a:p>
        </p:txBody>
      </p:sp>
      <p:sp>
        <p:nvSpPr>
          <p:cNvPr id="21" name="Rectangle 20">
            <a:extLst>
              <a:ext uri="{FF2B5EF4-FFF2-40B4-BE49-F238E27FC236}">
                <a16:creationId xmlns:a16="http://schemas.microsoft.com/office/drawing/2014/main" id="{BBE1533D-335F-4C4E-886B-046101F55B80}"/>
              </a:ext>
            </a:extLst>
          </p:cNvPr>
          <p:cNvSpPr/>
          <p:nvPr/>
        </p:nvSpPr>
        <p:spPr>
          <a:xfrm>
            <a:off x="9339158" y="5217706"/>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23" name="Rectangle 22">
            <a:extLst>
              <a:ext uri="{FF2B5EF4-FFF2-40B4-BE49-F238E27FC236}">
                <a16:creationId xmlns:a16="http://schemas.microsoft.com/office/drawing/2014/main" id="{1162E964-908A-4E86-A661-3F20A0B09CFF}"/>
              </a:ext>
            </a:extLst>
          </p:cNvPr>
          <p:cNvSpPr/>
          <p:nvPr/>
        </p:nvSpPr>
        <p:spPr>
          <a:xfrm>
            <a:off x="9339157" y="596106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25" name="Rectangle 24">
            <a:extLst>
              <a:ext uri="{FF2B5EF4-FFF2-40B4-BE49-F238E27FC236}">
                <a16:creationId xmlns:a16="http://schemas.microsoft.com/office/drawing/2014/main" id="{CA416395-D966-42AF-A5D2-4A8A72F03944}"/>
              </a:ext>
            </a:extLst>
          </p:cNvPr>
          <p:cNvSpPr/>
          <p:nvPr/>
        </p:nvSpPr>
        <p:spPr>
          <a:xfrm>
            <a:off x="636663" y="1865260"/>
            <a:ext cx="2256397" cy="8005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Industry ontologies</a:t>
            </a:r>
          </a:p>
        </p:txBody>
      </p:sp>
      <p:sp>
        <p:nvSpPr>
          <p:cNvPr id="27" name="Rectangle 26">
            <a:extLst>
              <a:ext uri="{FF2B5EF4-FFF2-40B4-BE49-F238E27FC236}">
                <a16:creationId xmlns:a16="http://schemas.microsoft.com/office/drawing/2014/main" id="{5F98E36C-1DB3-4BE4-B8A5-B70087E921EA}"/>
              </a:ext>
            </a:extLst>
          </p:cNvPr>
          <p:cNvSpPr/>
          <p:nvPr/>
        </p:nvSpPr>
        <p:spPr>
          <a:xfrm>
            <a:off x="6431113" y="3051257"/>
            <a:ext cx="2256397" cy="20096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Acronyms,</a:t>
            </a:r>
          </a:p>
          <a:p>
            <a:pPr algn="ctr"/>
            <a:r>
              <a:rPr lang="en-US" sz="2800" dirty="0">
                <a:solidFill>
                  <a:schemeClr val="tx1"/>
                </a:solidFill>
              </a:rPr>
              <a:t>Abbreviations</a:t>
            </a:r>
          </a:p>
          <a:p>
            <a:pPr algn="ctr"/>
            <a:r>
              <a:rPr lang="en-US" sz="2800" dirty="0">
                <a:solidFill>
                  <a:schemeClr val="tx1"/>
                </a:solidFill>
              </a:rPr>
              <a:t>&amp; Nicknames</a:t>
            </a:r>
          </a:p>
        </p:txBody>
      </p:sp>
      <p:sp>
        <p:nvSpPr>
          <p:cNvPr id="29" name="Rectangle 28">
            <a:extLst>
              <a:ext uri="{FF2B5EF4-FFF2-40B4-BE49-F238E27FC236}">
                <a16:creationId xmlns:a16="http://schemas.microsoft.com/office/drawing/2014/main" id="{06C1B546-B665-4F79-BC8E-6C84F33F87EA}"/>
              </a:ext>
            </a:extLst>
          </p:cNvPr>
          <p:cNvSpPr/>
          <p:nvPr/>
        </p:nvSpPr>
        <p:spPr>
          <a:xfrm>
            <a:off x="636663" y="4580543"/>
            <a:ext cx="2256397" cy="11155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Other Structured Resources (US Gov, industry etc.)</a:t>
            </a:r>
          </a:p>
        </p:txBody>
      </p:sp>
      <p:sp>
        <p:nvSpPr>
          <p:cNvPr id="34" name="Arrow: Right 33">
            <a:extLst>
              <a:ext uri="{FF2B5EF4-FFF2-40B4-BE49-F238E27FC236}">
                <a16:creationId xmlns:a16="http://schemas.microsoft.com/office/drawing/2014/main" id="{5181CB9C-7E2B-410B-8247-3DBBE6AF5DA0}"/>
              </a:ext>
            </a:extLst>
          </p:cNvPr>
          <p:cNvSpPr/>
          <p:nvPr/>
        </p:nvSpPr>
        <p:spPr>
          <a:xfrm>
            <a:off x="3141194" y="112545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Right 35">
            <a:extLst>
              <a:ext uri="{FF2B5EF4-FFF2-40B4-BE49-F238E27FC236}">
                <a16:creationId xmlns:a16="http://schemas.microsoft.com/office/drawing/2014/main" id="{12D1974D-4F32-4B90-A882-3D10456B065E}"/>
              </a:ext>
            </a:extLst>
          </p:cNvPr>
          <p:cNvSpPr/>
          <p:nvPr/>
        </p:nvSpPr>
        <p:spPr>
          <a:xfrm>
            <a:off x="3081214" y="202015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Right 37">
            <a:extLst>
              <a:ext uri="{FF2B5EF4-FFF2-40B4-BE49-F238E27FC236}">
                <a16:creationId xmlns:a16="http://schemas.microsoft.com/office/drawing/2014/main" id="{1A8512C4-50E4-4FF1-9B7D-F4B3109C6C77}"/>
              </a:ext>
            </a:extLst>
          </p:cNvPr>
          <p:cNvSpPr/>
          <p:nvPr/>
        </p:nvSpPr>
        <p:spPr>
          <a:xfrm>
            <a:off x="3080160" y="49820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7FFFCC03-CC65-4A4A-83AB-99054A5B717E}"/>
              </a:ext>
            </a:extLst>
          </p:cNvPr>
          <p:cNvSpPr/>
          <p:nvPr/>
        </p:nvSpPr>
        <p:spPr>
          <a:xfrm>
            <a:off x="5838345" y="206562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row: Right 41">
            <a:extLst>
              <a:ext uri="{FF2B5EF4-FFF2-40B4-BE49-F238E27FC236}">
                <a16:creationId xmlns:a16="http://schemas.microsoft.com/office/drawing/2014/main" id="{58C80745-7360-4AAA-BD98-FB186C113B1B}"/>
              </a:ext>
            </a:extLst>
          </p:cNvPr>
          <p:cNvSpPr/>
          <p:nvPr/>
        </p:nvSpPr>
        <p:spPr>
          <a:xfrm>
            <a:off x="5849309" y="394643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Arrow: Right 43">
            <a:extLst>
              <a:ext uri="{FF2B5EF4-FFF2-40B4-BE49-F238E27FC236}">
                <a16:creationId xmlns:a16="http://schemas.microsoft.com/office/drawing/2014/main" id="{4F455BF1-4172-42DE-84AD-16AA073EE327}"/>
              </a:ext>
            </a:extLst>
          </p:cNvPr>
          <p:cNvSpPr/>
          <p:nvPr/>
        </p:nvSpPr>
        <p:spPr>
          <a:xfrm>
            <a:off x="5838345" y="573411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Arrow: Right 45">
            <a:extLst>
              <a:ext uri="{FF2B5EF4-FFF2-40B4-BE49-F238E27FC236}">
                <a16:creationId xmlns:a16="http://schemas.microsoft.com/office/drawing/2014/main" id="{B1D01A11-86A3-40FF-BB93-7EFC10B73DA0}"/>
              </a:ext>
            </a:extLst>
          </p:cNvPr>
          <p:cNvSpPr/>
          <p:nvPr/>
        </p:nvSpPr>
        <p:spPr>
          <a:xfrm>
            <a:off x="8761903" y="170161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Arrow: Right 47">
            <a:extLst>
              <a:ext uri="{FF2B5EF4-FFF2-40B4-BE49-F238E27FC236}">
                <a16:creationId xmlns:a16="http://schemas.microsoft.com/office/drawing/2014/main" id="{EFAD8BFF-C45A-4363-8035-543CB6EC5B0D}"/>
              </a:ext>
            </a:extLst>
          </p:cNvPr>
          <p:cNvSpPr/>
          <p:nvPr/>
        </p:nvSpPr>
        <p:spPr>
          <a:xfrm>
            <a:off x="8761901" y="2474851"/>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Arrow: Right 49">
            <a:extLst>
              <a:ext uri="{FF2B5EF4-FFF2-40B4-BE49-F238E27FC236}">
                <a16:creationId xmlns:a16="http://schemas.microsoft.com/office/drawing/2014/main" id="{4651CBC2-A324-46EB-81CA-40B098FCA83E}"/>
              </a:ext>
            </a:extLst>
          </p:cNvPr>
          <p:cNvSpPr/>
          <p:nvPr/>
        </p:nvSpPr>
        <p:spPr>
          <a:xfrm>
            <a:off x="8761903" y="392505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Arrow: Right 51">
            <a:extLst>
              <a:ext uri="{FF2B5EF4-FFF2-40B4-BE49-F238E27FC236}">
                <a16:creationId xmlns:a16="http://schemas.microsoft.com/office/drawing/2014/main" id="{09E3C27E-2E60-4CA3-90C4-351F8AD37F54}"/>
              </a:ext>
            </a:extLst>
          </p:cNvPr>
          <p:cNvSpPr/>
          <p:nvPr/>
        </p:nvSpPr>
        <p:spPr>
          <a:xfrm>
            <a:off x="8761903" y="46684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Arrow: Right 53">
            <a:extLst>
              <a:ext uri="{FF2B5EF4-FFF2-40B4-BE49-F238E27FC236}">
                <a16:creationId xmlns:a16="http://schemas.microsoft.com/office/drawing/2014/main" id="{28068937-B7A5-4393-A64D-D6A2DEEA8ADF}"/>
              </a:ext>
            </a:extLst>
          </p:cNvPr>
          <p:cNvSpPr/>
          <p:nvPr/>
        </p:nvSpPr>
        <p:spPr>
          <a:xfrm>
            <a:off x="8761902" y="536243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Arrow: Right 55">
            <a:extLst>
              <a:ext uri="{FF2B5EF4-FFF2-40B4-BE49-F238E27FC236}">
                <a16:creationId xmlns:a16="http://schemas.microsoft.com/office/drawing/2014/main" id="{6031D886-A110-4C01-A2C0-7F9FA9AFF9ED}"/>
              </a:ext>
            </a:extLst>
          </p:cNvPr>
          <p:cNvSpPr/>
          <p:nvPr/>
        </p:nvSpPr>
        <p:spPr>
          <a:xfrm>
            <a:off x="8761902" y="61057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F8DD30E-31DE-4491-8052-12939903D1B0}"/>
              </a:ext>
            </a:extLst>
          </p:cNvPr>
          <p:cNvSpPr/>
          <p:nvPr/>
        </p:nvSpPr>
        <p:spPr>
          <a:xfrm>
            <a:off x="9329676" y="2387809"/>
            <a:ext cx="2256397" cy="1176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Individual Wiki Pages</a:t>
            </a:r>
          </a:p>
          <a:p>
            <a:pPr algn="ctr"/>
            <a:r>
              <a:rPr lang="en-US" sz="2000" dirty="0">
                <a:solidFill>
                  <a:schemeClr val="tx1"/>
                </a:solidFill>
              </a:rPr>
              <a:t>(with Index)</a:t>
            </a:r>
          </a:p>
        </p:txBody>
      </p:sp>
      <p:sp>
        <p:nvSpPr>
          <p:cNvPr id="4" name="Arrow: Right 3">
            <a:extLst>
              <a:ext uri="{FF2B5EF4-FFF2-40B4-BE49-F238E27FC236}">
                <a16:creationId xmlns:a16="http://schemas.microsoft.com/office/drawing/2014/main" id="{A66D25C6-520E-4588-843D-9A31509C67BC}"/>
              </a:ext>
            </a:extLst>
          </p:cNvPr>
          <p:cNvSpPr/>
          <p:nvPr/>
        </p:nvSpPr>
        <p:spPr>
          <a:xfrm>
            <a:off x="8761901" y="315176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8F4C5ED4-DB27-4C20-96D1-EE60BC958EBC}"/>
              </a:ext>
            </a:extLst>
          </p:cNvPr>
          <p:cNvSpPr/>
          <p:nvPr/>
        </p:nvSpPr>
        <p:spPr>
          <a:xfrm>
            <a:off x="8761902" y="97833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CC2FBFA-FF08-4EA5-ACB0-FE5D49638CC3}"/>
              </a:ext>
            </a:extLst>
          </p:cNvPr>
          <p:cNvSpPr/>
          <p:nvPr/>
        </p:nvSpPr>
        <p:spPr>
          <a:xfrm>
            <a:off x="900317"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IOF</a:t>
            </a:r>
            <a:endParaRPr lang="en-US" sz="2800" dirty="0">
              <a:solidFill>
                <a:schemeClr val="tx1"/>
              </a:solidFill>
            </a:endParaRPr>
          </a:p>
        </p:txBody>
      </p:sp>
      <p:sp>
        <p:nvSpPr>
          <p:cNvPr id="10" name="Rectangle 9">
            <a:extLst>
              <a:ext uri="{FF2B5EF4-FFF2-40B4-BE49-F238E27FC236}">
                <a16:creationId xmlns:a16="http://schemas.microsoft.com/office/drawing/2014/main" id="{33A7DF4D-C7E8-435C-A9A7-B71785381381}"/>
              </a:ext>
            </a:extLst>
          </p:cNvPr>
          <p:cNvSpPr/>
          <p:nvPr/>
        </p:nvSpPr>
        <p:spPr>
          <a:xfrm>
            <a:off x="646534" y="3269580"/>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Taxonomies</a:t>
            </a:r>
          </a:p>
        </p:txBody>
      </p:sp>
      <p:sp>
        <p:nvSpPr>
          <p:cNvPr id="12" name="Rectangle 11">
            <a:extLst>
              <a:ext uri="{FF2B5EF4-FFF2-40B4-BE49-F238E27FC236}">
                <a16:creationId xmlns:a16="http://schemas.microsoft.com/office/drawing/2014/main" id="{977FFD4D-D6EE-4693-B760-3C71AE033660}"/>
              </a:ext>
            </a:extLst>
          </p:cNvPr>
          <p:cNvSpPr/>
          <p:nvPr/>
        </p:nvSpPr>
        <p:spPr>
          <a:xfrm>
            <a:off x="636664" y="3880837"/>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Vocabularies</a:t>
            </a:r>
          </a:p>
        </p:txBody>
      </p:sp>
      <p:sp>
        <p:nvSpPr>
          <p:cNvPr id="14" name="Rectangle 13">
            <a:extLst>
              <a:ext uri="{FF2B5EF4-FFF2-40B4-BE49-F238E27FC236}">
                <a16:creationId xmlns:a16="http://schemas.microsoft.com/office/drawing/2014/main" id="{4BB669BD-A8E6-4F39-B5B6-6FBFE48BAD8E}"/>
              </a:ext>
            </a:extLst>
          </p:cNvPr>
          <p:cNvSpPr/>
          <p:nvPr/>
        </p:nvSpPr>
        <p:spPr>
          <a:xfrm>
            <a:off x="660586" y="5962985"/>
            <a:ext cx="2256397" cy="59809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6" name="Arrow: Right 15">
            <a:extLst>
              <a:ext uri="{FF2B5EF4-FFF2-40B4-BE49-F238E27FC236}">
                <a16:creationId xmlns:a16="http://schemas.microsoft.com/office/drawing/2014/main" id="{8933BBD5-712C-4CCE-81F5-E10A7ABE7588}"/>
              </a:ext>
            </a:extLst>
          </p:cNvPr>
          <p:cNvSpPr/>
          <p:nvPr/>
        </p:nvSpPr>
        <p:spPr>
          <a:xfrm>
            <a:off x="3067162" y="33292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7843C65F-83CF-47EC-B2D5-7EAF1C1F0EBC}"/>
              </a:ext>
            </a:extLst>
          </p:cNvPr>
          <p:cNvSpPr/>
          <p:nvPr/>
        </p:nvSpPr>
        <p:spPr>
          <a:xfrm>
            <a:off x="3094212" y="6095210"/>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Right 19">
            <a:extLst>
              <a:ext uri="{FF2B5EF4-FFF2-40B4-BE49-F238E27FC236}">
                <a16:creationId xmlns:a16="http://schemas.microsoft.com/office/drawing/2014/main" id="{FBBDDF20-210B-4DB9-B636-32C345CFCA50}"/>
              </a:ext>
            </a:extLst>
          </p:cNvPr>
          <p:cNvSpPr/>
          <p:nvPr/>
        </p:nvSpPr>
        <p:spPr>
          <a:xfrm>
            <a:off x="3054505" y="397747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2364196E-5D89-43C1-AC20-302F261A4707}"/>
              </a:ext>
            </a:extLst>
          </p:cNvPr>
          <p:cNvSpPr/>
          <p:nvPr/>
        </p:nvSpPr>
        <p:spPr>
          <a:xfrm rot="16200000">
            <a:off x="-2472090" y="3425569"/>
            <a:ext cx="5728625" cy="536726"/>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Semantic Completeness</a:t>
            </a:r>
          </a:p>
        </p:txBody>
      </p:sp>
      <p:sp>
        <p:nvSpPr>
          <p:cNvPr id="24" name="Rectangle 23">
            <a:extLst>
              <a:ext uri="{FF2B5EF4-FFF2-40B4-BE49-F238E27FC236}">
                <a16:creationId xmlns:a16="http://schemas.microsoft.com/office/drawing/2014/main" id="{F6F4D100-927E-4E66-820C-F0585B200140}"/>
              </a:ext>
            </a:extLst>
          </p:cNvPr>
          <p:cNvSpPr/>
          <p:nvPr/>
        </p:nvSpPr>
        <p:spPr>
          <a:xfrm>
            <a:off x="3875784" y="4753669"/>
            <a:ext cx="1755951" cy="166459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Vocabulary for Models</a:t>
            </a:r>
            <a:endParaRPr lang="en-US" sz="2800" dirty="0">
              <a:solidFill>
                <a:schemeClr val="tx1"/>
              </a:solidFill>
            </a:endParaRPr>
          </a:p>
        </p:txBody>
      </p:sp>
      <p:sp>
        <p:nvSpPr>
          <p:cNvPr id="26" name="Rectangle: Rounded Corners 25">
            <a:extLst>
              <a:ext uri="{FF2B5EF4-FFF2-40B4-BE49-F238E27FC236}">
                <a16:creationId xmlns:a16="http://schemas.microsoft.com/office/drawing/2014/main" id="{0A9C8E6D-FA24-4FD7-91EC-9CF86C938E1E}"/>
              </a:ext>
            </a:extLst>
          </p:cNvPr>
          <p:cNvSpPr/>
          <p:nvPr/>
        </p:nvSpPr>
        <p:spPr>
          <a:xfrm>
            <a:off x="3488132" y="586626"/>
            <a:ext cx="2531253" cy="611013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4588636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BC0C29E-DE1B-4E24-84C0-2D1187D48F96}"/>
              </a:ext>
            </a:extLst>
          </p:cNvPr>
          <p:cNvSpPr/>
          <p:nvPr/>
        </p:nvSpPr>
        <p:spPr>
          <a:xfrm>
            <a:off x="3723384" y="829621"/>
            <a:ext cx="2037117" cy="57286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Vocabulary Resource</a:t>
            </a:r>
          </a:p>
        </p:txBody>
      </p:sp>
      <p:sp>
        <p:nvSpPr>
          <p:cNvPr id="33" name="Rectangle 32">
            <a:extLst>
              <a:ext uri="{FF2B5EF4-FFF2-40B4-BE49-F238E27FC236}">
                <a16:creationId xmlns:a16="http://schemas.microsoft.com/office/drawing/2014/main" id="{A03F9D45-C444-4905-8FE8-87D2500CCFF0}"/>
              </a:ext>
            </a:extLst>
          </p:cNvPr>
          <p:cNvSpPr/>
          <p:nvPr/>
        </p:nvSpPr>
        <p:spPr>
          <a:xfrm>
            <a:off x="3875784" y="4753669"/>
            <a:ext cx="1755951" cy="166459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Vocabulary for Models</a:t>
            </a:r>
            <a:endParaRPr lang="en-US" sz="2800" dirty="0">
              <a:solidFill>
                <a:schemeClr val="tx1"/>
              </a:solidFill>
            </a:endParaRPr>
          </a:p>
        </p:txBody>
      </p:sp>
      <p:sp>
        <p:nvSpPr>
          <p:cNvPr id="31" name="Rectangle 30">
            <a:extLst>
              <a:ext uri="{FF2B5EF4-FFF2-40B4-BE49-F238E27FC236}">
                <a16:creationId xmlns:a16="http://schemas.microsoft.com/office/drawing/2014/main" id="{E2BECE5B-EC12-4BFF-92D3-5A8A57B7357D}"/>
              </a:ext>
            </a:extLst>
          </p:cNvPr>
          <p:cNvSpPr/>
          <p:nvPr/>
        </p:nvSpPr>
        <p:spPr>
          <a:xfrm>
            <a:off x="1923450"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FIBO</a:t>
            </a:r>
            <a:endParaRPr lang="en-US" sz="2800" dirty="0">
              <a:solidFill>
                <a:schemeClr val="tx1"/>
              </a:solidFill>
            </a:endParaRPr>
          </a:p>
        </p:txBody>
      </p:sp>
      <p:sp>
        <p:nvSpPr>
          <p:cNvPr id="2" name="Title 1">
            <a:extLst>
              <a:ext uri="{FF2B5EF4-FFF2-40B4-BE49-F238E27FC236}">
                <a16:creationId xmlns:a16="http://schemas.microsoft.com/office/drawing/2014/main" id="{FDDAE135-5984-40D7-A672-02EAA9F70CEC}"/>
              </a:ext>
            </a:extLst>
          </p:cNvPr>
          <p:cNvSpPr>
            <a:spLocks noGrp="1"/>
          </p:cNvSpPr>
          <p:nvPr>
            <p:ph type="title"/>
          </p:nvPr>
        </p:nvSpPr>
        <p:spPr>
          <a:xfrm>
            <a:off x="838200" y="0"/>
            <a:ext cx="10515600" cy="960449"/>
          </a:xfrm>
        </p:spPr>
        <p:txBody>
          <a:bodyPr/>
          <a:lstStyle/>
          <a:p>
            <a:r>
              <a:rPr lang="en-US" dirty="0"/>
              <a:t>Implementation: Syntaxes</a:t>
            </a:r>
          </a:p>
        </p:txBody>
      </p:sp>
      <p:sp>
        <p:nvSpPr>
          <p:cNvPr id="7" name="Rectangle 6">
            <a:extLst>
              <a:ext uri="{FF2B5EF4-FFF2-40B4-BE49-F238E27FC236}">
                <a16:creationId xmlns:a16="http://schemas.microsoft.com/office/drawing/2014/main" id="{7D1DDFD1-0DE9-4CE2-86F7-9C6E25281BE2}"/>
              </a:ext>
            </a:extLst>
          </p:cNvPr>
          <p:cNvSpPr/>
          <p:nvPr/>
        </p:nvSpPr>
        <p:spPr>
          <a:xfrm>
            <a:off x="6431111" y="822061"/>
            <a:ext cx="2256397" cy="207158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Terms and Definitions</a:t>
            </a:r>
          </a:p>
        </p:txBody>
      </p:sp>
      <p:sp>
        <p:nvSpPr>
          <p:cNvPr id="9" name="Rectangle 8">
            <a:extLst>
              <a:ext uri="{FF2B5EF4-FFF2-40B4-BE49-F238E27FC236}">
                <a16:creationId xmlns:a16="http://schemas.microsoft.com/office/drawing/2014/main" id="{D5AC7727-94FD-41D5-A72D-AE41352141BE}"/>
              </a:ext>
            </a:extLst>
          </p:cNvPr>
          <p:cNvSpPr/>
          <p:nvPr/>
        </p:nvSpPr>
        <p:spPr>
          <a:xfrm>
            <a:off x="9329678" y="826927"/>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1" name="Rectangle 10">
            <a:extLst>
              <a:ext uri="{FF2B5EF4-FFF2-40B4-BE49-F238E27FC236}">
                <a16:creationId xmlns:a16="http://schemas.microsoft.com/office/drawing/2014/main" id="{A82711FC-B3E1-4025-A9FA-792FA75BB071}"/>
              </a:ext>
            </a:extLst>
          </p:cNvPr>
          <p:cNvSpPr/>
          <p:nvPr/>
        </p:nvSpPr>
        <p:spPr>
          <a:xfrm>
            <a:off x="650716" y="829621"/>
            <a:ext cx="2256397" cy="96044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TF Conceptual ontology</a:t>
            </a:r>
          </a:p>
        </p:txBody>
      </p:sp>
      <p:sp>
        <p:nvSpPr>
          <p:cNvPr id="13" name="Rectangle 12">
            <a:extLst>
              <a:ext uri="{FF2B5EF4-FFF2-40B4-BE49-F238E27FC236}">
                <a16:creationId xmlns:a16="http://schemas.microsoft.com/office/drawing/2014/main" id="{B2F240ED-6284-417D-87AE-28CF76F8B898}"/>
              </a:ext>
            </a:extLst>
          </p:cNvPr>
          <p:cNvSpPr/>
          <p:nvPr/>
        </p:nvSpPr>
        <p:spPr>
          <a:xfrm>
            <a:off x="6431112" y="5212957"/>
            <a:ext cx="2256397" cy="13452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5" name="Rectangle 14">
            <a:extLst>
              <a:ext uri="{FF2B5EF4-FFF2-40B4-BE49-F238E27FC236}">
                <a16:creationId xmlns:a16="http://schemas.microsoft.com/office/drawing/2014/main" id="{F3ADA9CB-2F2D-42B7-B74C-4D9D455D661E}"/>
              </a:ext>
            </a:extLst>
          </p:cNvPr>
          <p:cNvSpPr/>
          <p:nvPr/>
        </p:nvSpPr>
        <p:spPr>
          <a:xfrm>
            <a:off x="9329677" y="1570290"/>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17" name="Rectangle 16">
            <a:extLst>
              <a:ext uri="{FF2B5EF4-FFF2-40B4-BE49-F238E27FC236}">
                <a16:creationId xmlns:a16="http://schemas.microsoft.com/office/drawing/2014/main" id="{42E3AC0B-F88F-4D33-98B3-1E458F36FAED}"/>
              </a:ext>
            </a:extLst>
          </p:cNvPr>
          <p:cNvSpPr/>
          <p:nvPr/>
        </p:nvSpPr>
        <p:spPr>
          <a:xfrm>
            <a:off x="9339159" y="378032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9" name="Rectangle 18">
            <a:extLst>
              <a:ext uri="{FF2B5EF4-FFF2-40B4-BE49-F238E27FC236}">
                <a16:creationId xmlns:a16="http://schemas.microsoft.com/office/drawing/2014/main" id="{AF5176C4-5956-4725-A4C8-AD8C7E15E2B4}"/>
              </a:ext>
            </a:extLst>
          </p:cNvPr>
          <p:cNvSpPr/>
          <p:nvPr/>
        </p:nvSpPr>
        <p:spPr>
          <a:xfrm>
            <a:off x="9339158" y="4523692"/>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inserts</a:t>
            </a:r>
          </a:p>
        </p:txBody>
      </p:sp>
      <p:sp>
        <p:nvSpPr>
          <p:cNvPr id="21" name="Rectangle 20">
            <a:extLst>
              <a:ext uri="{FF2B5EF4-FFF2-40B4-BE49-F238E27FC236}">
                <a16:creationId xmlns:a16="http://schemas.microsoft.com/office/drawing/2014/main" id="{BBE1533D-335F-4C4E-886B-046101F55B80}"/>
              </a:ext>
            </a:extLst>
          </p:cNvPr>
          <p:cNvSpPr/>
          <p:nvPr/>
        </p:nvSpPr>
        <p:spPr>
          <a:xfrm>
            <a:off x="9339158" y="5217706"/>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23" name="Rectangle 22">
            <a:extLst>
              <a:ext uri="{FF2B5EF4-FFF2-40B4-BE49-F238E27FC236}">
                <a16:creationId xmlns:a16="http://schemas.microsoft.com/office/drawing/2014/main" id="{1162E964-908A-4E86-A661-3F20A0B09CFF}"/>
              </a:ext>
            </a:extLst>
          </p:cNvPr>
          <p:cNvSpPr/>
          <p:nvPr/>
        </p:nvSpPr>
        <p:spPr>
          <a:xfrm>
            <a:off x="9339157" y="596106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25" name="Rectangle 24">
            <a:extLst>
              <a:ext uri="{FF2B5EF4-FFF2-40B4-BE49-F238E27FC236}">
                <a16:creationId xmlns:a16="http://schemas.microsoft.com/office/drawing/2014/main" id="{CA416395-D966-42AF-A5D2-4A8A72F03944}"/>
              </a:ext>
            </a:extLst>
          </p:cNvPr>
          <p:cNvSpPr/>
          <p:nvPr/>
        </p:nvSpPr>
        <p:spPr>
          <a:xfrm>
            <a:off x="636663" y="1865260"/>
            <a:ext cx="2256397" cy="8005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Industry ontologies</a:t>
            </a:r>
          </a:p>
        </p:txBody>
      </p:sp>
      <p:sp>
        <p:nvSpPr>
          <p:cNvPr id="27" name="Rectangle 26">
            <a:extLst>
              <a:ext uri="{FF2B5EF4-FFF2-40B4-BE49-F238E27FC236}">
                <a16:creationId xmlns:a16="http://schemas.microsoft.com/office/drawing/2014/main" id="{5F98E36C-1DB3-4BE4-B8A5-B70087E921EA}"/>
              </a:ext>
            </a:extLst>
          </p:cNvPr>
          <p:cNvSpPr/>
          <p:nvPr/>
        </p:nvSpPr>
        <p:spPr>
          <a:xfrm>
            <a:off x="6431113" y="3051257"/>
            <a:ext cx="2256397" cy="20096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Acronyms,</a:t>
            </a:r>
          </a:p>
          <a:p>
            <a:pPr algn="ctr"/>
            <a:r>
              <a:rPr lang="en-US" sz="2800" dirty="0">
                <a:solidFill>
                  <a:schemeClr val="tx1"/>
                </a:solidFill>
              </a:rPr>
              <a:t>Abbreviations</a:t>
            </a:r>
          </a:p>
          <a:p>
            <a:pPr algn="ctr"/>
            <a:r>
              <a:rPr lang="en-US" sz="2800" dirty="0">
                <a:solidFill>
                  <a:schemeClr val="tx1"/>
                </a:solidFill>
              </a:rPr>
              <a:t>&amp; Nicknames</a:t>
            </a:r>
          </a:p>
        </p:txBody>
      </p:sp>
      <p:sp>
        <p:nvSpPr>
          <p:cNvPr id="29" name="Rectangle 28">
            <a:extLst>
              <a:ext uri="{FF2B5EF4-FFF2-40B4-BE49-F238E27FC236}">
                <a16:creationId xmlns:a16="http://schemas.microsoft.com/office/drawing/2014/main" id="{06C1B546-B665-4F79-BC8E-6C84F33F87EA}"/>
              </a:ext>
            </a:extLst>
          </p:cNvPr>
          <p:cNvSpPr/>
          <p:nvPr/>
        </p:nvSpPr>
        <p:spPr>
          <a:xfrm>
            <a:off x="636663" y="4580543"/>
            <a:ext cx="2256397" cy="11155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Other Structured Resources (US Gov, industry etc.)</a:t>
            </a:r>
          </a:p>
        </p:txBody>
      </p:sp>
      <p:sp>
        <p:nvSpPr>
          <p:cNvPr id="34" name="Arrow: Right 33">
            <a:extLst>
              <a:ext uri="{FF2B5EF4-FFF2-40B4-BE49-F238E27FC236}">
                <a16:creationId xmlns:a16="http://schemas.microsoft.com/office/drawing/2014/main" id="{5181CB9C-7E2B-410B-8247-3DBBE6AF5DA0}"/>
              </a:ext>
            </a:extLst>
          </p:cNvPr>
          <p:cNvSpPr/>
          <p:nvPr/>
        </p:nvSpPr>
        <p:spPr>
          <a:xfrm>
            <a:off x="3141194" y="112545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Right 35">
            <a:extLst>
              <a:ext uri="{FF2B5EF4-FFF2-40B4-BE49-F238E27FC236}">
                <a16:creationId xmlns:a16="http://schemas.microsoft.com/office/drawing/2014/main" id="{12D1974D-4F32-4B90-A882-3D10456B065E}"/>
              </a:ext>
            </a:extLst>
          </p:cNvPr>
          <p:cNvSpPr/>
          <p:nvPr/>
        </p:nvSpPr>
        <p:spPr>
          <a:xfrm>
            <a:off x="3081214" y="202015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Right 37">
            <a:extLst>
              <a:ext uri="{FF2B5EF4-FFF2-40B4-BE49-F238E27FC236}">
                <a16:creationId xmlns:a16="http://schemas.microsoft.com/office/drawing/2014/main" id="{1A8512C4-50E4-4FF1-9B7D-F4B3109C6C77}"/>
              </a:ext>
            </a:extLst>
          </p:cNvPr>
          <p:cNvSpPr/>
          <p:nvPr/>
        </p:nvSpPr>
        <p:spPr>
          <a:xfrm>
            <a:off x="3080160" y="49820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7FFFCC03-CC65-4A4A-83AB-99054A5B717E}"/>
              </a:ext>
            </a:extLst>
          </p:cNvPr>
          <p:cNvSpPr/>
          <p:nvPr/>
        </p:nvSpPr>
        <p:spPr>
          <a:xfrm>
            <a:off x="5838345" y="206562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row: Right 41">
            <a:extLst>
              <a:ext uri="{FF2B5EF4-FFF2-40B4-BE49-F238E27FC236}">
                <a16:creationId xmlns:a16="http://schemas.microsoft.com/office/drawing/2014/main" id="{58C80745-7360-4AAA-BD98-FB186C113B1B}"/>
              </a:ext>
            </a:extLst>
          </p:cNvPr>
          <p:cNvSpPr/>
          <p:nvPr/>
        </p:nvSpPr>
        <p:spPr>
          <a:xfrm>
            <a:off x="5849309" y="394643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Arrow: Right 43">
            <a:extLst>
              <a:ext uri="{FF2B5EF4-FFF2-40B4-BE49-F238E27FC236}">
                <a16:creationId xmlns:a16="http://schemas.microsoft.com/office/drawing/2014/main" id="{4F455BF1-4172-42DE-84AD-16AA073EE327}"/>
              </a:ext>
            </a:extLst>
          </p:cNvPr>
          <p:cNvSpPr/>
          <p:nvPr/>
        </p:nvSpPr>
        <p:spPr>
          <a:xfrm>
            <a:off x="5838345" y="573411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Arrow: Right 45">
            <a:extLst>
              <a:ext uri="{FF2B5EF4-FFF2-40B4-BE49-F238E27FC236}">
                <a16:creationId xmlns:a16="http://schemas.microsoft.com/office/drawing/2014/main" id="{B1D01A11-86A3-40FF-BB93-7EFC10B73DA0}"/>
              </a:ext>
            </a:extLst>
          </p:cNvPr>
          <p:cNvSpPr/>
          <p:nvPr/>
        </p:nvSpPr>
        <p:spPr>
          <a:xfrm>
            <a:off x="8761903" y="170161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Arrow: Right 47">
            <a:extLst>
              <a:ext uri="{FF2B5EF4-FFF2-40B4-BE49-F238E27FC236}">
                <a16:creationId xmlns:a16="http://schemas.microsoft.com/office/drawing/2014/main" id="{EFAD8BFF-C45A-4363-8035-543CB6EC5B0D}"/>
              </a:ext>
            </a:extLst>
          </p:cNvPr>
          <p:cNvSpPr/>
          <p:nvPr/>
        </p:nvSpPr>
        <p:spPr>
          <a:xfrm>
            <a:off x="8761901" y="2474851"/>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Arrow: Right 49">
            <a:extLst>
              <a:ext uri="{FF2B5EF4-FFF2-40B4-BE49-F238E27FC236}">
                <a16:creationId xmlns:a16="http://schemas.microsoft.com/office/drawing/2014/main" id="{4651CBC2-A324-46EB-81CA-40B098FCA83E}"/>
              </a:ext>
            </a:extLst>
          </p:cNvPr>
          <p:cNvSpPr/>
          <p:nvPr/>
        </p:nvSpPr>
        <p:spPr>
          <a:xfrm>
            <a:off x="8761903" y="392505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Arrow: Right 51">
            <a:extLst>
              <a:ext uri="{FF2B5EF4-FFF2-40B4-BE49-F238E27FC236}">
                <a16:creationId xmlns:a16="http://schemas.microsoft.com/office/drawing/2014/main" id="{09E3C27E-2E60-4CA3-90C4-351F8AD37F54}"/>
              </a:ext>
            </a:extLst>
          </p:cNvPr>
          <p:cNvSpPr/>
          <p:nvPr/>
        </p:nvSpPr>
        <p:spPr>
          <a:xfrm>
            <a:off x="8761903" y="46684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Arrow: Right 53">
            <a:extLst>
              <a:ext uri="{FF2B5EF4-FFF2-40B4-BE49-F238E27FC236}">
                <a16:creationId xmlns:a16="http://schemas.microsoft.com/office/drawing/2014/main" id="{28068937-B7A5-4393-A64D-D6A2DEEA8ADF}"/>
              </a:ext>
            </a:extLst>
          </p:cNvPr>
          <p:cNvSpPr/>
          <p:nvPr/>
        </p:nvSpPr>
        <p:spPr>
          <a:xfrm>
            <a:off x="8761902" y="536243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Arrow: Right 55">
            <a:extLst>
              <a:ext uri="{FF2B5EF4-FFF2-40B4-BE49-F238E27FC236}">
                <a16:creationId xmlns:a16="http://schemas.microsoft.com/office/drawing/2014/main" id="{6031D886-A110-4C01-A2C0-7F9FA9AFF9ED}"/>
              </a:ext>
            </a:extLst>
          </p:cNvPr>
          <p:cNvSpPr/>
          <p:nvPr/>
        </p:nvSpPr>
        <p:spPr>
          <a:xfrm>
            <a:off x="8761902" y="61057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F8DD30E-31DE-4491-8052-12939903D1B0}"/>
              </a:ext>
            </a:extLst>
          </p:cNvPr>
          <p:cNvSpPr/>
          <p:nvPr/>
        </p:nvSpPr>
        <p:spPr>
          <a:xfrm>
            <a:off x="9329676" y="2387809"/>
            <a:ext cx="2256397" cy="1176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Individual Wiki Pages</a:t>
            </a:r>
          </a:p>
          <a:p>
            <a:pPr algn="ctr"/>
            <a:r>
              <a:rPr lang="en-US" sz="2000" dirty="0">
                <a:solidFill>
                  <a:schemeClr val="tx1"/>
                </a:solidFill>
              </a:rPr>
              <a:t>(with Index)</a:t>
            </a:r>
          </a:p>
        </p:txBody>
      </p:sp>
      <p:sp>
        <p:nvSpPr>
          <p:cNvPr id="4" name="Arrow: Right 3">
            <a:extLst>
              <a:ext uri="{FF2B5EF4-FFF2-40B4-BE49-F238E27FC236}">
                <a16:creationId xmlns:a16="http://schemas.microsoft.com/office/drawing/2014/main" id="{A66D25C6-520E-4588-843D-9A31509C67BC}"/>
              </a:ext>
            </a:extLst>
          </p:cNvPr>
          <p:cNvSpPr/>
          <p:nvPr/>
        </p:nvSpPr>
        <p:spPr>
          <a:xfrm>
            <a:off x="8761901" y="315176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8F4C5ED4-DB27-4C20-96D1-EE60BC958EBC}"/>
              </a:ext>
            </a:extLst>
          </p:cNvPr>
          <p:cNvSpPr/>
          <p:nvPr/>
        </p:nvSpPr>
        <p:spPr>
          <a:xfrm>
            <a:off x="8761902" y="97833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CC2FBFA-FF08-4EA5-ACB0-FE5D49638CC3}"/>
              </a:ext>
            </a:extLst>
          </p:cNvPr>
          <p:cNvSpPr/>
          <p:nvPr/>
        </p:nvSpPr>
        <p:spPr>
          <a:xfrm>
            <a:off x="900317"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IOF</a:t>
            </a:r>
            <a:endParaRPr lang="en-US" sz="2800" dirty="0">
              <a:solidFill>
                <a:schemeClr val="tx1"/>
              </a:solidFill>
            </a:endParaRPr>
          </a:p>
        </p:txBody>
      </p:sp>
      <p:sp>
        <p:nvSpPr>
          <p:cNvPr id="10" name="Rectangle 9">
            <a:extLst>
              <a:ext uri="{FF2B5EF4-FFF2-40B4-BE49-F238E27FC236}">
                <a16:creationId xmlns:a16="http://schemas.microsoft.com/office/drawing/2014/main" id="{33A7DF4D-C7E8-435C-A9A7-B71785381381}"/>
              </a:ext>
            </a:extLst>
          </p:cNvPr>
          <p:cNvSpPr/>
          <p:nvPr/>
        </p:nvSpPr>
        <p:spPr>
          <a:xfrm>
            <a:off x="646534" y="3269580"/>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Taxonomies</a:t>
            </a:r>
          </a:p>
        </p:txBody>
      </p:sp>
      <p:sp>
        <p:nvSpPr>
          <p:cNvPr id="12" name="Rectangle 11">
            <a:extLst>
              <a:ext uri="{FF2B5EF4-FFF2-40B4-BE49-F238E27FC236}">
                <a16:creationId xmlns:a16="http://schemas.microsoft.com/office/drawing/2014/main" id="{977FFD4D-D6EE-4693-B760-3C71AE033660}"/>
              </a:ext>
            </a:extLst>
          </p:cNvPr>
          <p:cNvSpPr/>
          <p:nvPr/>
        </p:nvSpPr>
        <p:spPr>
          <a:xfrm>
            <a:off x="636664" y="3880837"/>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Vocabularies</a:t>
            </a:r>
          </a:p>
        </p:txBody>
      </p:sp>
      <p:sp>
        <p:nvSpPr>
          <p:cNvPr id="14" name="Rectangle 13">
            <a:extLst>
              <a:ext uri="{FF2B5EF4-FFF2-40B4-BE49-F238E27FC236}">
                <a16:creationId xmlns:a16="http://schemas.microsoft.com/office/drawing/2014/main" id="{4BB669BD-A8E6-4F39-B5B6-6FBFE48BAD8E}"/>
              </a:ext>
            </a:extLst>
          </p:cNvPr>
          <p:cNvSpPr/>
          <p:nvPr/>
        </p:nvSpPr>
        <p:spPr>
          <a:xfrm>
            <a:off x="660586" y="5962985"/>
            <a:ext cx="2256397" cy="59809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6" name="Arrow: Right 15">
            <a:extLst>
              <a:ext uri="{FF2B5EF4-FFF2-40B4-BE49-F238E27FC236}">
                <a16:creationId xmlns:a16="http://schemas.microsoft.com/office/drawing/2014/main" id="{8933BBD5-712C-4CCE-81F5-E10A7ABE7588}"/>
              </a:ext>
            </a:extLst>
          </p:cNvPr>
          <p:cNvSpPr/>
          <p:nvPr/>
        </p:nvSpPr>
        <p:spPr>
          <a:xfrm>
            <a:off x="3067162" y="33292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7843C65F-83CF-47EC-B2D5-7EAF1C1F0EBC}"/>
              </a:ext>
            </a:extLst>
          </p:cNvPr>
          <p:cNvSpPr/>
          <p:nvPr/>
        </p:nvSpPr>
        <p:spPr>
          <a:xfrm>
            <a:off x="3094212" y="6095210"/>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Right 19">
            <a:extLst>
              <a:ext uri="{FF2B5EF4-FFF2-40B4-BE49-F238E27FC236}">
                <a16:creationId xmlns:a16="http://schemas.microsoft.com/office/drawing/2014/main" id="{FBBDDF20-210B-4DB9-B636-32C345CFCA50}"/>
              </a:ext>
            </a:extLst>
          </p:cNvPr>
          <p:cNvSpPr/>
          <p:nvPr/>
        </p:nvSpPr>
        <p:spPr>
          <a:xfrm>
            <a:off x="3054505" y="397747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2364196E-5D89-43C1-AC20-302F261A4707}"/>
              </a:ext>
            </a:extLst>
          </p:cNvPr>
          <p:cNvSpPr/>
          <p:nvPr/>
        </p:nvSpPr>
        <p:spPr>
          <a:xfrm rot="16200000">
            <a:off x="-2472090" y="3425569"/>
            <a:ext cx="5728625" cy="536726"/>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Semantic Completeness</a:t>
            </a:r>
          </a:p>
        </p:txBody>
      </p:sp>
      <p:sp>
        <p:nvSpPr>
          <p:cNvPr id="24" name="TextBox 23">
            <a:extLst>
              <a:ext uri="{FF2B5EF4-FFF2-40B4-BE49-F238E27FC236}">
                <a16:creationId xmlns:a16="http://schemas.microsoft.com/office/drawing/2014/main" id="{13BAD481-C7C3-4C89-8E86-57E7CBE1E78D}"/>
              </a:ext>
            </a:extLst>
          </p:cNvPr>
          <p:cNvSpPr txBox="1"/>
          <p:nvPr/>
        </p:nvSpPr>
        <p:spPr>
          <a:xfrm>
            <a:off x="547855" y="1865260"/>
            <a:ext cx="798039" cy="461665"/>
          </a:xfrm>
          <a:prstGeom prst="rect">
            <a:avLst/>
          </a:prstGeom>
          <a:noFill/>
        </p:spPr>
        <p:txBody>
          <a:bodyPr wrap="none" rtlCol="0">
            <a:spAutoFit/>
          </a:bodyPr>
          <a:lstStyle/>
          <a:p>
            <a:r>
              <a:rPr lang="en-US" sz="2400" b="1" dirty="0">
                <a:solidFill>
                  <a:schemeClr val="accent1">
                    <a:lumMod val="75000"/>
                  </a:schemeClr>
                </a:solidFill>
              </a:rPr>
              <a:t>OWL</a:t>
            </a:r>
            <a:endParaRPr lang="en-US" b="1" dirty="0">
              <a:solidFill>
                <a:schemeClr val="accent1">
                  <a:lumMod val="75000"/>
                </a:schemeClr>
              </a:solidFill>
            </a:endParaRPr>
          </a:p>
        </p:txBody>
      </p:sp>
      <p:sp>
        <p:nvSpPr>
          <p:cNvPr id="26" name="TextBox 25">
            <a:extLst>
              <a:ext uri="{FF2B5EF4-FFF2-40B4-BE49-F238E27FC236}">
                <a16:creationId xmlns:a16="http://schemas.microsoft.com/office/drawing/2014/main" id="{5BAA0166-AFD8-4105-8928-56EAC0779477}"/>
              </a:ext>
            </a:extLst>
          </p:cNvPr>
          <p:cNvSpPr txBox="1"/>
          <p:nvPr/>
        </p:nvSpPr>
        <p:spPr>
          <a:xfrm>
            <a:off x="572872" y="1329820"/>
            <a:ext cx="508473" cy="461665"/>
          </a:xfrm>
          <a:prstGeom prst="rect">
            <a:avLst/>
          </a:prstGeom>
          <a:noFill/>
        </p:spPr>
        <p:txBody>
          <a:bodyPr wrap="none" rtlCol="0">
            <a:spAutoFit/>
          </a:bodyPr>
          <a:lstStyle/>
          <a:p>
            <a:r>
              <a:rPr lang="en-US" sz="2400" b="1" dirty="0">
                <a:solidFill>
                  <a:schemeClr val="accent1">
                    <a:lumMod val="75000"/>
                  </a:schemeClr>
                </a:solidFill>
              </a:rPr>
              <a:t>DL</a:t>
            </a:r>
            <a:endParaRPr lang="en-US" b="1" dirty="0">
              <a:solidFill>
                <a:schemeClr val="accent1">
                  <a:lumMod val="75000"/>
                </a:schemeClr>
              </a:solidFill>
            </a:endParaRPr>
          </a:p>
        </p:txBody>
      </p:sp>
      <p:sp>
        <p:nvSpPr>
          <p:cNvPr id="28" name="TextBox 27">
            <a:extLst>
              <a:ext uri="{FF2B5EF4-FFF2-40B4-BE49-F238E27FC236}">
                <a16:creationId xmlns:a16="http://schemas.microsoft.com/office/drawing/2014/main" id="{F98B6A3D-684E-4F2D-B765-44A10F331BCF}"/>
              </a:ext>
            </a:extLst>
          </p:cNvPr>
          <p:cNvSpPr txBox="1"/>
          <p:nvPr/>
        </p:nvSpPr>
        <p:spPr>
          <a:xfrm>
            <a:off x="605857" y="3599997"/>
            <a:ext cx="839589" cy="461665"/>
          </a:xfrm>
          <a:prstGeom prst="rect">
            <a:avLst/>
          </a:prstGeom>
          <a:noFill/>
        </p:spPr>
        <p:txBody>
          <a:bodyPr wrap="none" rtlCol="0">
            <a:spAutoFit/>
          </a:bodyPr>
          <a:lstStyle/>
          <a:p>
            <a:r>
              <a:rPr lang="en-US" sz="2400" b="1" dirty="0">
                <a:solidFill>
                  <a:schemeClr val="accent1">
                    <a:lumMod val="75000"/>
                  </a:schemeClr>
                </a:solidFill>
              </a:rPr>
              <a:t>SKOS</a:t>
            </a:r>
            <a:endParaRPr lang="en-US" b="1" dirty="0">
              <a:solidFill>
                <a:schemeClr val="accent1">
                  <a:lumMod val="75000"/>
                </a:schemeClr>
              </a:solidFill>
            </a:endParaRPr>
          </a:p>
        </p:txBody>
      </p:sp>
      <p:sp>
        <p:nvSpPr>
          <p:cNvPr id="30" name="TextBox 29">
            <a:extLst>
              <a:ext uri="{FF2B5EF4-FFF2-40B4-BE49-F238E27FC236}">
                <a16:creationId xmlns:a16="http://schemas.microsoft.com/office/drawing/2014/main" id="{5B6B3800-3500-4F88-994B-8EACB7078763}"/>
              </a:ext>
            </a:extLst>
          </p:cNvPr>
          <p:cNvSpPr txBox="1"/>
          <p:nvPr/>
        </p:nvSpPr>
        <p:spPr>
          <a:xfrm>
            <a:off x="3812269" y="832760"/>
            <a:ext cx="1565750" cy="461665"/>
          </a:xfrm>
          <a:prstGeom prst="rect">
            <a:avLst/>
          </a:prstGeom>
          <a:noFill/>
        </p:spPr>
        <p:txBody>
          <a:bodyPr wrap="none" rtlCol="0">
            <a:spAutoFit/>
          </a:bodyPr>
          <a:lstStyle/>
          <a:p>
            <a:r>
              <a:rPr lang="en-US" sz="2400" b="1" dirty="0">
                <a:solidFill>
                  <a:schemeClr val="accent1">
                    <a:lumMod val="75000"/>
                  </a:schemeClr>
                </a:solidFill>
              </a:rPr>
              <a:t>SKOS/MVF</a:t>
            </a:r>
            <a:endParaRPr lang="en-US" b="1" dirty="0">
              <a:solidFill>
                <a:schemeClr val="accent1">
                  <a:lumMod val="75000"/>
                </a:schemeClr>
              </a:solidFill>
            </a:endParaRPr>
          </a:p>
        </p:txBody>
      </p:sp>
      <p:sp>
        <p:nvSpPr>
          <p:cNvPr id="32" name="TextBox 31">
            <a:extLst>
              <a:ext uri="{FF2B5EF4-FFF2-40B4-BE49-F238E27FC236}">
                <a16:creationId xmlns:a16="http://schemas.microsoft.com/office/drawing/2014/main" id="{324DA1CF-4249-4765-B6D8-334B3B3136A2}"/>
              </a:ext>
            </a:extLst>
          </p:cNvPr>
          <p:cNvSpPr txBox="1"/>
          <p:nvPr/>
        </p:nvSpPr>
        <p:spPr>
          <a:xfrm>
            <a:off x="580188" y="4101353"/>
            <a:ext cx="854273" cy="461665"/>
          </a:xfrm>
          <a:prstGeom prst="rect">
            <a:avLst/>
          </a:prstGeom>
          <a:noFill/>
        </p:spPr>
        <p:txBody>
          <a:bodyPr wrap="none" rtlCol="0">
            <a:spAutoFit/>
          </a:bodyPr>
          <a:lstStyle/>
          <a:p>
            <a:r>
              <a:rPr lang="en-US" sz="2400" b="1" dirty="0">
                <a:solidFill>
                  <a:schemeClr val="accent1">
                    <a:lumMod val="75000"/>
                  </a:schemeClr>
                </a:solidFill>
              </a:rPr>
              <a:t>SBVR</a:t>
            </a:r>
            <a:endParaRPr lang="en-US" b="1" dirty="0">
              <a:solidFill>
                <a:schemeClr val="accent1">
                  <a:lumMod val="75000"/>
                </a:schemeClr>
              </a:solidFill>
            </a:endParaRPr>
          </a:p>
        </p:txBody>
      </p:sp>
      <p:sp>
        <p:nvSpPr>
          <p:cNvPr id="35" name="TextBox 34">
            <a:extLst>
              <a:ext uri="{FF2B5EF4-FFF2-40B4-BE49-F238E27FC236}">
                <a16:creationId xmlns:a16="http://schemas.microsoft.com/office/drawing/2014/main" id="{C725B3AC-737B-49B7-9511-88C5E03013FA}"/>
              </a:ext>
            </a:extLst>
          </p:cNvPr>
          <p:cNvSpPr txBox="1"/>
          <p:nvPr/>
        </p:nvSpPr>
        <p:spPr>
          <a:xfrm>
            <a:off x="3989228" y="4780018"/>
            <a:ext cx="777777" cy="461665"/>
          </a:xfrm>
          <a:prstGeom prst="rect">
            <a:avLst/>
          </a:prstGeom>
          <a:noFill/>
        </p:spPr>
        <p:txBody>
          <a:bodyPr wrap="none" rtlCol="0">
            <a:spAutoFit/>
          </a:bodyPr>
          <a:lstStyle/>
          <a:p>
            <a:r>
              <a:rPr lang="en-US" sz="2400" b="1" dirty="0">
                <a:solidFill>
                  <a:schemeClr val="accent1">
                    <a:lumMod val="75000"/>
                  </a:schemeClr>
                </a:solidFill>
              </a:rPr>
              <a:t>MVF</a:t>
            </a:r>
            <a:endParaRPr lang="en-US" b="1" dirty="0">
              <a:solidFill>
                <a:schemeClr val="accent1">
                  <a:lumMod val="75000"/>
                </a:schemeClr>
              </a:solidFill>
            </a:endParaRPr>
          </a:p>
        </p:txBody>
      </p:sp>
      <p:sp>
        <p:nvSpPr>
          <p:cNvPr id="37" name="TextBox 36">
            <a:extLst>
              <a:ext uri="{FF2B5EF4-FFF2-40B4-BE49-F238E27FC236}">
                <a16:creationId xmlns:a16="http://schemas.microsoft.com/office/drawing/2014/main" id="{EC2DBA5C-8202-423E-AA74-AB106EFB64CB}"/>
              </a:ext>
            </a:extLst>
          </p:cNvPr>
          <p:cNvSpPr txBox="1"/>
          <p:nvPr/>
        </p:nvSpPr>
        <p:spPr>
          <a:xfrm>
            <a:off x="6431111" y="820025"/>
            <a:ext cx="816314" cy="461665"/>
          </a:xfrm>
          <a:prstGeom prst="rect">
            <a:avLst/>
          </a:prstGeom>
          <a:noFill/>
        </p:spPr>
        <p:txBody>
          <a:bodyPr wrap="none" rtlCol="0">
            <a:spAutoFit/>
          </a:bodyPr>
          <a:lstStyle/>
          <a:p>
            <a:r>
              <a:rPr lang="en-US" sz="2400" b="1" dirty="0">
                <a:solidFill>
                  <a:schemeClr val="accent1">
                    <a:lumMod val="75000"/>
                  </a:schemeClr>
                </a:solidFill>
              </a:rPr>
              <a:t>CSV?</a:t>
            </a:r>
            <a:endParaRPr lang="en-US" b="1" dirty="0">
              <a:solidFill>
                <a:schemeClr val="accent1">
                  <a:lumMod val="75000"/>
                </a:schemeClr>
              </a:solidFill>
            </a:endParaRPr>
          </a:p>
        </p:txBody>
      </p:sp>
      <p:sp>
        <p:nvSpPr>
          <p:cNvPr id="39" name="TextBox 38">
            <a:extLst>
              <a:ext uri="{FF2B5EF4-FFF2-40B4-BE49-F238E27FC236}">
                <a16:creationId xmlns:a16="http://schemas.microsoft.com/office/drawing/2014/main" id="{7FA065F1-7695-4BB8-9CB1-54E1606A5F6E}"/>
              </a:ext>
            </a:extLst>
          </p:cNvPr>
          <p:cNvSpPr txBox="1"/>
          <p:nvPr/>
        </p:nvSpPr>
        <p:spPr>
          <a:xfrm>
            <a:off x="9358118" y="709133"/>
            <a:ext cx="1154803" cy="400110"/>
          </a:xfrm>
          <a:prstGeom prst="rect">
            <a:avLst/>
          </a:prstGeom>
          <a:noFill/>
        </p:spPr>
        <p:txBody>
          <a:bodyPr wrap="none" rtlCol="0">
            <a:spAutoFit/>
          </a:bodyPr>
          <a:lstStyle/>
          <a:p>
            <a:r>
              <a:rPr lang="en-US" sz="2000" b="1" dirty="0" err="1">
                <a:solidFill>
                  <a:schemeClr val="accent1">
                    <a:lumMod val="75000"/>
                  </a:schemeClr>
                </a:solidFill>
              </a:rPr>
              <a:t>Wikistuff</a:t>
            </a:r>
            <a:endParaRPr lang="en-US" b="1" dirty="0">
              <a:solidFill>
                <a:schemeClr val="accent1">
                  <a:lumMod val="75000"/>
                </a:schemeClr>
              </a:solidFill>
            </a:endParaRPr>
          </a:p>
        </p:txBody>
      </p:sp>
      <p:sp>
        <p:nvSpPr>
          <p:cNvPr id="59" name="TextBox 58">
            <a:extLst>
              <a:ext uri="{FF2B5EF4-FFF2-40B4-BE49-F238E27FC236}">
                <a16:creationId xmlns:a16="http://schemas.microsoft.com/office/drawing/2014/main" id="{82592A13-8257-41A1-A71A-7FE7644FD275}"/>
              </a:ext>
            </a:extLst>
          </p:cNvPr>
          <p:cNvSpPr txBox="1"/>
          <p:nvPr/>
        </p:nvSpPr>
        <p:spPr>
          <a:xfrm>
            <a:off x="9311958" y="1474074"/>
            <a:ext cx="771045" cy="400110"/>
          </a:xfrm>
          <a:prstGeom prst="rect">
            <a:avLst/>
          </a:prstGeom>
          <a:noFill/>
        </p:spPr>
        <p:txBody>
          <a:bodyPr wrap="none" rtlCol="0">
            <a:spAutoFit/>
          </a:bodyPr>
          <a:lstStyle/>
          <a:p>
            <a:r>
              <a:rPr lang="en-US" sz="2000" b="1" dirty="0">
                <a:solidFill>
                  <a:schemeClr val="accent1">
                    <a:lumMod val="75000"/>
                  </a:schemeClr>
                </a:solidFill>
              </a:rPr>
              <a:t>Word</a:t>
            </a:r>
            <a:endParaRPr lang="en-US" b="1" dirty="0">
              <a:solidFill>
                <a:schemeClr val="accent1">
                  <a:lumMod val="75000"/>
                </a:schemeClr>
              </a:solidFill>
            </a:endParaRPr>
          </a:p>
        </p:txBody>
      </p:sp>
      <p:sp>
        <p:nvSpPr>
          <p:cNvPr id="61" name="TextBox 60">
            <a:extLst>
              <a:ext uri="{FF2B5EF4-FFF2-40B4-BE49-F238E27FC236}">
                <a16:creationId xmlns:a16="http://schemas.microsoft.com/office/drawing/2014/main" id="{5161614A-81B9-4F98-9B83-971EA5F61CE3}"/>
              </a:ext>
            </a:extLst>
          </p:cNvPr>
          <p:cNvSpPr txBox="1"/>
          <p:nvPr/>
        </p:nvSpPr>
        <p:spPr>
          <a:xfrm>
            <a:off x="9303071" y="2310758"/>
            <a:ext cx="1154803" cy="400110"/>
          </a:xfrm>
          <a:prstGeom prst="rect">
            <a:avLst/>
          </a:prstGeom>
          <a:noFill/>
        </p:spPr>
        <p:txBody>
          <a:bodyPr wrap="none" rtlCol="0">
            <a:spAutoFit/>
          </a:bodyPr>
          <a:lstStyle/>
          <a:p>
            <a:r>
              <a:rPr lang="en-US" sz="2000" b="1" dirty="0" err="1">
                <a:solidFill>
                  <a:schemeClr val="accent1">
                    <a:lumMod val="75000"/>
                  </a:schemeClr>
                </a:solidFill>
              </a:rPr>
              <a:t>Wikistuff</a:t>
            </a:r>
            <a:endParaRPr lang="en-US" b="1" dirty="0">
              <a:solidFill>
                <a:schemeClr val="accent1">
                  <a:lumMod val="75000"/>
                </a:schemeClr>
              </a:solidFill>
            </a:endParaRPr>
          </a:p>
        </p:txBody>
      </p:sp>
      <p:sp>
        <p:nvSpPr>
          <p:cNvPr id="62" name="TextBox 61">
            <a:extLst>
              <a:ext uri="{FF2B5EF4-FFF2-40B4-BE49-F238E27FC236}">
                <a16:creationId xmlns:a16="http://schemas.microsoft.com/office/drawing/2014/main" id="{051A1254-E1E0-4136-99F8-D487683E10C7}"/>
              </a:ext>
            </a:extLst>
          </p:cNvPr>
          <p:cNvSpPr txBox="1"/>
          <p:nvPr/>
        </p:nvSpPr>
        <p:spPr>
          <a:xfrm>
            <a:off x="9255283" y="165524"/>
            <a:ext cx="2561300" cy="646331"/>
          </a:xfrm>
          <a:prstGeom prst="rect">
            <a:avLst/>
          </a:prstGeom>
          <a:noFill/>
        </p:spPr>
        <p:txBody>
          <a:bodyPr wrap="square" rtlCol="0">
            <a:spAutoFit/>
          </a:bodyPr>
          <a:lstStyle/>
          <a:p>
            <a:r>
              <a:rPr lang="en-US" dirty="0"/>
              <a:t>Context has to be represented somehow </a:t>
            </a:r>
          </a:p>
        </p:txBody>
      </p:sp>
    </p:spTree>
    <p:extLst>
      <p:ext uri="{BB962C8B-B14F-4D97-AF65-F5344CB8AC3E}">
        <p14:creationId xmlns:p14="http://schemas.microsoft.com/office/powerpoint/2010/main" val="30865976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4C9BB-DE13-4E60-9A19-74A952AAEE86}"/>
              </a:ext>
            </a:extLst>
          </p:cNvPr>
          <p:cNvSpPr>
            <a:spLocks noGrp="1"/>
          </p:cNvSpPr>
          <p:nvPr>
            <p:ph type="title"/>
          </p:nvPr>
        </p:nvSpPr>
        <p:spPr/>
        <p:txBody>
          <a:bodyPr/>
          <a:lstStyle/>
          <a:p>
            <a:r>
              <a:rPr lang="en-US" dirty="0"/>
              <a:t>SKOS</a:t>
            </a:r>
          </a:p>
        </p:txBody>
      </p:sp>
      <p:pic>
        <p:nvPicPr>
          <p:cNvPr id="5" name="Picture 4" descr="A close up of a map&#10;&#10;Description automatically generated">
            <a:extLst>
              <a:ext uri="{FF2B5EF4-FFF2-40B4-BE49-F238E27FC236}">
                <a16:creationId xmlns:a16="http://schemas.microsoft.com/office/drawing/2014/main" id="{CA1A96C1-00EA-4C54-A625-530127E599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79983" y="2518"/>
            <a:ext cx="5492787" cy="6592417"/>
          </a:xfrm>
          <a:prstGeom prst="rect">
            <a:avLst/>
          </a:prstGeom>
        </p:spPr>
      </p:pic>
      <p:sp>
        <p:nvSpPr>
          <p:cNvPr id="6" name="TextBox 5">
            <a:extLst>
              <a:ext uri="{FF2B5EF4-FFF2-40B4-BE49-F238E27FC236}">
                <a16:creationId xmlns:a16="http://schemas.microsoft.com/office/drawing/2014/main" id="{299C8556-2EB1-47C4-98B0-5F680C431AEE}"/>
              </a:ext>
            </a:extLst>
          </p:cNvPr>
          <p:cNvSpPr txBox="1"/>
          <p:nvPr/>
        </p:nvSpPr>
        <p:spPr>
          <a:xfrm>
            <a:off x="0" y="6465666"/>
            <a:ext cx="9230668" cy="369332"/>
          </a:xfrm>
          <a:prstGeom prst="rect">
            <a:avLst/>
          </a:prstGeom>
          <a:noFill/>
        </p:spPr>
        <p:txBody>
          <a:bodyPr wrap="none" rtlCol="0">
            <a:spAutoFit/>
          </a:bodyPr>
          <a:lstStyle/>
          <a:p>
            <a:r>
              <a:rPr lang="en-US" dirty="0"/>
              <a:t>By </a:t>
            </a:r>
            <a:r>
              <a:rPr lang="en-US" dirty="0" err="1"/>
              <a:t>Ottomachin</a:t>
            </a:r>
            <a:r>
              <a:rPr lang="en-US" dirty="0"/>
              <a:t> - Own work, CC0, https://commons.wikimedia.org/w/index.php?curid=15941736</a:t>
            </a:r>
          </a:p>
        </p:txBody>
      </p:sp>
    </p:spTree>
    <p:extLst>
      <p:ext uri="{BB962C8B-B14F-4D97-AF65-F5344CB8AC3E}">
        <p14:creationId xmlns:p14="http://schemas.microsoft.com/office/powerpoint/2010/main" val="8622357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iagram, schematic&#10;&#10;Description automatically generated">
            <a:extLst>
              <a:ext uri="{FF2B5EF4-FFF2-40B4-BE49-F238E27FC236}">
                <a16:creationId xmlns:a16="http://schemas.microsoft.com/office/drawing/2014/main" id="{4C016415-0F2C-429D-BC33-163980086D0F}"/>
              </a:ext>
            </a:extLst>
          </p:cNvPr>
          <p:cNvPicPr/>
          <p:nvPr/>
        </p:nvPicPr>
        <p:blipFill>
          <a:blip r:embed="rId2">
            <a:extLst>
              <a:ext uri="{28A0092B-C50C-407E-A947-70E740481C1C}">
                <a14:useLocalDpi xmlns:a14="http://schemas.microsoft.com/office/drawing/2010/main" val="0"/>
              </a:ext>
            </a:extLst>
          </a:blip>
          <a:stretch>
            <a:fillRect/>
          </a:stretch>
        </p:blipFill>
        <p:spPr>
          <a:xfrm>
            <a:off x="838200" y="42390"/>
            <a:ext cx="9828286" cy="6858000"/>
          </a:xfrm>
          <a:prstGeom prst="rect">
            <a:avLst/>
          </a:prstGeom>
        </p:spPr>
      </p:pic>
      <p:sp>
        <p:nvSpPr>
          <p:cNvPr id="2" name="Title 1">
            <a:extLst>
              <a:ext uri="{FF2B5EF4-FFF2-40B4-BE49-F238E27FC236}">
                <a16:creationId xmlns:a16="http://schemas.microsoft.com/office/drawing/2014/main" id="{60A253C5-7F30-47E5-B446-93E278C33FB9}"/>
              </a:ext>
            </a:extLst>
          </p:cNvPr>
          <p:cNvSpPr>
            <a:spLocks noGrp="1"/>
          </p:cNvSpPr>
          <p:nvPr>
            <p:ph type="title"/>
          </p:nvPr>
        </p:nvSpPr>
        <p:spPr>
          <a:xfrm>
            <a:off x="6285743" y="86566"/>
            <a:ext cx="3942216" cy="773333"/>
          </a:xfrm>
        </p:spPr>
        <p:txBody>
          <a:bodyPr/>
          <a:lstStyle/>
          <a:p>
            <a:r>
              <a:rPr lang="en-US" dirty="0"/>
              <a:t>MVF Latest: </a:t>
            </a:r>
          </a:p>
        </p:txBody>
      </p:sp>
    </p:spTree>
    <p:extLst>
      <p:ext uri="{BB962C8B-B14F-4D97-AF65-F5344CB8AC3E}">
        <p14:creationId xmlns:p14="http://schemas.microsoft.com/office/powerpoint/2010/main" val="7281177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73A39-5ED1-46C7-8688-457CCE960803}"/>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Annotations</a:t>
            </a:r>
            <a:endParaRPr lang="en-CA" dirty="0"/>
          </a:p>
        </p:txBody>
      </p:sp>
      <p:sp>
        <p:nvSpPr>
          <p:cNvPr id="3" name="Content Placeholder 2">
            <a:extLst>
              <a:ext uri="{FF2B5EF4-FFF2-40B4-BE49-F238E27FC236}">
                <a16:creationId xmlns:a16="http://schemas.microsoft.com/office/drawing/2014/main" id="{F1E8307C-9892-4DEE-8EF4-D72E5D3A290C}"/>
              </a:ext>
            </a:extLst>
          </p:cNvPr>
          <p:cNvSpPr>
            <a:spLocks noGrp="1"/>
          </p:cNvSpPr>
          <p:nvPr>
            <p:ph idx="1"/>
          </p:nvPr>
        </p:nvSpPr>
        <p:spPr/>
        <p:txBody>
          <a:bodyPr>
            <a:normAutofit lnSpcReduction="10000"/>
          </a:bodyPr>
          <a:lstStyle/>
          <a:p>
            <a:pPr lvl="0"/>
            <a:r>
              <a:rPr lang="en-US" sz="2800" kern="1200" dirty="0">
                <a:solidFill>
                  <a:schemeClr val="tx1"/>
                </a:solidFill>
                <a:effectLst/>
                <a:latin typeface="+mn-lt"/>
                <a:ea typeface="+mn-ea"/>
                <a:cs typeface="+mn-cs"/>
              </a:rPr>
              <a:t>Define ‘annotations’:</a:t>
            </a:r>
          </a:p>
          <a:p>
            <a:pPr lvl="1"/>
            <a:r>
              <a:rPr lang="en-CA" sz="2400" kern="1200" dirty="0">
                <a:solidFill>
                  <a:schemeClr val="tx1"/>
                </a:solidFill>
                <a:effectLst/>
                <a:latin typeface="+mn-lt"/>
                <a:ea typeface="+mn-ea"/>
                <a:cs typeface="+mn-cs"/>
              </a:rPr>
              <a:t>Those items needed for Terms/Definitions, Abbreviations or References, that take the form of text rather than other data or ‘things’</a:t>
            </a:r>
          </a:p>
          <a:p>
            <a:pPr lvl="0"/>
            <a:r>
              <a:rPr lang="en-CA" sz="2800" kern="1200" dirty="0">
                <a:solidFill>
                  <a:schemeClr val="tx1"/>
                </a:solidFill>
                <a:effectLst/>
                <a:latin typeface="+mn-lt"/>
                <a:ea typeface="+mn-ea"/>
                <a:cs typeface="+mn-cs"/>
              </a:rPr>
              <a:t>Status:</a:t>
            </a:r>
            <a:r>
              <a:rPr lang="en-CA" sz="2800" kern="1200" baseline="0" dirty="0">
                <a:solidFill>
                  <a:schemeClr val="tx1"/>
                </a:solidFill>
                <a:effectLst/>
                <a:latin typeface="+mn-lt"/>
                <a:ea typeface="+mn-ea"/>
                <a:cs typeface="+mn-cs"/>
              </a:rPr>
              <a:t> we are working through an ‘Annotations Wishlist’</a:t>
            </a:r>
          </a:p>
          <a:p>
            <a:pPr lvl="0"/>
            <a:r>
              <a:rPr lang="en-CA" sz="2800" kern="1200" baseline="0" dirty="0">
                <a:solidFill>
                  <a:schemeClr val="tx1"/>
                </a:solidFill>
                <a:effectLst/>
                <a:latin typeface="+mn-lt"/>
                <a:ea typeface="+mn-ea"/>
                <a:cs typeface="+mn-cs"/>
              </a:rPr>
              <a:t>Findings</a:t>
            </a:r>
          </a:p>
          <a:p>
            <a:pPr lvl="1"/>
            <a:r>
              <a:rPr lang="en-CA" sz="2400" kern="1200" baseline="0" dirty="0">
                <a:solidFill>
                  <a:schemeClr val="tx1"/>
                </a:solidFill>
                <a:effectLst/>
                <a:latin typeface="+mn-lt"/>
                <a:ea typeface="+mn-ea"/>
                <a:cs typeface="+mn-cs"/>
              </a:rPr>
              <a:t>Experiment One (spreadsheet of </a:t>
            </a:r>
            <a:r>
              <a:rPr lang="en-CA" sz="2400" kern="1200" baseline="0" dirty="0" err="1">
                <a:solidFill>
                  <a:schemeClr val="tx1"/>
                </a:solidFill>
                <a:effectLst/>
                <a:latin typeface="+mn-lt"/>
                <a:ea typeface="+mn-ea"/>
                <a:cs typeface="+mn-cs"/>
              </a:rPr>
              <a:t>GovDTF</a:t>
            </a:r>
            <a:r>
              <a:rPr lang="en-CA" sz="2400" kern="1200" baseline="0" dirty="0">
                <a:solidFill>
                  <a:schemeClr val="tx1"/>
                </a:solidFill>
                <a:effectLst/>
                <a:latin typeface="+mn-lt"/>
                <a:ea typeface="+mn-ea"/>
                <a:cs typeface="+mn-cs"/>
              </a:rPr>
              <a:t> initial 11 terms)</a:t>
            </a:r>
          </a:p>
          <a:p>
            <a:pPr lvl="1"/>
            <a:r>
              <a:rPr lang="en-CA" sz="2400" kern="1200" baseline="0" dirty="0">
                <a:solidFill>
                  <a:schemeClr val="tx1"/>
                </a:solidFill>
                <a:effectLst/>
                <a:latin typeface="+mn-lt"/>
                <a:ea typeface="+mn-ea"/>
                <a:cs typeface="+mn-cs"/>
              </a:rPr>
              <a:t>Later PoC work</a:t>
            </a:r>
          </a:p>
          <a:p>
            <a:pPr lvl="1"/>
            <a:r>
              <a:rPr lang="en-CA" sz="2400" kern="1200" baseline="0" dirty="0">
                <a:solidFill>
                  <a:schemeClr val="tx1"/>
                </a:solidFill>
                <a:effectLst/>
                <a:latin typeface="+mn-lt"/>
                <a:ea typeface="+mn-ea"/>
                <a:cs typeface="+mn-cs"/>
              </a:rPr>
              <a:t>Discussions</a:t>
            </a:r>
          </a:p>
          <a:p>
            <a:pPr lvl="0"/>
            <a:r>
              <a:rPr lang="en-CA" sz="2800" kern="1200" baseline="0" dirty="0">
                <a:solidFill>
                  <a:schemeClr val="tx1"/>
                </a:solidFill>
                <a:effectLst/>
                <a:latin typeface="+mn-lt"/>
                <a:ea typeface="+mn-ea"/>
                <a:cs typeface="+mn-cs"/>
              </a:rPr>
              <a:t>Status: To be de-duplicated and cleaned up</a:t>
            </a:r>
          </a:p>
          <a:p>
            <a:pPr lvl="0"/>
            <a:r>
              <a:rPr lang="en-CA" sz="2800" kern="1200" baseline="0" dirty="0">
                <a:solidFill>
                  <a:schemeClr val="tx1"/>
                </a:solidFill>
                <a:effectLst/>
                <a:latin typeface="+mn-lt"/>
                <a:ea typeface="+mn-ea"/>
                <a:cs typeface="+mn-cs"/>
              </a:rPr>
              <a:t>Many of the terms available in FIBO AV and OMG AB SM</a:t>
            </a:r>
          </a:p>
        </p:txBody>
      </p:sp>
    </p:spTree>
    <p:extLst>
      <p:ext uri="{BB962C8B-B14F-4D97-AF65-F5344CB8AC3E}">
        <p14:creationId xmlns:p14="http://schemas.microsoft.com/office/powerpoint/2010/main" val="3136288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677E1-5057-4ACE-801B-F45D1421296A}"/>
              </a:ext>
            </a:extLst>
          </p:cNvPr>
          <p:cNvSpPr>
            <a:spLocks noGrp="1"/>
          </p:cNvSpPr>
          <p:nvPr>
            <p:ph type="title"/>
          </p:nvPr>
        </p:nvSpPr>
        <p:spPr/>
        <p:txBody>
          <a:bodyPr/>
          <a:lstStyle/>
          <a:p>
            <a:r>
              <a:rPr lang="en-US" dirty="0"/>
              <a:t>Outline</a:t>
            </a:r>
            <a:endParaRPr lang="en-CA" dirty="0"/>
          </a:p>
        </p:txBody>
      </p:sp>
      <p:sp>
        <p:nvSpPr>
          <p:cNvPr id="3" name="Content Placeholder 2">
            <a:extLst>
              <a:ext uri="{FF2B5EF4-FFF2-40B4-BE49-F238E27FC236}">
                <a16:creationId xmlns:a16="http://schemas.microsoft.com/office/drawing/2014/main" id="{179F289D-5FEE-4498-914A-1FCA3803EDDC}"/>
              </a:ext>
            </a:extLst>
          </p:cNvPr>
          <p:cNvSpPr>
            <a:spLocks noGrp="1"/>
          </p:cNvSpPr>
          <p:nvPr>
            <p:ph idx="1"/>
          </p:nvPr>
        </p:nvSpPr>
        <p:spPr/>
        <p:txBody>
          <a:bodyPr>
            <a:normAutofit/>
          </a:bodyPr>
          <a:lstStyle/>
          <a:p>
            <a:pPr lvl="0"/>
            <a:r>
              <a:rPr lang="en-US" sz="2800" kern="1200" dirty="0">
                <a:solidFill>
                  <a:schemeClr val="tx1"/>
                </a:solidFill>
                <a:effectLst/>
                <a:latin typeface="+mn-lt"/>
                <a:ea typeface="+mn-ea"/>
                <a:cs typeface="+mn-cs"/>
              </a:rPr>
              <a:t>Concepts Re-use Calculus</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Content requirements</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Metamodel</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Annotation requirements</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Output formats (presentation)</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Context Ontology</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Process</a:t>
            </a:r>
          </a:p>
          <a:p>
            <a:pPr lvl="0"/>
            <a:r>
              <a:rPr lang="en-US" sz="2800" kern="1200" dirty="0">
                <a:solidFill>
                  <a:schemeClr val="tx1"/>
                </a:solidFill>
                <a:effectLst/>
                <a:latin typeface="+mn-lt"/>
                <a:ea typeface="+mn-ea"/>
                <a:cs typeface="+mn-cs"/>
              </a:rPr>
              <a:t>Summary document for the whole package (coversheet / </a:t>
            </a:r>
            <a:r>
              <a:rPr lang="en-US" sz="2800" kern="1200" dirty="0" err="1">
                <a:solidFill>
                  <a:schemeClr val="tx1"/>
                </a:solidFill>
                <a:effectLst/>
                <a:latin typeface="+mn-lt"/>
                <a:ea typeface="+mn-ea"/>
                <a:cs typeface="+mn-cs"/>
              </a:rPr>
              <a:t>ToC</a:t>
            </a:r>
            <a:r>
              <a:rPr lang="en-US" sz="2800" kern="1200" dirty="0">
                <a:solidFill>
                  <a:schemeClr val="tx1"/>
                </a:solidFill>
                <a:effectLst/>
                <a:latin typeface="+mn-lt"/>
                <a:ea typeface="+mn-ea"/>
                <a:cs typeface="+mn-cs"/>
              </a:rPr>
              <a:t>)</a:t>
            </a:r>
          </a:p>
        </p:txBody>
      </p:sp>
    </p:spTree>
    <p:extLst>
      <p:ext uri="{BB962C8B-B14F-4D97-AF65-F5344CB8AC3E}">
        <p14:creationId xmlns:p14="http://schemas.microsoft.com/office/powerpoint/2010/main" val="13429597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26A0E-DED7-4F19-9B8C-754DCAB0EFAF}"/>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Output formats (presentation)</a:t>
            </a:r>
            <a:endParaRPr lang="en-CA" dirty="0"/>
          </a:p>
        </p:txBody>
      </p:sp>
      <p:sp>
        <p:nvSpPr>
          <p:cNvPr id="3" name="Content Placeholder 2">
            <a:extLst>
              <a:ext uri="{FF2B5EF4-FFF2-40B4-BE49-F238E27FC236}">
                <a16:creationId xmlns:a16="http://schemas.microsoft.com/office/drawing/2014/main" id="{A8387AC0-443E-448C-88E9-7A6F21EFCC68}"/>
              </a:ext>
            </a:extLst>
          </p:cNvPr>
          <p:cNvSpPr>
            <a:spLocks noGrp="1"/>
          </p:cNvSpPr>
          <p:nvPr>
            <p:ph idx="1"/>
          </p:nvPr>
        </p:nvSpPr>
        <p:spPr/>
        <p:txBody>
          <a:bodyPr/>
          <a:lstStyle/>
          <a:p>
            <a:pPr lvl="0"/>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6271259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E2BECE5B-EC12-4BFF-92D3-5A8A57B7357D}"/>
              </a:ext>
            </a:extLst>
          </p:cNvPr>
          <p:cNvSpPr/>
          <p:nvPr/>
        </p:nvSpPr>
        <p:spPr>
          <a:xfrm>
            <a:off x="1923450"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FIBO</a:t>
            </a:r>
            <a:endParaRPr lang="en-US" sz="2800" dirty="0">
              <a:solidFill>
                <a:schemeClr val="tx1"/>
              </a:solidFill>
            </a:endParaRPr>
          </a:p>
        </p:txBody>
      </p:sp>
      <p:sp>
        <p:nvSpPr>
          <p:cNvPr id="2" name="Title 1">
            <a:extLst>
              <a:ext uri="{FF2B5EF4-FFF2-40B4-BE49-F238E27FC236}">
                <a16:creationId xmlns:a16="http://schemas.microsoft.com/office/drawing/2014/main" id="{FDDAE135-5984-40D7-A672-02EAA9F70CEC}"/>
              </a:ext>
            </a:extLst>
          </p:cNvPr>
          <p:cNvSpPr>
            <a:spLocks noGrp="1"/>
          </p:cNvSpPr>
          <p:nvPr>
            <p:ph type="title"/>
          </p:nvPr>
        </p:nvSpPr>
        <p:spPr>
          <a:xfrm>
            <a:off x="838200" y="0"/>
            <a:ext cx="10515600" cy="960449"/>
          </a:xfrm>
        </p:spPr>
        <p:txBody>
          <a:bodyPr/>
          <a:lstStyle/>
          <a:p>
            <a:r>
              <a:rPr lang="en-US" dirty="0"/>
              <a:t>Requirement Overview: Outputs</a:t>
            </a:r>
          </a:p>
        </p:txBody>
      </p:sp>
      <p:sp>
        <p:nvSpPr>
          <p:cNvPr id="5" name="Rectangle 4">
            <a:extLst>
              <a:ext uri="{FF2B5EF4-FFF2-40B4-BE49-F238E27FC236}">
                <a16:creationId xmlns:a16="http://schemas.microsoft.com/office/drawing/2014/main" id="{0BC0C29E-DE1B-4E24-84C0-2D1187D48F96}"/>
              </a:ext>
            </a:extLst>
          </p:cNvPr>
          <p:cNvSpPr/>
          <p:nvPr/>
        </p:nvSpPr>
        <p:spPr>
          <a:xfrm>
            <a:off x="3723384" y="829621"/>
            <a:ext cx="2037117" cy="57286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Vocabulary Resource</a:t>
            </a:r>
          </a:p>
        </p:txBody>
      </p:sp>
      <p:sp>
        <p:nvSpPr>
          <p:cNvPr id="7" name="Rectangle 6">
            <a:extLst>
              <a:ext uri="{FF2B5EF4-FFF2-40B4-BE49-F238E27FC236}">
                <a16:creationId xmlns:a16="http://schemas.microsoft.com/office/drawing/2014/main" id="{7D1DDFD1-0DE9-4CE2-86F7-9C6E25281BE2}"/>
              </a:ext>
            </a:extLst>
          </p:cNvPr>
          <p:cNvSpPr/>
          <p:nvPr/>
        </p:nvSpPr>
        <p:spPr>
          <a:xfrm>
            <a:off x="6431111" y="822061"/>
            <a:ext cx="2256397" cy="207158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Terms and Definitions</a:t>
            </a:r>
          </a:p>
        </p:txBody>
      </p:sp>
      <p:sp>
        <p:nvSpPr>
          <p:cNvPr id="9" name="Rectangle 8">
            <a:extLst>
              <a:ext uri="{FF2B5EF4-FFF2-40B4-BE49-F238E27FC236}">
                <a16:creationId xmlns:a16="http://schemas.microsoft.com/office/drawing/2014/main" id="{D5AC7727-94FD-41D5-A72D-AE41352141BE}"/>
              </a:ext>
            </a:extLst>
          </p:cNvPr>
          <p:cNvSpPr/>
          <p:nvPr/>
        </p:nvSpPr>
        <p:spPr>
          <a:xfrm>
            <a:off x="9329678" y="826927"/>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1" name="Rectangle 10">
            <a:extLst>
              <a:ext uri="{FF2B5EF4-FFF2-40B4-BE49-F238E27FC236}">
                <a16:creationId xmlns:a16="http://schemas.microsoft.com/office/drawing/2014/main" id="{A82711FC-B3E1-4025-A9FA-792FA75BB071}"/>
              </a:ext>
            </a:extLst>
          </p:cNvPr>
          <p:cNvSpPr/>
          <p:nvPr/>
        </p:nvSpPr>
        <p:spPr>
          <a:xfrm>
            <a:off x="650716" y="829621"/>
            <a:ext cx="2256397" cy="96044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TF Conceptual ontology</a:t>
            </a:r>
          </a:p>
        </p:txBody>
      </p:sp>
      <p:sp>
        <p:nvSpPr>
          <p:cNvPr id="13" name="Rectangle 12">
            <a:extLst>
              <a:ext uri="{FF2B5EF4-FFF2-40B4-BE49-F238E27FC236}">
                <a16:creationId xmlns:a16="http://schemas.microsoft.com/office/drawing/2014/main" id="{B2F240ED-6284-417D-87AE-28CF76F8B898}"/>
              </a:ext>
            </a:extLst>
          </p:cNvPr>
          <p:cNvSpPr/>
          <p:nvPr/>
        </p:nvSpPr>
        <p:spPr>
          <a:xfrm>
            <a:off x="6431112" y="5212957"/>
            <a:ext cx="2256397" cy="13452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5" name="Rectangle 14">
            <a:extLst>
              <a:ext uri="{FF2B5EF4-FFF2-40B4-BE49-F238E27FC236}">
                <a16:creationId xmlns:a16="http://schemas.microsoft.com/office/drawing/2014/main" id="{F3ADA9CB-2F2D-42B7-B74C-4D9D455D661E}"/>
              </a:ext>
            </a:extLst>
          </p:cNvPr>
          <p:cNvSpPr/>
          <p:nvPr/>
        </p:nvSpPr>
        <p:spPr>
          <a:xfrm>
            <a:off x="9329677" y="1570290"/>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17" name="Rectangle 16">
            <a:extLst>
              <a:ext uri="{FF2B5EF4-FFF2-40B4-BE49-F238E27FC236}">
                <a16:creationId xmlns:a16="http://schemas.microsoft.com/office/drawing/2014/main" id="{42E3AC0B-F88F-4D33-98B3-1E458F36FAED}"/>
              </a:ext>
            </a:extLst>
          </p:cNvPr>
          <p:cNvSpPr/>
          <p:nvPr/>
        </p:nvSpPr>
        <p:spPr>
          <a:xfrm>
            <a:off x="9339159" y="378032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9" name="Rectangle 18">
            <a:extLst>
              <a:ext uri="{FF2B5EF4-FFF2-40B4-BE49-F238E27FC236}">
                <a16:creationId xmlns:a16="http://schemas.microsoft.com/office/drawing/2014/main" id="{AF5176C4-5956-4725-A4C8-AD8C7E15E2B4}"/>
              </a:ext>
            </a:extLst>
          </p:cNvPr>
          <p:cNvSpPr/>
          <p:nvPr/>
        </p:nvSpPr>
        <p:spPr>
          <a:xfrm>
            <a:off x="9339158" y="4523692"/>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inserts</a:t>
            </a:r>
          </a:p>
        </p:txBody>
      </p:sp>
      <p:sp>
        <p:nvSpPr>
          <p:cNvPr id="21" name="Rectangle 20">
            <a:extLst>
              <a:ext uri="{FF2B5EF4-FFF2-40B4-BE49-F238E27FC236}">
                <a16:creationId xmlns:a16="http://schemas.microsoft.com/office/drawing/2014/main" id="{BBE1533D-335F-4C4E-886B-046101F55B80}"/>
              </a:ext>
            </a:extLst>
          </p:cNvPr>
          <p:cNvSpPr/>
          <p:nvPr/>
        </p:nvSpPr>
        <p:spPr>
          <a:xfrm>
            <a:off x="9339158" y="5217706"/>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23" name="Rectangle 22">
            <a:extLst>
              <a:ext uri="{FF2B5EF4-FFF2-40B4-BE49-F238E27FC236}">
                <a16:creationId xmlns:a16="http://schemas.microsoft.com/office/drawing/2014/main" id="{1162E964-908A-4E86-A661-3F20A0B09CFF}"/>
              </a:ext>
            </a:extLst>
          </p:cNvPr>
          <p:cNvSpPr/>
          <p:nvPr/>
        </p:nvSpPr>
        <p:spPr>
          <a:xfrm>
            <a:off x="9339157" y="596106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25" name="Rectangle 24">
            <a:extLst>
              <a:ext uri="{FF2B5EF4-FFF2-40B4-BE49-F238E27FC236}">
                <a16:creationId xmlns:a16="http://schemas.microsoft.com/office/drawing/2014/main" id="{CA416395-D966-42AF-A5D2-4A8A72F03944}"/>
              </a:ext>
            </a:extLst>
          </p:cNvPr>
          <p:cNvSpPr/>
          <p:nvPr/>
        </p:nvSpPr>
        <p:spPr>
          <a:xfrm>
            <a:off x="636663" y="1865260"/>
            <a:ext cx="2256397" cy="8005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Industry ontologies</a:t>
            </a:r>
          </a:p>
        </p:txBody>
      </p:sp>
      <p:sp>
        <p:nvSpPr>
          <p:cNvPr id="27" name="Rectangle 26">
            <a:extLst>
              <a:ext uri="{FF2B5EF4-FFF2-40B4-BE49-F238E27FC236}">
                <a16:creationId xmlns:a16="http://schemas.microsoft.com/office/drawing/2014/main" id="{5F98E36C-1DB3-4BE4-B8A5-B70087E921EA}"/>
              </a:ext>
            </a:extLst>
          </p:cNvPr>
          <p:cNvSpPr/>
          <p:nvPr/>
        </p:nvSpPr>
        <p:spPr>
          <a:xfrm>
            <a:off x="6431113" y="3051257"/>
            <a:ext cx="2256397" cy="20096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Acronyms,</a:t>
            </a:r>
          </a:p>
          <a:p>
            <a:pPr algn="ctr"/>
            <a:r>
              <a:rPr lang="en-US" sz="2800" dirty="0">
                <a:solidFill>
                  <a:schemeClr val="tx1"/>
                </a:solidFill>
              </a:rPr>
              <a:t>Abbreviations</a:t>
            </a:r>
          </a:p>
          <a:p>
            <a:pPr algn="ctr"/>
            <a:r>
              <a:rPr lang="en-US" sz="2800" dirty="0">
                <a:solidFill>
                  <a:schemeClr val="tx1"/>
                </a:solidFill>
              </a:rPr>
              <a:t>&amp; Nicknames</a:t>
            </a:r>
          </a:p>
        </p:txBody>
      </p:sp>
      <p:sp>
        <p:nvSpPr>
          <p:cNvPr id="29" name="Rectangle 28">
            <a:extLst>
              <a:ext uri="{FF2B5EF4-FFF2-40B4-BE49-F238E27FC236}">
                <a16:creationId xmlns:a16="http://schemas.microsoft.com/office/drawing/2014/main" id="{06C1B546-B665-4F79-BC8E-6C84F33F87EA}"/>
              </a:ext>
            </a:extLst>
          </p:cNvPr>
          <p:cNvSpPr/>
          <p:nvPr/>
        </p:nvSpPr>
        <p:spPr>
          <a:xfrm>
            <a:off x="636663" y="4580543"/>
            <a:ext cx="2256397" cy="11155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Other Structured Resources (US Gov, industry etc.)</a:t>
            </a:r>
          </a:p>
        </p:txBody>
      </p:sp>
      <p:sp>
        <p:nvSpPr>
          <p:cNvPr id="34" name="Arrow: Right 33">
            <a:extLst>
              <a:ext uri="{FF2B5EF4-FFF2-40B4-BE49-F238E27FC236}">
                <a16:creationId xmlns:a16="http://schemas.microsoft.com/office/drawing/2014/main" id="{5181CB9C-7E2B-410B-8247-3DBBE6AF5DA0}"/>
              </a:ext>
            </a:extLst>
          </p:cNvPr>
          <p:cNvSpPr/>
          <p:nvPr/>
        </p:nvSpPr>
        <p:spPr>
          <a:xfrm>
            <a:off x="3141194" y="112545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Right 35">
            <a:extLst>
              <a:ext uri="{FF2B5EF4-FFF2-40B4-BE49-F238E27FC236}">
                <a16:creationId xmlns:a16="http://schemas.microsoft.com/office/drawing/2014/main" id="{12D1974D-4F32-4B90-A882-3D10456B065E}"/>
              </a:ext>
            </a:extLst>
          </p:cNvPr>
          <p:cNvSpPr/>
          <p:nvPr/>
        </p:nvSpPr>
        <p:spPr>
          <a:xfrm>
            <a:off x="3081214" y="202015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Right 37">
            <a:extLst>
              <a:ext uri="{FF2B5EF4-FFF2-40B4-BE49-F238E27FC236}">
                <a16:creationId xmlns:a16="http://schemas.microsoft.com/office/drawing/2014/main" id="{1A8512C4-50E4-4FF1-9B7D-F4B3109C6C77}"/>
              </a:ext>
            </a:extLst>
          </p:cNvPr>
          <p:cNvSpPr/>
          <p:nvPr/>
        </p:nvSpPr>
        <p:spPr>
          <a:xfrm>
            <a:off x="3080160" y="49820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7FFFCC03-CC65-4A4A-83AB-99054A5B717E}"/>
              </a:ext>
            </a:extLst>
          </p:cNvPr>
          <p:cNvSpPr/>
          <p:nvPr/>
        </p:nvSpPr>
        <p:spPr>
          <a:xfrm>
            <a:off x="5838345" y="206562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row: Right 41">
            <a:extLst>
              <a:ext uri="{FF2B5EF4-FFF2-40B4-BE49-F238E27FC236}">
                <a16:creationId xmlns:a16="http://schemas.microsoft.com/office/drawing/2014/main" id="{58C80745-7360-4AAA-BD98-FB186C113B1B}"/>
              </a:ext>
            </a:extLst>
          </p:cNvPr>
          <p:cNvSpPr/>
          <p:nvPr/>
        </p:nvSpPr>
        <p:spPr>
          <a:xfrm>
            <a:off x="5849309" y="394643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Arrow: Right 43">
            <a:extLst>
              <a:ext uri="{FF2B5EF4-FFF2-40B4-BE49-F238E27FC236}">
                <a16:creationId xmlns:a16="http://schemas.microsoft.com/office/drawing/2014/main" id="{4F455BF1-4172-42DE-84AD-16AA073EE327}"/>
              </a:ext>
            </a:extLst>
          </p:cNvPr>
          <p:cNvSpPr/>
          <p:nvPr/>
        </p:nvSpPr>
        <p:spPr>
          <a:xfrm>
            <a:off x="5838345" y="573411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Arrow: Right 45">
            <a:extLst>
              <a:ext uri="{FF2B5EF4-FFF2-40B4-BE49-F238E27FC236}">
                <a16:creationId xmlns:a16="http://schemas.microsoft.com/office/drawing/2014/main" id="{B1D01A11-86A3-40FF-BB93-7EFC10B73DA0}"/>
              </a:ext>
            </a:extLst>
          </p:cNvPr>
          <p:cNvSpPr/>
          <p:nvPr/>
        </p:nvSpPr>
        <p:spPr>
          <a:xfrm>
            <a:off x="8761903" y="170161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Arrow: Right 47">
            <a:extLst>
              <a:ext uri="{FF2B5EF4-FFF2-40B4-BE49-F238E27FC236}">
                <a16:creationId xmlns:a16="http://schemas.microsoft.com/office/drawing/2014/main" id="{EFAD8BFF-C45A-4363-8035-543CB6EC5B0D}"/>
              </a:ext>
            </a:extLst>
          </p:cNvPr>
          <p:cNvSpPr/>
          <p:nvPr/>
        </p:nvSpPr>
        <p:spPr>
          <a:xfrm>
            <a:off x="8761901" y="2474851"/>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Arrow: Right 49">
            <a:extLst>
              <a:ext uri="{FF2B5EF4-FFF2-40B4-BE49-F238E27FC236}">
                <a16:creationId xmlns:a16="http://schemas.microsoft.com/office/drawing/2014/main" id="{4651CBC2-A324-46EB-81CA-40B098FCA83E}"/>
              </a:ext>
            </a:extLst>
          </p:cNvPr>
          <p:cNvSpPr/>
          <p:nvPr/>
        </p:nvSpPr>
        <p:spPr>
          <a:xfrm>
            <a:off x="8761903" y="392505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Arrow: Right 51">
            <a:extLst>
              <a:ext uri="{FF2B5EF4-FFF2-40B4-BE49-F238E27FC236}">
                <a16:creationId xmlns:a16="http://schemas.microsoft.com/office/drawing/2014/main" id="{09E3C27E-2E60-4CA3-90C4-351F8AD37F54}"/>
              </a:ext>
            </a:extLst>
          </p:cNvPr>
          <p:cNvSpPr/>
          <p:nvPr/>
        </p:nvSpPr>
        <p:spPr>
          <a:xfrm>
            <a:off x="8761903" y="46684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Arrow: Right 53">
            <a:extLst>
              <a:ext uri="{FF2B5EF4-FFF2-40B4-BE49-F238E27FC236}">
                <a16:creationId xmlns:a16="http://schemas.microsoft.com/office/drawing/2014/main" id="{28068937-B7A5-4393-A64D-D6A2DEEA8ADF}"/>
              </a:ext>
            </a:extLst>
          </p:cNvPr>
          <p:cNvSpPr/>
          <p:nvPr/>
        </p:nvSpPr>
        <p:spPr>
          <a:xfrm>
            <a:off x="8761902" y="536243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Arrow: Right 55">
            <a:extLst>
              <a:ext uri="{FF2B5EF4-FFF2-40B4-BE49-F238E27FC236}">
                <a16:creationId xmlns:a16="http://schemas.microsoft.com/office/drawing/2014/main" id="{6031D886-A110-4C01-A2C0-7F9FA9AFF9ED}"/>
              </a:ext>
            </a:extLst>
          </p:cNvPr>
          <p:cNvSpPr/>
          <p:nvPr/>
        </p:nvSpPr>
        <p:spPr>
          <a:xfrm>
            <a:off x="8761902" y="61057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F8DD30E-31DE-4491-8052-12939903D1B0}"/>
              </a:ext>
            </a:extLst>
          </p:cNvPr>
          <p:cNvSpPr/>
          <p:nvPr/>
        </p:nvSpPr>
        <p:spPr>
          <a:xfrm>
            <a:off x="9329676" y="2387809"/>
            <a:ext cx="2256397" cy="1176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Individual Wiki Pages</a:t>
            </a:r>
          </a:p>
          <a:p>
            <a:pPr algn="ctr"/>
            <a:r>
              <a:rPr lang="en-US" sz="2000" dirty="0">
                <a:solidFill>
                  <a:schemeClr val="tx1"/>
                </a:solidFill>
              </a:rPr>
              <a:t>(with Index)</a:t>
            </a:r>
          </a:p>
        </p:txBody>
      </p:sp>
      <p:sp>
        <p:nvSpPr>
          <p:cNvPr id="4" name="Arrow: Right 3">
            <a:extLst>
              <a:ext uri="{FF2B5EF4-FFF2-40B4-BE49-F238E27FC236}">
                <a16:creationId xmlns:a16="http://schemas.microsoft.com/office/drawing/2014/main" id="{A66D25C6-520E-4588-843D-9A31509C67BC}"/>
              </a:ext>
            </a:extLst>
          </p:cNvPr>
          <p:cNvSpPr/>
          <p:nvPr/>
        </p:nvSpPr>
        <p:spPr>
          <a:xfrm>
            <a:off x="8761901" y="315176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8F4C5ED4-DB27-4C20-96D1-EE60BC958EBC}"/>
              </a:ext>
            </a:extLst>
          </p:cNvPr>
          <p:cNvSpPr/>
          <p:nvPr/>
        </p:nvSpPr>
        <p:spPr>
          <a:xfrm>
            <a:off x="8761902" y="97833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CC2FBFA-FF08-4EA5-ACB0-FE5D49638CC3}"/>
              </a:ext>
            </a:extLst>
          </p:cNvPr>
          <p:cNvSpPr/>
          <p:nvPr/>
        </p:nvSpPr>
        <p:spPr>
          <a:xfrm>
            <a:off x="900317"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IOF</a:t>
            </a:r>
            <a:endParaRPr lang="en-US" sz="2800" dirty="0">
              <a:solidFill>
                <a:schemeClr val="tx1"/>
              </a:solidFill>
            </a:endParaRPr>
          </a:p>
        </p:txBody>
      </p:sp>
      <p:sp>
        <p:nvSpPr>
          <p:cNvPr id="10" name="Rectangle 9">
            <a:extLst>
              <a:ext uri="{FF2B5EF4-FFF2-40B4-BE49-F238E27FC236}">
                <a16:creationId xmlns:a16="http://schemas.microsoft.com/office/drawing/2014/main" id="{33A7DF4D-C7E8-435C-A9A7-B71785381381}"/>
              </a:ext>
            </a:extLst>
          </p:cNvPr>
          <p:cNvSpPr/>
          <p:nvPr/>
        </p:nvSpPr>
        <p:spPr>
          <a:xfrm>
            <a:off x="646534" y="3269580"/>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Taxonomies</a:t>
            </a:r>
          </a:p>
        </p:txBody>
      </p:sp>
      <p:sp>
        <p:nvSpPr>
          <p:cNvPr id="12" name="Rectangle 11">
            <a:extLst>
              <a:ext uri="{FF2B5EF4-FFF2-40B4-BE49-F238E27FC236}">
                <a16:creationId xmlns:a16="http://schemas.microsoft.com/office/drawing/2014/main" id="{977FFD4D-D6EE-4693-B760-3C71AE033660}"/>
              </a:ext>
            </a:extLst>
          </p:cNvPr>
          <p:cNvSpPr/>
          <p:nvPr/>
        </p:nvSpPr>
        <p:spPr>
          <a:xfrm>
            <a:off x="636664" y="3880837"/>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Vocabularies</a:t>
            </a:r>
          </a:p>
        </p:txBody>
      </p:sp>
      <p:sp>
        <p:nvSpPr>
          <p:cNvPr id="14" name="Rectangle 13">
            <a:extLst>
              <a:ext uri="{FF2B5EF4-FFF2-40B4-BE49-F238E27FC236}">
                <a16:creationId xmlns:a16="http://schemas.microsoft.com/office/drawing/2014/main" id="{4BB669BD-A8E6-4F39-B5B6-6FBFE48BAD8E}"/>
              </a:ext>
            </a:extLst>
          </p:cNvPr>
          <p:cNvSpPr/>
          <p:nvPr/>
        </p:nvSpPr>
        <p:spPr>
          <a:xfrm>
            <a:off x="660586" y="5962985"/>
            <a:ext cx="2256397" cy="59809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6" name="Arrow: Right 15">
            <a:extLst>
              <a:ext uri="{FF2B5EF4-FFF2-40B4-BE49-F238E27FC236}">
                <a16:creationId xmlns:a16="http://schemas.microsoft.com/office/drawing/2014/main" id="{8933BBD5-712C-4CCE-81F5-E10A7ABE7588}"/>
              </a:ext>
            </a:extLst>
          </p:cNvPr>
          <p:cNvSpPr/>
          <p:nvPr/>
        </p:nvSpPr>
        <p:spPr>
          <a:xfrm>
            <a:off x="3067162" y="33292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7843C65F-83CF-47EC-B2D5-7EAF1C1F0EBC}"/>
              </a:ext>
            </a:extLst>
          </p:cNvPr>
          <p:cNvSpPr/>
          <p:nvPr/>
        </p:nvSpPr>
        <p:spPr>
          <a:xfrm>
            <a:off x="3094212" y="6095210"/>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Right 19">
            <a:extLst>
              <a:ext uri="{FF2B5EF4-FFF2-40B4-BE49-F238E27FC236}">
                <a16:creationId xmlns:a16="http://schemas.microsoft.com/office/drawing/2014/main" id="{FBBDDF20-210B-4DB9-B636-32C345CFCA50}"/>
              </a:ext>
            </a:extLst>
          </p:cNvPr>
          <p:cNvSpPr/>
          <p:nvPr/>
        </p:nvSpPr>
        <p:spPr>
          <a:xfrm>
            <a:off x="3054505" y="397747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2364196E-5D89-43C1-AC20-302F261A4707}"/>
              </a:ext>
            </a:extLst>
          </p:cNvPr>
          <p:cNvSpPr/>
          <p:nvPr/>
        </p:nvSpPr>
        <p:spPr>
          <a:xfrm rot="16200000">
            <a:off x="-2472090" y="3425569"/>
            <a:ext cx="5728625" cy="536726"/>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Semantic Completeness</a:t>
            </a:r>
          </a:p>
        </p:txBody>
      </p:sp>
      <p:sp>
        <p:nvSpPr>
          <p:cNvPr id="24" name="Rectangle 23">
            <a:extLst>
              <a:ext uri="{FF2B5EF4-FFF2-40B4-BE49-F238E27FC236}">
                <a16:creationId xmlns:a16="http://schemas.microsoft.com/office/drawing/2014/main" id="{F6F4D100-927E-4E66-820C-F0585B200140}"/>
              </a:ext>
            </a:extLst>
          </p:cNvPr>
          <p:cNvSpPr/>
          <p:nvPr/>
        </p:nvSpPr>
        <p:spPr>
          <a:xfrm>
            <a:off x="3875784" y="4753669"/>
            <a:ext cx="1755951" cy="166459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Vocabulary for Models</a:t>
            </a:r>
            <a:endParaRPr lang="en-US" sz="2800" dirty="0">
              <a:solidFill>
                <a:schemeClr val="tx1"/>
              </a:solidFill>
            </a:endParaRPr>
          </a:p>
        </p:txBody>
      </p:sp>
      <p:sp>
        <p:nvSpPr>
          <p:cNvPr id="41" name="Rectangle: Rounded Corners 40">
            <a:extLst>
              <a:ext uri="{FF2B5EF4-FFF2-40B4-BE49-F238E27FC236}">
                <a16:creationId xmlns:a16="http://schemas.microsoft.com/office/drawing/2014/main" id="{A0F84AA5-ECD3-48E0-BD99-C5C14746D2E6}"/>
              </a:ext>
            </a:extLst>
          </p:cNvPr>
          <p:cNvSpPr/>
          <p:nvPr/>
        </p:nvSpPr>
        <p:spPr>
          <a:xfrm>
            <a:off x="9227487" y="586626"/>
            <a:ext cx="2531253" cy="611013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1874762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4530E-CC46-492C-9B76-E9201C8AF6BD}"/>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Context Ontology</a:t>
            </a:r>
            <a:endParaRPr lang="en-CA" dirty="0"/>
          </a:p>
        </p:txBody>
      </p:sp>
      <p:sp>
        <p:nvSpPr>
          <p:cNvPr id="3" name="Content Placeholder 2">
            <a:extLst>
              <a:ext uri="{FF2B5EF4-FFF2-40B4-BE49-F238E27FC236}">
                <a16:creationId xmlns:a16="http://schemas.microsoft.com/office/drawing/2014/main" id="{802A239D-2FE8-4086-82C2-DF98914E2015}"/>
              </a:ext>
            </a:extLst>
          </p:cNvPr>
          <p:cNvSpPr>
            <a:spLocks noGrp="1"/>
          </p:cNvSpPr>
          <p:nvPr>
            <p:ph idx="1"/>
          </p:nvPr>
        </p:nvSpPr>
        <p:spPr/>
        <p:txBody>
          <a:bodyPr/>
          <a:lstStyle/>
          <a:p>
            <a:pPr lvl="0"/>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8312334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4D167-A552-4218-83F4-6B8ABDF30689}"/>
              </a:ext>
            </a:extLst>
          </p:cNvPr>
          <p:cNvSpPr>
            <a:spLocks noGrp="1"/>
          </p:cNvSpPr>
          <p:nvPr>
            <p:ph type="title"/>
          </p:nvPr>
        </p:nvSpPr>
        <p:spPr/>
        <p:txBody>
          <a:bodyPr/>
          <a:lstStyle/>
          <a:p>
            <a:r>
              <a:rPr lang="en-US" dirty="0"/>
              <a:t>Kinds of Contexts</a:t>
            </a:r>
          </a:p>
        </p:txBody>
      </p:sp>
      <p:sp>
        <p:nvSpPr>
          <p:cNvPr id="7" name="Footer Placeholder 6">
            <a:extLst>
              <a:ext uri="{FF2B5EF4-FFF2-40B4-BE49-F238E27FC236}">
                <a16:creationId xmlns:a16="http://schemas.microsoft.com/office/drawing/2014/main" id="{648ABD4D-F93A-4538-B199-97157EA9D90D}"/>
              </a:ext>
            </a:extLst>
          </p:cNvPr>
          <p:cNvSpPr>
            <a:spLocks noGrp="1"/>
          </p:cNvSpPr>
          <p:nvPr>
            <p:ph type="ftr" sz="quarter" idx="11"/>
          </p:nvPr>
        </p:nvSpPr>
        <p:spPr/>
        <p:txBody>
          <a:bodyPr/>
          <a:lstStyle/>
          <a:p>
            <a:r>
              <a:rPr lang="en-US"/>
              <a:t>VMBO 2019 - The 13th International Workshop on Value Modeling and Business Ontologies</a:t>
            </a:r>
          </a:p>
        </p:txBody>
      </p:sp>
      <p:sp>
        <p:nvSpPr>
          <p:cNvPr id="8" name="Slide Number Placeholder 7">
            <a:extLst>
              <a:ext uri="{FF2B5EF4-FFF2-40B4-BE49-F238E27FC236}">
                <a16:creationId xmlns:a16="http://schemas.microsoft.com/office/drawing/2014/main" id="{B2239620-03AA-4892-BC68-93EA36720E15}"/>
              </a:ext>
            </a:extLst>
          </p:cNvPr>
          <p:cNvSpPr>
            <a:spLocks noGrp="1"/>
          </p:cNvSpPr>
          <p:nvPr>
            <p:ph type="sldNum" sz="quarter" idx="12"/>
          </p:nvPr>
        </p:nvSpPr>
        <p:spPr/>
        <p:txBody>
          <a:bodyPr/>
          <a:lstStyle/>
          <a:p>
            <a:fld id="{8D12C5B7-7B10-4869-B167-40F859AA27F8}" type="slidenum">
              <a:rPr lang="en-US" smtClean="0"/>
              <a:t>23</a:t>
            </a:fld>
            <a:endParaRPr lang="en-US"/>
          </a:p>
        </p:txBody>
      </p:sp>
      <p:graphicFrame>
        <p:nvGraphicFramePr>
          <p:cNvPr id="6" name="Table 5">
            <a:extLst>
              <a:ext uri="{FF2B5EF4-FFF2-40B4-BE49-F238E27FC236}">
                <a16:creationId xmlns:a16="http://schemas.microsoft.com/office/drawing/2014/main" id="{244C3C73-D7D3-467D-A151-CC016ED3E51D}"/>
              </a:ext>
            </a:extLst>
          </p:cNvPr>
          <p:cNvGraphicFramePr>
            <a:graphicFrameLocks noGrp="1"/>
          </p:cNvGraphicFramePr>
          <p:nvPr/>
        </p:nvGraphicFramePr>
        <p:xfrm>
          <a:off x="1272209" y="2014330"/>
          <a:ext cx="9037981" cy="3790120"/>
        </p:xfrm>
        <a:graphic>
          <a:graphicData uri="http://schemas.openxmlformats.org/drawingml/2006/table">
            <a:tbl>
              <a:tblPr firstRow="1" firstCol="1" bandRow="1"/>
              <a:tblGrid>
                <a:gridCol w="1290458">
                  <a:extLst>
                    <a:ext uri="{9D8B030D-6E8A-4147-A177-3AD203B41FA5}">
                      <a16:colId xmlns:a16="http://schemas.microsoft.com/office/drawing/2014/main" val="3595662181"/>
                    </a:ext>
                  </a:extLst>
                </a:gridCol>
                <a:gridCol w="1290458">
                  <a:extLst>
                    <a:ext uri="{9D8B030D-6E8A-4147-A177-3AD203B41FA5}">
                      <a16:colId xmlns:a16="http://schemas.microsoft.com/office/drawing/2014/main" val="1370204641"/>
                    </a:ext>
                  </a:extLst>
                </a:gridCol>
                <a:gridCol w="1291413">
                  <a:extLst>
                    <a:ext uri="{9D8B030D-6E8A-4147-A177-3AD203B41FA5}">
                      <a16:colId xmlns:a16="http://schemas.microsoft.com/office/drawing/2014/main" val="1995936001"/>
                    </a:ext>
                  </a:extLst>
                </a:gridCol>
                <a:gridCol w="1291413">
                  <a:extLst>
                    <a:ext uri="{9D8B030D-6E8A-4147-A177-3AD203B41FA5}">
                      <a16:colId xmlns:a16="http://schemas.microsoft.com/office/drawing/2014/main" val="1212465195"/>
                    </a:ext>
                  </a:extLst>
                </a:gridCol>
                <a:gridCol w="1291413">
                  <a:extLst>
                    <a:ext uri="{9D8B030D-6E8A-4147-A177-3AD203B41FA5}">
                      <a16:colId xmlns:a16="http://schemas.microsoft.com/office/drawing/2014/main" val="470304370"/>
                    </a:ext>
                  </a:extLst>
                </a:gridCol>
                <a:gridCol w="1291413">
                  <a:extLst>
                    <a:ext uri="{9D8B030D-6E8A-4147-A177-3AD203B41FA5}">
                      <a16:colId xmlns:a16="http://schemas.microsoft.com/office/drawing/2014/main" val="2180937817"/>
                    </a:ext>
                  </a:extLst>
                </a:gridCol>
                <a:gridCol w="1291413">
                  <a:extLst>
                    <a:ext uri="{9D8B030D-6E8A-4147-A177-3AD203B41FA5}">
                      <a16:colId xmlns:a16="http://schemas.microsoft.com/office/drawing/2014/main" val="1168372779"/>
                    </a:ext>
                  </a:extLst>
                </a:gridCol>
              </a:tblGrid>
              <a:tr h="758024">
                <a:tc gridSpan="7">
                  <a:txBody>
                    <a:bodyPr/>
                    <a:lstStyle/>
                    <a:p>
                      <a:pPr marL="0" marR="0" algn="just">
                        <a:spcBef>
                          <a:spcPts val="0"/>
                        </a:spcBef>
                        <a:spcAft>
                          <a:spcPts val="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Contexts Grid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04926144"/>
                  </a:ext>
                </a:extLst>
              </a:tr>
              <a:tr h="758024">
                <a:tc>
                  <a:txBody>
                    <a:bodyPr/>
                    <a:lstStyle/>
                    <a:p>
                      <a:pPr marL="0" marR="0" algn="just">
                        <a:spcBef>
                          <a:spcPts val="0"/>
                        </a:spcBef>
                        <a:spcAft>
                          <a:spcPts val="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Who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What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When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Where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Why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800" dirty="0" err="1">
                          <a:effectLst/>
                          <a:latin typeface="Calibri" panose="020F0502020204030204" pitchFamily="34" charset="0"/>
                          <a:ea typeface="Calibri" panose="020F0502020204030204" pitchFamily="34" charset="0"/>
                          <a:cs typeface="Times New Roman" panose="02020603050405020304" pitchFamily="18" charset="0"/>
                        </a:rPr>
                        <a:t>hoW</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marR="0" algn="just">
                        <a:spcBef>
                          <a:spcPts val="0"/>
                        </a:spcBef>
                        <a:spcAft>
                          <a:spcPts val="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Granularity</a:t>
                      </a:r>
                    </a:p>
                  </a:txBody>
                  <a:tcPr marL="68580" marR="68580"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7032122"/>
                  </a:ext>
                </a:extLst>
              </a:tr>
              <a:tr h="758024">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3725445457"/>
                  </a:ext>
                </a:extLst>
              </a:tr>
              <a:tr h="758024">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1579564755"/>
                  </a:ext>
                </a:extLst>
              </a:tr>
              <a:tr h="758024">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657595775"/>
                  </a:ext>
                </a:extLst>
              </a:tr>
            </a:tbl>
          </a:graphicData>
        </a:graphic>
      </p:graphicFrame>
    </p:spTree>
    <p:extLst>
      <p:ext uri="{BB962C8B-B14F-4D97-AF65-F5344CB8AC3E}">
        <p14:creationId xmlns:p14="http://schemas.microsoft.com/office/powerpoint/2010/main" val="13826624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Complex Context</a:t>
            </a:r>
          </a:p>
        </p:txBody>
      </p:sp>
      <p:sp>
        <p:nvSpPr>
          <p:cNvPr id="4" name="Slide Number Placeholder 3"/>
          <p:cNvSpPr>
            <a:spLocks noGrp="1"/>
          </p:cNvSpPr>
          <p:nvPr>
            <p:ph type="sldNum" sz="quarter" idx="12"/>
          </p:nvPr>
        </p:nvSpPr>
        <p:spPr/>
        <p:txBody>
          <a:bodyPr/>
          <a:lstStyle/>
          <a:p>
            <a:fld id="{0E49032C-FC1D-455E-94CE-D351C1237721}" type="slidenum">
              <a:rPr lang="en-US" smtClean="0">
                <a:solidFill>
                  <a:prstClr val="black">
                    <a:tint val="75000"/>
                  </a:prstClr>
                </a:solidFill>
              </a:rPr>
              <a:pPr/>
              <a:t>24</a:t>
            </a:fld>
            <a:endParaRPr lang="en-US" dirty="0">
              <a:solidFill>
                <a:prstClr val="black">
                  <a:tint val="75000"/>
                </a:prstClr>
              </a:solidFill>
            </a:endParaRPr>
          </a:p>
        </p:txBody>
      </p:sp>
      <p:graphicFrame>
        <p:nvGraphicFramePr>
          <p:cNvPr id="5" name="Diagram 4"/>
          <p:cNvGraphicFramePr/>
          <p:nvPr/>
        </p:nvGraphicFramePr>
        <p:xfrm>
          <a:off x="3048000" y="1447800"/>
          <a:ext cx="6248400" cy="2514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4" name="Arc 33"/>
          <p:cNvSpPr/>
          <p:nvPr/>
        </p:nvSpPr>
        <p:spPr>
          <a:xfrm rot="20502277" flipV="1">
            <a:off x="4885508" y="3612758"/>
            <a:ext cx="3855010" cy="206962"/>
          </a:xfrm>
          <a:prstGeom prst="arc">
            <a:avLst>
              <a:gd name="adj1" fmla="val 16200000"/>
              <a:gd name="adj2" fmla="val 21319727"/>
            </a:avLst>
          </a:prstGeom>
          <a:ln w="28575" cap="sq">
            <a:solidFill>
              <a:srgbClr val="00B0F0"/>
            </a:solidFill>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35" name="TextBox 34"/>
          <p:cNvSpPr txBox="1"/>
          <p:nvPr/>
        </p:nvSpPr>
        <p:spPr>
          <a:xfrm>
            <a:off x="6813013" y="3259039"/>
            <a:ext cx="1659123" cy="457200"/>
          </a:xfrm>
          <a:prstGeom prst="rect">
            <a:avLst/>
          </a:prstGeom>
        </p:spPr>
        <p:txBody>
          <a:bodyPr vert="horz" wrap="none" lIns="91440" tIns="45720" rIns="91440" bIns="45720" rtlCol="0">
            <a:normAutofit/>
          </a:bodyPr>
          <a:lstStyle/>
          <a:p>
            <a:pPr marL="342900" indent="-342900">
              <a:spcBef>
                <a:spcPts val="800"/>
              </a:spcBef>
            </a:pPr>
            <a:r>
              <a:rPr lang="en-US" sz="1400" dirty="0">
                <a:solidFill>
                  <a:prstClr val="black"/>
                </a:solidFill>
              </a:rPr>
              <a:t>“In context ”</a:t>
            </a:r>
            <a:endParaRPr lang="en-US" sz="1200" dirty="0">
              <a:solidFill>
                <a:prstClr val="black"/>
              </a:solidFill>
            </a:endParaRPr>
          </a:p>
        </p:txBody>
      </p:sp>
      <p:sp>
        <p:nvSpPr>
          <p:cNvPr id="38" name="TextBox 37"/>
          <p:cNvSpPr txBox="1"/>
          <p:nvPr/>
        </p:nvSpPr>
        <p:spPr>
          <a:xfrm>
            <a:off x="3042100" y="2247900"/>
            <a:ext cx="1181692" cy="317004"/>
          </a:xfrm>
          <a:prstGeom prst="rect">
            <a:avLst/>
          </a:prstGeom>
        </p:spPr>
        <p:txBody>
          <a:bodyPr vert="horz" wrap="none" lIns="91440" tIns="45720" rIns="91440" bIns="45720" rtlCol="0">
            <a:normAutofit/>
          </a:bodyPr>
          <a:lstStyle/>
          <a:p>
            <a:pPr marL="342900" indent="-342900">
              <a:spcBef>
                <a:spcPts val="800"/>
              </a:spcBef>
            </a:pPr>
            <a:r>
              <a:rPr lang="en-US" sz="1400" dirty="0">
                <a:solidFill>
                  <a:prstClr val="black"/>
                </a:solidFill>
              </a:rPr>
              <a:t>“played by”</a:t>
            </a:r>
            <a:endParaRPr lang="en-US" sz="1200" dirty="0">
              <a:solidFill>
                <a:prstClr val="black"/>
              </a:solidFill>
            </a:endParaRPr>
          </a:p>
        </p:txBody>
      </p:sp>
      <p:sp>
        <p:nvSpPr>
          <p:cNvPr id="40" name="Arc 39"/>
          <p:cNvSpPr/>
          <p:nvPr/>
        </p:nvSpPr>
        <p:spPr>
          <a:xfrm rot="12112907">
            <a:off x="4410985" y="1621321"/>
            <a:ext cx="3174377" cy="2256808"/>
          </a:xfrm>
          <a:prstGeom prst="arc">
            <a:avLst/>
          </a:prstGeom>
          <a:ln w="28575" cap="sq">
            <a:solidFill>
              <a:schemeClr val="accent1">
                <a:lumMod val="75000"/>
              </a:schemeClr>
            </a:solidFill>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2" name="Content Placeholder 2"/>
          <p:cNvSpPr>
            <a:spLocks noGrp="1"/>
          </p:cNvSpPr>
          <p:nvPr>
            <p:ph idx="1"/>
          </p:nvPr>
        </p:nvSpPr>
        <p:spPr>
          <a:xfrm>
            <a:off x="967027" y="5045074"/>
            <a:ext cx="10163655" cy="1584325"/>
          </a:xfrm>
        </p:spPr>
        <p:txBody>
          <a:bodyPr>
            <a:normAutofit lnSpcReduction="10000"/>
          </a:bodyPr>
          <a:lstStyle/>
          <a:p>
            <a:r>
              <a:rPr lang="en-US" dirty="0"/>
              <a:t>Recall </a:t>
            </a:r>
          </a:p>
          <a:p>
            <a:pPr lvl="1"/>
            <a:r>
              <a:rPr lang="en-US" dirty="0" err="1"/>
              <a:t>inContextOf</a:t>
            </a:r>
            <a:r>
              <a:rPr lang="en-US" dirty="0"/>
              <a:t> is sometimes an Independent Thing (aspect)</a:t>
            </a:r>
          </a:p>
          <a:p>
            <a:pPr lvl="1"/>
            <a:r>
              <a:rPr lang="en-US" dirty="0"/>
              <a:t>More often it is a Mediating Thing (multi-aspect)</a:t>
            </a:r>
          </a:p>
          <a:p>
            <a:pPr lvl="1"/>
            <a:r>
              <a:rPr lang="en-US" dirty="0"/>
              <a:t>Relator (Mediating Thing) is also an Existentially Dependent Thing</a:t>
            </a:r>
          </a:p>
        </p:txBody>
      </p:sp>
      <p:sp>
        <p:nvSpPr>
          <p:cNvPr id="3" name="Oval 2">
            <a:extLst>
              <a:ext uri="{FF2B5EF4-FFF2-40B4-BE49-F238E27FC236}">
                <a16:creationId xmlns:a16="http://schemas.microsoft.com/office/drawing/2014/main" id="{96682D01-9C63-4DE8-B975-1BA9B4932044}"/>
              </a:ext>
            </a:extLst>
          </p:cNvPr>
          <p:cNvSpPr/>
          <p:nvPr/>
        </p:nvSpPr>
        <p:spPr>
          <a:xfrm>
            <a:off x="9447634" y="2092394"/>
            <a:ext cx="1164380" cy="6381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Who</a:t>
            </a:r>
            <a:endParaRPr lang="en-US" dirty="0"/>
          </a:p>
        </p:txBody>
      </p:sp>
      <p:sp>
        <p:nvSpPr>
          <p:cNvPr id="11" name="Oval 10">
            <a:extLst>
              <a:ext uri="{FF2B5EF4-FFF2-40B4-BE49-F238E27FC236}">
                <a16:creationId xmlns:a16="http://schemas.microsoft.com/office/drawing/2014/main" id="{DF1BBBB4-A136-47B8-8D84-D08273A5C7AE}"/>
              </a:ext>
            </a:extLst>
          </p:cNvPr>
          <p:cNvSpPr/>
          <p:nvPr/>
        </p:nvSpPr>
        <p:spPr>
          <a:xfrm>
            <a:off x="9863139" y="2915650"/>
            <a:ext cx="1164380" cy="6381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What</a:t>
            </a:r>
            <a:endParaRPr lang="en-US" dirty="0"/>
          </a:p>
        </p:txBody>
      </p:sp>
      <p:sp>
        <p:nvSpPr>
          <p:cNvPr id="12" name="Oval 11">
            <a:extLst>
              <a:ext uri="{FF2B5EF4-FFF2-40B4-BE49-F238E27FC236}">
                <a16:creationId xmlns:a16="http://schemas.microsoft.com/office/drawing/2014/main" id="{30FA4603-0893-437C-B8C0-3D34BCCF588B}"/>
              </a:ext>
            </a:extLst>
          </p:cNvPr>
          <p:cNvSpPr/>
          <p:nvPr/>
        </p:nvSpPr>
        <p:spPr>
          <a:xfrm>
            <a:off x="9719235" y="3849196"/>
            <a:ext cx="1164380" cy="6381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When</a:t>
            </a:r>
            <a:endParaRPr lang="en-US" dirty="0"/>
          </a:p>
        </p:txBody>
      </p:sp>
      <p:sp>
        <p:nvSpPr>
          <p:cNvPr id="13" name="Oval 12">
            <a:extLst>
              <a:ext uri="{FF2B5EF4-FFF2-40B4-BE49-F238E27FC236}">
                <a16:creationId xmlns:a16="http://schemas.microsoft.com/office/drawing/2014/main" id="{6657C9DC-19A0-4E02-B21D-A89B14167D8A}"/>
              </a:ext>
            </a:extLst>
          </p:cNvPr>
          <p:cNvSpPr/>
          <p:nvPr/>
        </p:nvSpPr>
        <p:spPr>
          <a:xfrm>
            <a:off x="8806502" y="4599548"/>
            <a:ext cx="1366198" cy="6381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Where</a:t>
            </a:r>
            <a:endParaRPr lang="en-US" dirty="0"/>
          </a:p>
        </p:txBody>
      </p:sp>
      <p:sp>
        <p:nvSpPr>
          <p:cNvPr id="14" name="Oval 13">
            <a:extLst>
              <a:ext uri="{FF2B5EF4-FFF2-40B4-BE49-F238E27FC236}">
                <a16:creationId xmlns:a16="http://schemas.microsoft.com/office/drawing/2014/main" id="{FCE86715-F33D-4A7F-B287-07CAF2B692FB}"/>
              </a:ext>
            </a:extLst>
          </p:cNvPr>
          <p:cNvSpPr/>
          <p:nvPr/>
        </p:nvSpPr>
        <p:spPr>
          <a:xfrm>
            <a:off x="7452285" y="4546037"/>
            <a:ext cx="1164380" cy="6381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Why</a:t>
            </a:r>
            <a:endParaRPr lang="en-US" dirty="0"/>
          </a:p>
        </p:txBody>
      </p:sp>
      <p:sp>
        <p:nvSpPr>
          <p:cNvPr id="15" name="Oval 14">
            <a:extLst>
              <a:ext uri="{FF2B5EF4-FFF2-40B4-BE49-F238E27FC236}">
                <a16:creationId xmlns:a16="http://schemas.microsoft.com/office/drawing/2014/main" id="{4E79C136-EDEC-4A56-BF29-A5EB530C62E6}"/>
              </a:ext>
            </a:extLst>
          </p:cNvPr>
          <p:cNvSpPr/>
          <p:nvPr/>
        </p:nvSpPr>
        <p:spPr>
          <a:xfrm>
            <a:off x="6230823" y="4249298"/>
            <a:ext cx="1164380" cy="6381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a:t>hoW</a:t>
            </a:r>
            <a:endParaRPr lang="en-US" dirty="0"/>
          </a:p>
        </p:txBody>
      </p:sp>
      <p:cxnSp>
        <p:nvCxnSpPr>
          <p:cNvPr id="7" name="Straight Arrow Connector 6">
            <a:extLst>
              <a:ext uri="{FF2B5EF4-FFF2-40B4-BE49-F238E27FC236}">
                <a16:creationId xmlns:a16="http://schemas.microsoft.com/office/drawing/2014/main" id="{A20208DE-10E8-4CB3-B35C-ECC72841D45E}"/>
              </a:ext>
            </a:extLst>
          </p:cNvPr>
          <p:cNvCxnSpPr>
            <a:endCxn id="3" idx="3"/>
          </p:cNvCxnSpPr>
          <p:nvPr/>
        </p:nvCxnSpPr>
        <p:spPr>
          <a:xfrm flipV="1">
            <a:off x="9157157" y="2637052"/>
            <a:ext cx="460997" cy="37586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20EB81EE-B224-4F2F-8B0F-FCF7D6386420}"/>
              </a:ext>
            </a:extLst>
          </p:cNvPr>
          <p:cNvCxnSpPr>
            <a:endCxn id="11" idx="2"/>
          </p:cNvCxnSpPr>
          <p:nvPr/>
        </p:nvCxnSpPr>
        <p:spPr>
          <a:xfrm>
            <a:off x="9330024" y="3234703"/>
            <a:ext cx="533115"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5B7EE607-77A1-4B7F-B832-5B8DEA6B2D8C}"/>
              </a:ext>
            </a:extLst>
          </p:cNvPr>
          <p:cNvCxnSpPr>
            <a:endCxn id="12" idx="1"/>
          </p:cNvCxnSpPr>
          <p:nvPr/>
        </p:nvCxnSpPr>
        <p:spPr>
          <a:xfrm>
            <a:off x="9306483" y="3570686"/>
            <a:ext cx="583272" cy="37195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D8AAB9EE-FD1C-4670-8786-5DECE506F673}"/>
              </a:ext>
            </a:extLst>
          </p:cNvPr>
          <p:cNvCxnSpPr>
            <a:endCxn id="13" idx="0"/>
          </p:cNvCxnSpPr>
          <p:nvPr/>
        </p:nvCxnSpPr>
        <p:spPr>
          <a:xfrm>
            <a:off x="9023573" y="3942644"/>
            <a:ext cx="466028" cy="65690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81375F23-1956-4162-80A1-395560C46AD3}"/>
              </a:ext>
            </a:extLst>
          </p:cNvPr>
          <p:cNvCxnSpPr>
            <a:endCxn id="14" idx="0"/>
          </p:cNvCxnSpPr>
          <p:nvPr/>
        </p:nvCxnSpPr>
        <p:spPr>
          <a:xfrm flipH="1">
            <a:off x="8034475" y="3959278"/>
            <a:ext cx="297050" cy="58675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88E90340-DB0F-43AD-9904-F1CB7633B8BF}"/>
              </a:ext>
            </a:extLst>
          </p:cNvPr>
          <p:cNvCxnSpPr>
            <a:endCxn id="15" idx="7"/>
          </p:cNvCxnSpPr>
          <p:nvPr/>
        </p:nvCxnSpPr>
        <p:spPr>
          <a:xfrm flipH="1">
            <a:off x="7224683" y="3962400"/>
            <a:ext cx="577428" cy="38034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31132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4B3AC-49E5-4B80-AC03-3AEB72378EA9}"/>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Process</a:t>
            </a:r>
            <a:endParaRPr lang="en-CA" dirty="0"/>
          </a:p>
        </p:txBody>
      </p:sp>
      <p:sp>
        <p:nvSpPr>
          <p:cNvPr id="3" name="Content Placeholder 2">
            <a:extLst>
              <a:ext uri="{FF2B5EF4-FFF2-40B4-BE49-F238E27FC236}">
                <a16:creationId xmlns:a16="http://schemas.microsoft.com/office/drawing/2014/main" id="{1F86EF8D-349E-4E95-BACA-47386F39C94B}"/>
              </a:ext>
            </a:extLst>
          </p:cNvPr>
          <p:cNvSpPr>
            <a:spLocks noGrp="1"/>
          </p:cNvSpPr>
          <p:nvPr>
            <p:ph idx="1"/>
          </p:nvPr>
        </p:nvSpPr>
        <p:spPr/>
        <p:txBody>
          <a:bodyPr/>
          <a:lstStyle/>
          <a:p>
            <a:pPr lvl="0"/>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2255774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79FBA-F4E4-43A8-9E19-2B0193464BF5}"/>
              </a:ext>
            </a:extLst>
          </p:cNvPr>
          <p:cNvSpPr>
            <a:spLocks noGrp="1"/>
          </p:cNvSpPr>
          <p:nvPr>
            <p:ph type="title"/>
          </p:nvPr>
        </p:nvSpPr>
        <p:spPr>
          <a:xfrm>
            <a:off x="0" y="0"/>
            <a:ext cx="10515600" cy="1325563"/>
          </a:xfrm>
        </p:spPr>
        <p:txBody>
          <a:bodyPr/>
          <a:lstStyle/>
          <a:p>
            <a:r>
              <a:rPr lang="en-US" dirty="0"/>
              <a:t>Top level ‘triage’ process</a:t>
            </a:r>
            <a:endParaRPr lang="en-CA" dirty="0"/>
          </a:p>
        </p:txBody>
      </p:sp>
      <p:sp>
        <p:nvSpPr>
          <p:cNvPr id="4" name="Arrow: Chevron 3">
            <a:extLst>
              <a:ext uri="{FF2B5EF4-FFF2-40B4-BE49-F238E27FC236}">
                <a16:creationId xmlns:a16="http://schemas.microsoft.com/office/drawing/2014/main" id="{375B2E9A-41DC-4057-BEEB-6936B4608D07}"/>
              </a:ext>
            </a:extLst>
          </p:cNvPr>
          <p:cNvSpPr/>
          <p:nvPr/>
        </p:nvSpPr>
        <p:spPr>
          <a:xfrm>
            <a:off x="950734" y="3392604"/>
            <a:ext cx="168901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dirty="0">
                <a:solidFill>
                  <a:schemeClr val="bg1"/>
                </a:solidFill>
              </a:rPr>
              <a:t>Analyze Input</a:t>
            </a:r>
            <a:endParaRPr lang="en-CA" dirty="0">
              <a:solidFill>
                <a:schemeClr val="bg1"/>
              </a:solidFill>
            </a:endParaRPr>
          </a:p>
        </p:txBody>
      </p:sp>
      <p:sp>
        <p:nvSpPr>
          <p:cNvPr id="5" name="Arrow: Chevron 4">
            <a:extLst>
              <a:ext uri="{FF2B5EF4-FFF2-40B4-BE49-F238E27FC236}">
                <a16:creationId xmlns:a16="http://schemas.microsoft.com/office/drawing/2014/main" id="{09A3CC07-FDFB-4901-90F6-017B528937E8}"/>
              </a:ext>
            </a:extLst>
          </p:cNvPr>
          <p:cNvSpPr/>
          <p:nvPr/>
        </p:nvSpPr>
        <p:spPr>
          <a:xfrm>
            <a:off x="3101491" y="1760470"/>
            <a:ext cx="168901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600" dirty="0">
                <a:solidFill>
                  <a:schemeClr val="bg1"/>
                </a:solidFill>
              </a:rPr>
              <a:t>Process 1: Terms</a:t>
            </a:r>
            <a:endParaRPr lang="en-CA" sz="1600" dirty="0">
              <a:solidFill>
                <a:schemeClr val="bg1"/>
              </a:solidFill>
            </a:endParaRPr>
          </a:p>
        </p:txBody>
      </p:sp>
      <p:sp>
        <p:nvSpPr>
          <p:cNvPr id="6" name="Arrow: Chevron 5">
            <a:extLst>
              <a:ext uri="{FF2B5EF4-FFF2-40B4-BE49-F238E27FC236}">
                <a16:creationId xmlns:a16="http://schemas.microsoft.com/office/drawing/2014/main" id="{F05DF940-6D14-4095-8A3C-A9799D2C17CF}"/>
              </a:ext>
            </a:extLst>
          </p:cNvPr>
          <p:cNvSpPr/>
          <p:nvPr/>
        </p:nvSpPr>
        <p:spPr>
          <a:xfrm>
            <a:off x="3429505" y="3392604"/>
            <a:ext cx="168901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600" dirty="0">
                <a:solidFill>
                  <a:schemeClr val="bg1"/>
                </a:solidFill>
              </a:rPr>
              <a:t>Process 2: Abbrev</a:t>
            </a:r>
            <a:endParaRPr lang="en-CA" sz="1600" dirty="0">
              <a:solidFill>
                <a:schemeClr val="bg1"/>
              </a:solidFill>
            </a:endParaRPr>
          </a:p>
        </p:txBody>
      </p:sp>
      <p:sp>
        <p:nvSpPr>
          <p:cNvPr id="7" name="Arrow: Chevron 6">
            <a:extLst>
              <a:ext uri="{FF2B5EF4-FFF2-40B4-BE49-F238E27FC236}">
                <a16:creationId xmlns:a16="http://schemas.microsoft.com/office/drawing/2014/main" id="{09052526-D79A-4E5E-ADDC-FC63EA218060}"/>
              </a:ext>
            </a:extLst>
          </p:cNvPr>
          <p:cNvSpPr/>
          <p:nvPr/>
        </p:nvSpPr>
        <p:spPr>
          <a:xfrm>
            <a:off x="3332615" y="4958852"/>
            <a:ext cx="168901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600" dirty="0">
                <a:solidFill>
                  <a:schemeClr val="bg1"/>
                </a:solidFill>
              </a:rPr>
              <a:t>Process 3: Refs</a:t>
            </a:r>
            <a:endParaRPr lang="en-CA" sz="1600" dirty="0">
              <a:solidFill>
                <a:schemeClr val="bg1"/>
              </a:solidFill>
            </a:endParaRPr>
          </a:p>
        </p:txBody>
      </p:sp>
      <p:sp>
        <p:nvSpPr>
          <p:cNvPr id="8" name="Arrow: Right 7">
            <a:extLst>
              <a:ext uri="{FF2B5EF4-FFF2-40B4-BE49-F238E27FC236}">
                <a16:creationId xmlns:a16="http://schemas.microsoft.com/office/drawing/2014/main" id="{ABFCE1EC-4226-4A66-91C6-42589EF3657D}"/>
              </a:ext>
            </a:extLst>
          </p:cNvPr>
          <p:cNvSpPr/>
          <p:nvPr/>
        </p:nvSpPr>
        <p:spPr>
          <a:xfrm>
            <a:off x="2809812" y="3542543"/>
            <a:ext cx="522803" cy="3693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Arrow: Right 8">
            <a:extLst>
              <a:ext uri="{FF2B5EF4-FFF2-40B4-BE49-F238E27FC236}">
                <a16:creationId xmlns:a16="http://schemas.microsoft.com/office/drawing/2014/main" id="{8D014087-4276-43A0-8101-EF60A29925C2}"/>
              </a:ext>
            </a:extLst>
          </p:cNvPr>
          <p:cNvSpPr/>
          <p:nvPr/>
        </p:nvSpPr>
        <p:spPr>
          <a:xfrm rot="2843235">
            <a:off x="2362902" y="4507581"/>
            <a:ext cx="996581" cy="3693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Arrow: Right 9">
            <a:extLst>
              <a:ext uri="{FF2B5EF4-FFF2-40B4-BE49-F238E27FC236}">
                <a16:creationId xmlns:a16="http://schemas.microsoft.com/office/drawing/2014/main" id="{AECF622E-4E42-4393-8EA6-19346BC6F010}"/>
              </a:ext>
            </a:extLst>
          </p:cNvPr>
          <p:cNvSpPr/>
          <p:nvPr/>
        </p:nvSpPr>
        <p:spPr>
          <a:xfrm rot="18290223">
            <a:off x="2238350" y="2714593"/>
            <a:ext cx="996581" cy="3693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12" name="Connector: Elbow 11">
            <a:extLst>
              <a:ext uri="{FF2B5EF4-FFF2-40B4-BE49-F238E27FC236}">
                <a16:creationId xmlns:a16="http://schemas.microsoft.com/office/drawing/2014/main" id="{A7754DB9-8D6F-4EF5-A68E-ADFC2E158818}"/>
              </a:ext>
            </a:extLst>
          </p:cNvPr>
          <p:cNvCxnSpPr>
            <a:endCxn id="7" idx="2"/>
          </p:cNvCxnSpPr>
          <p:nvPr/>
        </p:nvCxnSpPr>
        <p:spPr>
          <a:xfrm rot="5400000">
            <a:off x="2408877" y="4127966"/>
            <a:ext cx="3185015" cy="39109"/>
          </a:xfrm>
          <a:prstGeom prst="bentConnector5">
            <a:avLst>
              <a:gd name="adj1" fmla="val 18724"/>
              <a:gd name="adj2" fmla="val 2344532"/>
              <a:gd name="adj3" fmla="val 107177"/>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565FCA72-EDE6-4E28-AEC0-E9CEF7940514}"/>
              </a:ext>
            </a:extLst>
          </p:cNvPr>
          <p:cNvSpPr txBox="1"/>
          <p:nvPr/>
        </p:nvSpPr>
        <p:spPr>
          <a:xfrm>
            <a:off x="2851100" y="5969112"/>
            <a:ext cx="1493550" cy="369332"/>
          </a:xfrm>
          <a:prstGeom prst="rect">
            <a:avLst/>
          </a:prstGeom>
          <a:noFill/>
        </p:spPr>
        <p:txBody>
          <a:bodyPr wrap="none" rtlCol="0">
            <a:spAutoFit/>
          </a:bodyPr>
          <a:lstStyle/>
          <a:p>
            <a:r>
              <a:rPr lang="en-US" dirty="0"/>
              <a:t>Might refer to</a:t>
            </a:r>
            <a:endParaRPr lang="en-CA" dirty="0"/>
          </a:p>
        </p:txBody>
      </p:sp>
      <p:sp>
        <p:nvSpPr>
          <p:cNvPr id="15" name="Arrow: Chevron 14">
            <a:extLst>
              <a:ext uri="{FF2B5EF4-FFF2-40B4-BE49-F238E27FC236}">
                <a16:creationId xmlns:a16="http://schemas.microsoft.com/office/drawing/2014/main" id="{8D99D999-B6DC-4272-BF1D-F0D27DC880E4}"/>
              </a:ext>
            </a:extLst>
          </p:cNvPr>
          <p:cNvSpPr/>
          <p:nvPr/>
        </p:nvSpPr>
        <p:spPr>
          <a:xfrm>
            <a:off x="8323224" y="1747561"/>
            <a:ext cx="1887337"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dirty="0">
                <a:solidFill>
                  <a:schemeClr val="bg1"/>
                </a:solidFill>
              </a:rPr>
              <a:t>Update concepts Synonyms</a:t>
            </a:r>
            <a:endParaRPr lang="en-CA" sz="1400" dirty="0">
              <a:solidFill>
                <a:schemeClr val="bg1"/>
              </a:solidFill>
            </a:endParaRPr>
          </a:p>
        </p:txBody>
      </p:sp>
      <p:sp>
        <p:nvSpPr>
          <p:cNvPr id="16" name="Flowchart: Decision 15">
            <a:extLst>
              <a:ext uri="{FF2B5EF4-FFF2-40B4-BE49-F238E27FC236}">
                <a16:creationId xmlns:a16="http://schemas.microsoft.com/office/drawing/2014/main" id="{204C32FB-D19B-4F25-AAA9-4C79F3AB180A}"/>
              </a:ext>
            </a:extLst>
          </p:cNvPr>
          <p:cNvSpPr/>
          <p:nvPr/>
        </p:nvSpPr>
        <p:spPr>
          <a:xfrm>
            <a:off x="5517502" y="1690688"/>
            <a:ext cx="1805031" cy="894923"/>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Concept Exists</a:t>
            </a:r>
            <a:endParaRPr lang="en-CA" dirty="0"/>
          </a:p>
        </p:txBody>
      </p:sp>
      <p:sp>
        <p:nvSpPr>
          <p:cNvPr id="17" name="Arrow: Chevron 16">
            <a:extLst>
              <a:ext uri="{FF2B5EF4-FFF2-40B4-BE49-F238E27FC236}">
                <a16:creationId xmlns:a16="http://schemas.microsoft.com/office/drawing/2014/main" id="{DA2BB22A-4B23-4DA1-972F-CD5B3A735DB3}"/>
              </a:ext>
            </a:extLst>
          </p:cNvPr>
          <p:cNvSpPr/>
          <p:nvPr/>
        </p:nvSpPr>
        <p:spPr>
          <a:xfrm>
            <a:off x="7437858" y="656955"/>
            <a:ext cx="218707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dirty="0">
                <a:solidFill>
                  <a:schemeClr val="bg1"/>
                </a:solidFill>
              </a:rPr>
              <a:t>New Concept in Concepts List</a:t>
            </a:r>
            <a:endParaRPr lang="en-CA" sz="1400" dirty="0">
              <a:solidFill>
                <a:schemeClr val="bg1"/>
              </a:solidFill>
            </a:endParaRPr>
          </a:p>
        </p:txBody>
      </p:sp>
      <p:cxnSp>
        <p:nvCxnSpPr>
          <p:cNvPr id="18" name="Connector: Elbow 17">
            <a:extLst>
              <a:ext uri="{FF2B5EF4-FFF2-40B4-BE49-F238E27FC236}">
                <a16:creationId xmlns:a16="http://schemas.microsoft.com/office/drawing/2014/main" id="{D6FDFA9E-2298-4E44-9264-1B3D57BDB087}"/>
              </a:ext>
            </a:extLst>
          </p:cNvPr>
          <p:cNvCxnSpPr>
            <a:stCxn id="16" idx="0"/>
            <a:endCxn id="17" idx="1"/>
          </p:cNvCxnSpPr>
          <p:nvPr/>
        </p:nvCxnSpPr>
        <p:spPr>
          <a:xfrm rot="5400000" flipH="1" flipV="1">
            <a:off x="6802660" y="664902"/>
            <a:ext cx="643145" cy="1408428"/>
          </a:xfrm>
          <a:prstGeom prst="bentConnector2">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Connector: Elbow 20">
            <a:extLst>
              <a:ext uri="{FF2B5EF4-FFF2-40B4-BE49-F238E27FC236}">
                <a16:creationId xmlns:a16="http://schemas.microsoft.com/office/drawing/2014/main" id="{E89032C2-8A2F-43D9-94A7-BF72434AABD3}"/>
              </a:ext>
            </a:extLst>
          </p:cNvPr>
          <p:cNvCxnSpPr>
            <a:stCxn id="16" idx="3"/>
            <a:endCxn id="15" idx="1"/>
          </p:cNvCxnSpPr>
          <p:nvPr/>
        </p:nvCxnSpPr>
        <p:spPr>
          <a:xfrm flipV="1">
            <a:off x="7322533" y="2138149"/>
            <a:ext cx="1391279" cy="1"/>
          </a:xfrm>
          <a:prstGeom prst="bentConnector3">
            <a:avLst>
              <a:gd name="adj1" fmla="val 50000"/>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Connector: Elbow 24">
            <a:extLst>
              <a:ext uri="{FF2B5EF4-FFF2-40B4-BE49-F238E27FC236}">
                <a16:creationId xmlns:a16="http://schemas.microsoft.com/office/drawing/2014/main" id="{44AE6F2F-7F2B-4AD5-B579-422E29C434EF}"/>
              </a:ext>
            </a:extLst>
          </p:cNvPr>
          <p:cNvCxnSpPr>
            <a:stCxn id="5" idx="3"/>
            <a:endCxn id="16" idx="1"/>
          </p:cNvCxnSpPr>
          <p:nvPr/>
        </p:nvCxnSpPr>
        <p:spPr>
          <a:xfrm flipV="1">
            <a:off x="4790507" y="2138150"/>
            <a:ext cx="726995" cy="12908"/>
          </a:xfrm>
          <a:prstGeom prst="bentConnector3">
            <a:avLst>
              <a:gd name="adj1" fmla="val 50000"/>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2D6CD44C-FB20-4001-9E2B-99613DA5A96D}"/>
              </a:ext>
            </a:extLst>
          </p:cNvPr>
          <p:cNvSpPr txBox="1"/>
          <p:nvPr/>
        </p:nvSpPr>
        <p:spPr>
          <a:xfrm>
            <a:off x="6525340" y="36086"/>
            <a:ext cx="4376943" cy="646331"/>
          </a:xfrm>
          <a:prstGeom prst="rect">
            <a:avLst/>
          </a:prstGeom>
          <a:noFill/>
        </p:spPr>
        <p:txBody>
          <a:bodyPr wrap="square" rtlCol="0">
            <a:spAutoFit/>
          </a:bodyPr>
          <a:lstStyle/>
          <a:p>
            <a:r>
              <a:rPr lang="en-US" dirty="0"/>
              <a:t>Identity if this is a word strong that already exists in our concept-base already</a:t>
            </a:r>
            <a:endParaRPr lang="en-CA" dirty="0"/>
          </a:p>
        </p:txBody>
      </p:sp>
      <p:cxnSp>
        <p:nvCxnSpPr>
          <p:cNvPr id="33" name="Connector: Elbow 32">
            <a:extLst>
              <a:ext uri="{FF2B5EF4-FFF2-40B4-BE49-F238E27FC236}">
                <a16:creationId xmlns:a16="http://schemas.microsoft.com/office/drawing/2014/main" id="{395C250B-7A0B-436D-898C-DFA591FBF205}"/>
              </a:ext>
            </a:extLst>
          </p:cNvPr>
          <p:cNvCxnSpPr>
            <a:stCxn id="6" idx="3"/>
            <a:endCxn id="36" idx="1"/>
          </p:cNvCxnSpPr>
          <p:nvPr/>
        </p:nvCxnSpPr>
        <p:spPr>
          <a:xfrm>
            <a:off x="5118521" y="3783192"/>
            <a:ext cx="904895" cy="12700"/>
          </a:xfrm>
          <a:prstGeom prst="bentConnector3">
            <a:avLst>
              <a:gd name="adj1" fmla="val 50000"/>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6" name="Flowchart: Decision 35">
            <a:extLst>
              <a:ext uri="{FF2B5EF4-FFF2-40B4-BE49-F238E27FC236}">
                <a16:creationId xmlns:a16="http://schemas.microsoft.com/office/drawing/2014/main" id="{8A8BB190-2AF9-4538-BDF7-A4C3D8D184B0}"/>
              </a:ext>
            </a:extLst>
          </p:cNvPr>
          <p:cNvSpPr/>
          <p:nvPr/>
        </p:nvSpPr>
        <p:spPr>
          <a:xfrm>
            <a:off x="6023416" y="3335730"/>
            <a:ext cx="1805031" cy="894923"/>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Refers to </a:t>
            </a:r>
            <a:endParaRPr lang="en-CA" dirty="0"/>
          </a:p>
        </p:txBody>
      </p:sp>
      <p:cxnSp>
        <p:nvCxnSpPr>
          <p:cNvPr id="40" name="Connector: Elbow 39">
            <a:extLst>
              <a:ext uri="{FF2B5EF4-FFF2-40B4-BE49-F238E27FC236}">
                <a16:creationId xmlns:a16="http://schemas.microsoft.com/office/drawing/2014/main" id="{9D15DB3F-5F38-46CD-B579-3589E5EEE54E}"/>
              </a:ext>
            </a:extLst>
          </p:cNvPr>
          <p:cNvCxnSpPr>
            <a:stCxn id="36" idx="0"/>
            <a:endCxn id="5" idx="2"/>
          </p:cNvCxnSpPr>
          <p:nvPr/>
        </p:nvCxnSpPr>
        <p:spPr>
          <a:xfrm rot="16200000" flipV="1">
            <a:off x="4941277" y="1351074"/>
            <a:ext cx="794084" cy="3175227"/>
          </a:xfrm>
          <a:prstGeom prst="bentConnector3">
            <a:avLst>
              <a:gd name="adj1" fmla="val 50000"/>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3" name="Connector: Elbow 42">
            <a:extLst>
              <a:ext uri="{FF2B5EF4-FFF2-40B4-BE49-F238E27FC236}">
                <a16:creationId xmlns:a16="http://schemas.microsoft.com/office/drawing/2014/main" id="{A7C040E1-173E-4EBB-9C4F-61A5773F7040}"/>
              </a:ext>
            </a:extLst>
          </p:cNvPr>
          <p:cNvCxnSpPr>
            <a:stCxn id="36" idx="2"/>
            <a:endCxn id="7" idx="0"/>
          </p:cNvCxnSpPr>
          <p:nvPr/>
        </p:nvCxnSpPr>
        <p:spPr>
          <a:xfrm rot="5400000">
            <a:off x="5089782" y="3122701"/>
            <a:ext cx="728199" cy="2944103"/>
          </a:xfrm>
          <a:prstGeom prst="bentConnector3">
            <a:avLst>
              <a:gd name="adj1" fmla="val 50000"/>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F74B6BA7-4F3C-48D7-BE3D-8A111B89CE6A}"/>
              </a:ext>
            </a:extLst>
          </p:cNvPr>
          <p:cNvSpPr txBox="1"/>
          <p:nvPr/>
        </p:nvSpPr>
        <p:spPr>
          <a:xfrm>
            <a:off x="6809587" y="4802410"/>
            <a:ext cx="4376943" cy="646331"/>
          </a:xfrm>
          <a:prstGeom prst="rect">
            <a:avLst/>
          </a:prstGeom>
          <a:noFill/>
        </p:spPr>
        <p:txBody>
          <a:bodyPr wrap="square" rtlCol="0">
            <a:spAutoFit/>
          </a:bodyPr>
          <a:lstStyle/>
          <a:p>
            <a:r>
              <a:rPr lang="en-US" dirty="0"/>
              <a:t>Define ‘Term’: A lexical representation of a Concept</a:t>
            </a:r>
            <a:endParaRPr lang="en-CA" dirty="0"/>
          </a:p>
        </p:txBody>
      </p:sp>
      <p:sp>
        <p:nvSpPr>
          <p:cNvPr id="47" name="TextBox 46">
            <a:extLst>
              <a:ext uri="{FF2B5EF4-FFF2-40B4-BE49-F238E27FC236}">
                <a16:creationId xmlns:a16="http://schemas.microsoft.com/office/drawing/2014/main" id="{F5081B4E-163C-4C00-A853-11DA53B2508A}"/>
              </a:ext>
            </a:extLst>
          </p:cNvPr>
          <p:cNvSpPr txBox="1"/>
          <p:nvPr/>
        </p:nvSpPr>
        <p:spPr>
          <a:xfrm>
            <a:off x="5117869" y="5448401"/>
            <a:ext cx="5969830" cy="1200329"/>
          </a:xfrm>
          <a:prstGeom prst="rect">
            <a:avLst/>
          </a:prstGeom>
          <a:noFill/>
        </p:spPr>
        <p:txBody>
          <a:bodyPr wrap="square" rtlCol="0">
            <a:spAutoFit/>
          </a:bodyPr>
          <a:lstStyle/>
          <a:p>
            <a:r>
              <a:rPr lang="en-US" dirty="0"/>
              <a:t>Reference: Background material we may want to point to for the meaning of some basic term (symbol grounding)</a:t>
            </a:r>
          </a:p>
          <a:p>
            <a:r>
              <a:rPr lang="en-US" dirty="0"/>
              <a:t> - makes the Foundational Ontology really simple</a:t>
            </a:r>
          </a:p>
          <a:p>
            <a:r>
              <a:rPr lang="en-US" dirty="0"/>
              <a:t> - document this for other groups</a:t>
            </a:r>
            <a:endParaRPr lang="en-CA" dirty="0"/>
          </a:p>
        </p:txBody>
      </p:sp>
      <p:sp>
        <p:nvSpPr>
          <p:cNvPr id="48" name="Arrow: Chevron 47">
            <a:extLst>
              <a:ext uri="{FF2B5EF4-FFF2-40B4-BE49-F238E27FC236}">
                <a16:creationId xmlns:a16="http://schemas.microsoft.com/office/drawing/2014/main" id="{3E908084-B86D-4BDA-A4E3-F3D7B355C968}"/>
              </a:ext>
            </a:extLst>
          </p:cNvPr>
          <p:cNvSpPr/>
          <p:nvPr/>
        </p:nvSpPr>
        <p:spPr>
          <a:xfrm>
            <a:off x="9431951" y="2899289"/>
            <a:ext cx="1887337"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dirty="0">
                <a:solidFill>
                  <a:schemeClr val="bg1"/>
                </a:solidFill>
              </a:rPr>
              <a:t>Update context ontology</a:t>
            </a:r>
            <a:endParaRPr lang="en-CA" sz="1400" dirty="0">
              <a:solidFill>
                <a:schemeClr val="bg1"/>
              </a:solidFill>
            </a:endParaRPr>
          </a:p>
        </p:txBody>
      </p:sp>
      <p:sp>
        <p:nvSpPr>
          <p:cNvPr id="49" name="Arrow: Chevron 48">
            <a:extLst>
              <a:ext uri="{FF2B5EF4-FFF2-40B4-BE49-F238E27FC236}">
                <a16:creationId xmlns:a16="http://schemas.microsoft.com/office/drawing/2014/main" id="{D10B3F6C-2466-4B6F-BFA7-424432C733D8}"/>
              </a:ext>
            </a:extLst>
          </p:cNvPr>
          <p:cNvSpPr/>
          <p:nvPr/>
        </p:nvSpPr>
        <p:spPr>
          <a:xfrm>
            <a:off x="9431951" y="3838825"/>
            <a:ext cx="1887337"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dirty="0">
                <a:solidFill>
                  <a:schemeClr val="bg1"/>
                </a:solidFill>
              </a:rPr>
              <a:t>Outputs</a:t>
            </a:r>
          </a:p>
          <a:p>
            <a:pPr algn="ctr"/>
            <a:r>
              <a:rPr lang="en-US" sz="1400" dirty="0">
                <a:solidFill>
                  <a:schemeClr val="bg1"/>
                </a:solidFill>
              </a:rPr>
              <a:t> (all 3)</a:t>
            </a:r>
            <a:endParaRPr lang="en-CA" sz="1400" dirty="0">
              <a:solidFill>
                <a:schemeClr val="bg1"/>
              </a:solidFill>
            </a:endParaRPr>
          </a:p>
        </p:txBody>
      </p:sp>
    </p:spTree>
    <p:extLst>
      <p:ext uri="{BB962C8B-B14F-4D97-AF65-F5344CB8AC3E}">
        <p14:creationId xmlns:p14="http://schemas.microsoft.com/office/powerpoint/2010/main" val="4605130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2">
            <a:extLst>
              <a:ext uri="{FF2B5EF4-FFF2-40B4-BE49-F238E27FC236}">
                <a16:creationId xmlns:a16="http://schemas.microsoft.com/office/drawing/2014/main" id="{F5416241-656C-428C-9E2B-2C8D085A7228}"/>
              </a:ext>
            </a:extLst>
          </p:cNvPr>
          <p:cNvSpPr/>
          <p:nvPr/>
        </p:nvSpPr>
        <p:spPr>
          <a:xfrm>
            <a:off x="734009" y="2198589"/>
            <a:ext cx="4710928" cy="3261768"/>
          </a:xfrm>
          <a:prstGeom prst="cloud">
            <a:avLst/>
          </a:prstGeom>
        </p:spPr>
        <p:style>
          <a:lnRef idx="2">
            <a:schemeClr val="accent3">
              <a:shade val="50000"/>
            </a:schemeClr>
          </a:lnRef>
          <a:fillRef idx="1">
            <a:schemeClr val="accent3"/>
          </a:fillRef>
          <a:effectRef idx="0">
            <a:schemeClr val="accent3"/>
          </a:effectRef>
          <a:fontRef idx="minor">
            <a:schemeClr val="lt1"/>
          </a:fontRef>
        </p:style>
        <p:txBody>
          <a:bodyPr rtlCol="0" anchor="t"/>
          <a:lstStyle/>
          <a:p>
            <a:pPr algn="ctr"/>
            <a:r>
              <a:rPr lang="en-US" dirty="0"/>
              <a:t>See other page</a:t>
            </a:r>
            <a:endParaRPr lang="en-CA" dirty="0"/>
          </a:p>
        </p:txBody>
      </p:sp>
      <p:sp>
        <p:nvSpPr>
          <p:cNvPr id="2" name="Title 1">
            <a:extLst>
              <a:ext uri="{FF2B5EF4-FFF2-40B4-BE49-F238E27FC236}">
                <a16:creationId xmlns:a16="http://schemas.microsoft.com/office/drawing/2014/main" id="{D1190F4B-90A8-4293-A604-B9FB2A55F8EA}"/>
              </a:ext>
            </a:extLst>
          </p:cNvPr>
          <p:cNvSpPr>
            <a:spLocks noGrp="1"/>
          </p:cNvSpPr>
          <p:nvPr>
            <p:ph type="title"/>
          </p:nvPr>
        </p:nvSpPr>
        <p:spPr>
          <a:xfrm>
            <a:off x="0" y="0"/>
            <a:ext cx="9031024" cy="1038805"/>
          </a:xfrm>
        </p:spPr>
        <p:txBody>
          <a:bodyPr>
            <a:normAutofit fontScale="90000"/>
          </a:bodyPr>
          <a:lstStyle/>
          <a:p>
            <a:r>
              <a:rPr lang="en-US" dirty="0"/>
              <a:t>Process for ‘Term’? </a:t>
            </a:r>
            <a:br>
              <a:rPr lang="en-US" dirty="0"/>
            </a:br>
            <a:r>
              <a:rPr lang="en-US" dirty="0"/>
              <a:t>(or core, for Concept)</a:t>
            </a:r>
            <a:endParaRPr lang="en-CA" dirty="0"/>
          </a:p>
        </p:txBody>
      </p:sp>
      <p:sp>
        <p:nvSpPr>
          <p:cNvPr id="4" name="Arrow: Chevron 3">
            <a:extLst>
              <a:ext uri="{FF2B5EF4-FFF2-40B4-BE49-F238E27FC236}">
                <a16:creationId xmlns:a16="http://schemas.microsoft.com/office/drawing/2014/main" id="{39FEEB7E-5018-4ECA-9C85-40AB0BDF2369}"/>
              </a:ext>
            </a:extLst>
          </p:cNvPr>
          <p:cNvSpPr/>
          <p:nvPr/>
        </p:nvSpPr>
        <p:spPr>
          <a:xfrm>
            <a:off x="950734" y="3392604"/>
            <a:ext cx="168901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dirty="0">
                <a:solidFill>
                  <a:schemeClr val="bg1"/>
                </a:solidFill>
              </a:rPr>
              <a:t>Identify Term</a:t>
            </a:r>
            <a:endParaRPr lang="en-CA" dirty="0">
              <a:solidFill>
                <a:schemeClr val="bg1"/>
              </a:solidFill>
            </a:endParaRPr>
          </a:p>
        </p:txBody>
      </p:sp>
      <p:sp>
        <p:nvSpPr>
          <p:cNvPr id="5" name="Arrow: Chevron 4">
            <a:extLst>
              <a:ext uri="{FF2B5EF4-FFF2-40B4-BE49-F238E27FC236}">
                <a16:creationId xmlns:a16="http://schemas.microsoft.com/office/drawing/2014/main" id="{7D0C3FF3-7515-4F74-BE77-BFCA9AA12F56}"/>
              </a:ext>
            </a:extLst>
          </p:cNvPr>
          <p:cNvSpPr/>
          <p:nvPr/>
        </p:nvSpPr>
        <p:spPr>
          <a:xfrm>
            <a:off x="1535685" y="4352031"/>
            <a:ext cx="1816688" cy="781176"/>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Identify Usage Context</a:t>
            </a:r>
            <a:endParaRPr lang="en-CA" dirty="0">
              <a:solidFill>
                <a:schemeClr val="bg1"/>
              </a:solidFill>
            </a:endParaRPr>
          </a:p>
        </p:txBody>
      </p:sp>
      <p:sp>
        <p:nvSpPr>
          <p:cNvPr id="6" name="Arrow: Chevron 5">
            <a:extLst>
              <a:ext uri="{FF2B5EF4-FFF2-40B4-BE49-F238E27FC236}">
                <a16:creationId xmlns:a16="http://schemas.microsoft.com/office/drawing/2014/main" id="{466E79EB-37BC-44F7-8AC1-9C82D6EF422F}"/>
              </a:ext>
            </a:extLst>
          </p:cNvPr>
          <p:cNvSpPr/>
          <p:nvPr/>
        </p:nvSpPr>
        <p:spPr>
          <a:xfrm>
            <a:off x="2414721" y="3393375"/>
            <a:ext cx="1816688" cy="781176"/>
          </a:xfrm>
          <a:prstGeom prst="chevron">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solidFill>
                  <a:schemeClr val="bg1"/>
                </a:solidFill>
              </a:rPr>
              <a:t>Identify Concept</a:t>
            </a:r>
            <a:endParaRPr lang="en-CA" dirty="0">
              <a:solidFill>
                <a:schemeClr val="bg1"/>
              </a:solidFill>
            </a:endParaRPr>
          </a:p>
        </p:txBody>
      </p:sp>
      <p:sp>
        <p:nvSpPr>
          <p:cNvPr id="7" name="Arrow: Chevron 6">
            <a:extLst>
              <a:ext uri="{FF2B5EF4-FFF2-40B4-BE49-F238E27FC236}">
                <a16:creationId xmlns:a16="http://schemas.microsoft.com/office/drawing/2014/main" id="{E7432A97-EEC3-4482-A8A2-9BE2B014DB27}"/>
              </a:ext>
            </a:extLst>
          </p:cNvPr>
          <p:cNvSpPr/>
          <p:nvPr/>
        </p:nvSpPr>
        <p:spPr>
          <a:xfrm>
            <a:off x="4006380" y="3393375"/>
            <a:ext cx="1816688" cy="781176"/>
          </a:xfrm>
          <a:prstGeom prst="chevron">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Formalize meaning</a:t>
            </a:r>
            <a:endParaRPr lang="en-CA" dirty="0">
              <a:solidFill>
                <a:schemeClr val="bg1"/>
              </a:solidFill>
            </a:endParaRPr>
          </a:p>
        </p:txBody>
      </p:sp>
      <p:sp>
        <p:nvSpPr>
          <p:cNvPr id="8" name="Arrow: Chevron 7">
            <a:extLst>
              <a:ext uri="{FF2B5EF4-FFF2-40B4-BE49-F238E27FC236}">
                <a16:creationId xmlns:a16="http://schemas.microsoft.com/office/drawing/2014/main" id="{B1C23BB3-DC23-441C-9400-C5587CD3A5A6}"/>
              </a:ext>
            </a:extLst>
          </p:cNvPr>
          <p:cNvSpPr/>
          <p:nvPr/>
        </p:nvSpPr>
        <p:spPr>
          <a:xfrm>
            <a:off x="9888712" y="3398183"/>
            <a:ext cx="1673884" cy="781176"/>
          </a:xfrm>
          <a:prstGeom prst="chevron">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Publish</a:t>
            </a:r>
            <a:endParaRPr lang="en-CA" dirty="0">
              <a:solidFill>
                <a:schemeClr val="bg1"/>
              </a:solidFill>
            </a:endParaRPr>
          </a:p>
        </p:txBody>
      </p:sp>
      <p:sp>
        <p:nvSpPr>
          <p:cNvPr id="9" name="Flowchart: Direct Access Storage 8">
            <a:extLst>
              <a:ext uri="{FF2B5EF4-FFF2-40B4-BE49-F238E27FC236}">
                <a16:creationId xmlns:a16="http://schemas.microsoft.com/office/drawing/2014/main" id="{E5E2D2EF-A72D-4667-A071-F177366F436E}"/>
              </a:ext>
            </a:extLst>
          </p:cNvPr>
          <p:cNvSpPr/>
          <p:nvPr/>
        </p:nvSpPr>
        <p:spPr>
          <a:xfrm>
            <a:off x="5932210" y="4444143"/>
            <a:ext cx="1012082" cy="606730"/>
          </a:xfrm>
          <a:prstGeom prst="flowChartMagneticDrum">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CA" dirty="0"/>
          </a:p>
        </p:txBody>
      </p:sp>
      <p:sp>
        <p:nvSpPr>
          <p:cNvPr id="10" name="Rectangle: Folded Corner 9">
            <a:extLst>
              <a:ext uri="{FF2B5EF4-FFF2-40B4-BE49-F238E27FC236}">
                <a16:creationId xmlns:a16="http://schemas.microsoft.com/office/drawing/2014/main" id="{79D52B87-A258-4E5C-A04C-B3BEF99FC7BB}"/>
              </a:ext>
            </a:extLst>
          </p:cNvPr>
          <p:cNvSpPr/>
          <p:nvPr/>
        </p:nvSpPr>
        <p:spPr>
          <a:xfrm rot="10800000" flipV="1">
            <a:off x="5938125" y="2816311"/>
            <a:ext cx="1096070" cy="422727"/>
          </a:xfrm>
          <a:prstGeom prst="foldedCorner">
            <a:avLst>
              <a:gd name="adj" fmla="val 41473"/>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dirty="0"/>
              <a:t>Definition</a:t>
            </a:r>
            <a:endParaRPr lang="en-CA" sz="1600" dirty="0"/>
          </a:p>
        </p:txBody>
      </p:sp>
      <p:sp>
        <p:nvSpPr>
          <p:cNvPr id="11" name="Arrow: Right 10">
            <a:extLst>
              <a:ext uri="{FF2B5EF4-FFF2-40B4-BE49-F238E27FC236}">
                <a16:creationId xmlns:a16="http://schemas.microsoft.com/office/drawing/2014/main" id="{440D7F2B-2915-488B-9B0F-82799EAD97F5}"/>
              </a:ext>
            </a:extLst>
          </p:cNvPr>
          <p:cNvSpPr/>
          <p:nvPr/>
        </p:nvSpPr>
        <p:spPr>
          <a:xfrm rot="18838586">
            <a:off x="5546747" y="3207908"/>
            <a:ext cx="551062" cy="369393"/>
          </a:xfrm>
          <a:prstGeom prst="rightArrow">
            <a:avLst/>
          </a:prstGeom>
          <a:solidFill>
            <a:schemeClr val="accent4">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Arrow: Right 11">
            <a:extLst>
              <a:ext uri="{FF2B5EF4-FFF2-40B4-BE49-F238E27FC236}">
                <a16:creationId xmlns:a16="http://schemas.microsoft.com/office/drawing/2014/main" id="{2F7855D9-2397-4191-9405-F76BDC02B5DB}"/>
              </a:ext>
            </a:extLst>
          </p:cNvPr>
          <p:cNvSpPr/>
          <p:nvPr/>
        </p:nvSpPr>
        <p:spPr>
          <a:xfrm rot="2799268">
            <a:off x="5547537" y="3989854"/>
            <a:ext cx="551062" cy="369393"/>
          </a:xfrm>
          <a:prstGeom prst="rightArrow">
            <a:avLst/>
          </a:prstGeom>
          <a:solidFill>
            <a:schemeClr val="accent4">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 name="TextBox 12">
            <a:extLst>
              <a:ext uri="{FF2B5EF4-FFF2-40B4-BE49-F238E27FC236}">
                <a16:creationId xmlns:a16="http://schemas.microsoft.com/office/drawing/2014/main" id="{485518E7-210A-40FD-ADBE-1F0BEA5461E1}"/>
              </a:ext>
            </a:extLst>
          </p:cNvPr>
          <p:cNvSpPr txBox="1"/>
          <p:nvPr/>
        </p:nvSpPr>
        <p:spPr>
          <a:xfrm>
            <a:off x="5932070" y="4557953"/>
            <a:ext cx="1102125" cy="369332"/>
          </a:xfrm>
          <a:prstGeom prst="rect">
            <a:avLst/>
          </a:prstGeom>
          <a:noFill/>
        </p:spPr>
        <p:txBody>
          <a:bodyPr wrap="square" rtlCol="0">
            <a:spAutoFit/>
          </a:bodyPr>
          <a:lstStyle/>
          <a:p>
            <a:r>
              <a:rPr lang="en-US" dirty="0">
                <a:solidFill>
                  <a:schemeClr val="bg1"/>
                </a:solidFill>
              </a:rPr>
              <a:t>Ontology</a:t>
            </a:r>
            <a:endParaRPr lang="en-CA" dirty="0">
              <a:solidFill>
                <a:schemeClr val="bg1"/>
              </a:solidFill>
            </a:endParaRPr>
          </a:p>
        </p:txBody>
      </p:sp>
      <p:sp>
        <p:nvSpPr>
          <p:cNvPr id="14" name="Arrow: Up-Down 13">
            <a:extLst>
              <a:ext uri="{FF2B5EF4-FFF2-40B4-BE49-F238E27FC236}">
                <a16:creationId xmlns:a16="http://schemas.microsoft.com/office/drawing/2014/main" id="{131878CF-E5F0-4E05-97AE-99C92A76C6F5}"/>
              </a:ext>
            </a:extLst>
          </p:cNvPr>
          <p:cNvSpPr/>
          <p:nvPr/>
        </p:nvSpPr>
        <p:spPr>
          <a:xfrm>
            <a:off x="6253018" y="3279124"/>
            <a:ext cx="466283" cy="1118964"/>
          </a:xfrm>
          <a:prstGeom prst="upDownArrow">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Arrow: Chevron 14">
            <a:extLst>
              <a:ext uri="{FF2B5EF4-FFF2-40B4-BE49-F238E27FC236}">
                <a16:creationId xmlns:a16="http://schemas.microsoft.com/office/drawing/2014/main" id="{6D3FEEA6-5AB4-4021-924F-A81A01A7C30E}"/>
              </a:ext>
            </a:extLst>
          </p:cNvPr>
          <p:cNvSpPr/>
          <p:nvPr/>
        </p:nvSpPr>
        <p:spPr>
          <a:xfrm>
            <a:off x="5987581" y="3604793"/>
            <a:ext cx="1102125" cy="405315"/>
          </a:xfrm>
          <a:prstGeom prst="chevron">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Ensure aligned</a:t>
            </a:r>
            <a:endParaRPr lang="en-CA" sz="1400" dirty="0">
              <a:solidFill>
                <a:schemeClr val="tx1"/>
              </a:solidFill>
            </a:endParaRPr>
          </a:p>
        </p:txBody>
      </p:sp>
      <p:sp>
        <p:nvSpPr>
          <p:cNvPr id="16" name="Flowchart: Direct Access Storage 15">
            <a:extLst>
              <a:ext uri="{FF2B5EF4-FFF2-40B4-BE49-F238E27FC236}">
                <a16:creationId xmlns:a16="http://schemas.microsoft.com/office/drawing/2014/main" id="{9C261658-FFFE-4AB4-B77A-B1E46AF7D381}"/>
              </a:ext>
            </a:extLst>
          </p:cNvPr>
          <p:cNvSpPr/>
          <p:nvPr/>
        </p:nvSpPr>
        <p:spPr>
          <a:xfrm>
            <a:off x="3629559" y="5307654"/>
            <a:ext cx="1012082" cy="606730"/>
          </a:xfrm>
          <a:prstGeom prst="flowChartMagneticDrum">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CA" dirty="0"/>
          </a:p>
        </p:txBody>
      </p:sp>
      <p:sp>
        <p:nvSpPr>
          <p:cNvPr id="17" name="TextBox 16">
            <a:extLst>
              <a:ext uri="{FF2B5EF4-FFF2-40B4-BE49-F238E27FC236}">
                <a16:creationId xmlns:a16="http://schemas.microsoft.com/office/drawing/2014/main" id="{24484A5D-67CB-4774-B51D-17DA0395FC03}"/>
              </a:ext>
            </a:extLst>
          </p:cNvPr>
          <p:cNvSpPr txBox="1"/>
          <p:nvPr/>
        </p:nvSpPr>
        <p:spPr>
          <a:xfrm>
            <a:off x="3656194" y="5280014"/>
            <a:ext cx="1102125" cy="584775"/>
          </a:xfrm>
          <a:prstGeom prst="rect">
            <a:avLst/>
          </a:prstGeom>
          <a:noFill/>
        </p:spPr>
        <p:txBody>
          <a:bodyPr wrap="square" rtlCol="0">
            <a:spAutoFit/>
          </a:bodyPr>
          <a:lstStyle/>
          <a:p>
            <a:r>
              <a:rPr lang="en-US" sz="1600" dirty="0">
                <a:solidFill>
                  <a:schemeClr val="bg1"/>
                </a:solidFill>
              </a:rPr>
              <a:t>Context Ontology</a:t>
            </a:r>
            <a:endParaRPr lang="en-CA" sz="1600" dirty="0">
              <a:solidFill>
                <a:schemeClr val="bg1"/>
              </a:solidFill>
            </a:endParaRPr>
          </a:p>
        </p:txBody>
      </p:sp>
      <p:pic>
        <p:nvPicPr>
          <p:cNvPr id="19" name="Graphic 18" descr="Traffic light with solid fill">
            <a:extLst>
              <a:ext uri="{FF2B5EF4-FFF2-40B4-BE49-F238E27FC236}">
                <a16:creationId xmlns:a16="http://schemas.microsoft.com/office/drawing/2014/main" id="{095CD977-B4C4-483E-98F7-8F2BDEC7CA3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68951" y="3325992"/>
            <a:ext cx="914400" cy="914400"/>
          </a:xfrm>
          <a:prstGeom prst="rect">
            <a:avLst/>
          </a:prstGeom>
        </p:spPr>
      </p:pic>
      <p:pic>
        <p:nvPicPr>
          <p:cNvPr id="21" name="Graphic 20" descr="User with solid fill">
            <a:extLst>
              <a:ext uri="{FF2B5EF4-FFF2-40B4-BE49-F238E27FC236}">
                <a16:creationId xmlns:a16="http://schemas.microsoft.com/office/drawing/2014/main" id="{B421C51C-D581-4516-8A61-9F5C11E627C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641641" y="1154552"/>
            <a:ext cx="914400" cy="914400"/>
          </a:xfrm>
          <a:prstGeom prst="rect">
            <a:avLst/>
          </a:prstGeom>
        </p:spPr>
      </p:pic>
      <p:pic>
        <p:nvPicPr>
          <p:cNvPr id="22" name="Graphic 21" descr="User with solid fill">
            <a:extLst>
              <a:ext uri="{FF2B5EF4-FFF2-40B4-BE49-F238E27FC236}">
                <a16:creationId xmlns:a16="http://schemas.microsoft.com/office/drawing/2014/main" id="{D3BE0AC5-3F27-4B9F-9940-59B839D8D69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295546" y="1024916"/>
            <a:ext cx="914400" cy="914400"/>
          </a:xfrm>
          <a:prstGeom prst="rect">
            <a:avLst/>
          </a:prstGeom>
        </p:spPr>
      </p:pic>
      <p:pic>
        <p:nvPicPr>
          <p:cNvPr id="23" name="Graphic 22" descr="User with solid fill">
            <a:extLst>
              <a:ext uri="{FF2B5EF4-FFF2-40B4-BE49-F238E27FC236}">
                <a16:creationId xmlns:a16="http://schemas.microsoft.com/office/drawing/2014/main" id="{F64AC764-DCDB-4775-9DCE-7879E17F2F5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58967" y="1017308"/>
            <a:ext cx="914400" cy="914400"/>
          </a:xfrm>
          <a:prstGeom prst="rect">
            <a:avLst/>
          </a:prstGeom>
        </p:spPr>
      </p:pic>
      <p:pic>
        <p:nvPicPr>
          <p:cNvPr id="24" name="Graphic 23" descr="User with solid fill">
            <a:extLst>
              <a:ext uri="{FF2B5EF4-FFF2-40B4-BE49-F238E27FC236}">
                <a16:creationId xmlns:a16="http://schemas.microsoft.com/office/drawing/2014/main" id="{EA21C4D6-8A6E-4A35-B069-98FE0967624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44936" y="1102998"/>
            <a:ext cx="914400" cy="914400"/>
          </a:xfrm>
          <a:prstGeom prst="rect">
            <a:avLst/>
          </a:prstGeom>
        </p:spPr>
      </p:pic>
      <p:sp>
        <p:nvSpPr>
          <p:cNvPr id="25" name="Arrow: Chevron 24">
            <a:extLst>
              <a:ext uri="{FF2B5EF4-FFF2-40B4-BE49-F238E27FC236}">
                <a16:creationId xmlns:a16="http://schemas.microsoft.com/office/drawing/2014/main" id="{BF27BCB6-1784-4E82-85F3-82EE2B655E80}"/>
              </a:ext>
            </a:extLst>
          </p:cNvPr>
          <p:cNvSpPr/>
          <p:nvPr/>
        </p:nvSpPr>
        <p:spPr>
          <a:xfrm>
            <a:off x="7089706" y="3392604"/>
            <a:ext cx="1673884" cy="781176"/>
          </a:xfrm>
          <a:prstGeom prst="chevron">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Review</a:t>
            </a:r>
            <a:endParaRPr lang="en-CA" dirty="0">
              <a:solidFill>
                <a:schemeClr val="bg1"/>
              </a:solidFill>
            </a:endParaRPr>
          </a:p>
        </p:txBody>
      </p:sp>
      <p:sp>
        <p:nvSpPr>
          <p:cNvPr id="26" name="Arrow: Right 25">
            <a:extLst>
              <a:ext uri="{FF2B5EF4-FFF2-40B4-BE49-F238E27FC236}">
                <a16:creationId xmlns:a16="http://schemas.microsoft.com/office/drawing/2014/main" id="{BEF54EED-47FA-478A-94FC-0A5A82A964CA}"/>
              </a:ext>
            </a:extLst>
          </p:cNvPr>
          <p:cNvSpPr/>
          <p:nvPr/>
        </p:nvSpPr>
        <p:spPr>
          <a:xfrm rot="2799268">
            <a:off x="3113322" y="4948511"/>
            <a:ext cx="551062" cy="369393"/>
          </a:xfrm>
          <a:prstGeom prst="rightArrow">
            <a:avLst/>
          </a:prstGeom>
          <a:solidFill>
            <a:schemeClr val="accent4">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7" name="Rectangle: Folded Corner 26">
            <a:extLst>
              <a:ext uri="{FF2B5EF4-FFF2-40B4-BE49-F238E27FC236}">
                <a16:creationId xmlns:a16="http://schemas.microsoft.com/office/drawing/2014/main" id="{4FCAD852-A9E4-45E5-8445-AA0B2EBE431E}"/>
              </a:ext>
            </a:extLst>
          </p:cNvPr>
          <p:cNvSpPr/>
          <p:nvPr/>
        </p:nvSpPr>
        <p:spPr>
          <a:xfrm rot="10800000" flipV="1">
            <a:off x="10032533" y="1931708"/>
            <a:ext cx="1096070" cy="1168150"/>
          </a:xfrm>
          <a:prstGeom prst="foldedCorner">
            <a:avLst>
              <a:gd name="adj" fmla="val 41473"/>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dirty="0"/>
              <a:t>Concepts</a:t>
            </a:r>
          </a:p>
          <a:p>
            <a:pPr algn="ctr"/>
            <a:r>
              <a:rPr lang="en-US" sz="1600" dirty="0"/>
              <a:t>+</a:t>
            </a:r>
          </a:p>
          <a:p>
            <a:pPr algn="ctr"/>
            <a:r>
              <a:rPr lang="en-US" sz="1600" dirty="0" err="1"/>
              <a:t>Defns</a:t>
            </a:r>
            <a:endParaRPr lang="en-CA" sz="1600" dirty="0"/>
          </a:p>
        </p:txBody>
      </p:sp>
      <p:sp>
        <p:nvSpPr>
          <p:cNvPr id="28" name="Flowchart: Direct Access Storage 27">
            <a:extLst>
              <a:ext uri="{FF2B5EF4-FFF2-40B4-BE49-F238E27FC236}">
                <a16:creationId xmlns:a16="http://schemas.microsoft.com/office/drawing/2014/main" id="{E0B5AC8D-1C87-4198-B88E-2D6D48940CB3}"/>
              </a:ext>
            </a:extLst>
          </p:cNvPr>
          <p:cNvSpPr/>
          <p:nvPr/>
        </p:nvSpPr>
        <p:spPr>
          <a:xfrm>
            <a:off x="10039654" y="4444143"/>
            <a:ext cx="1012082" cy="606730"/>
          </a:xfrm>
          <a:prstGeom prst="flowChartMagneticDrum">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CA" dirty="0"/>
          </a:p>
        </p:txBody>
      </p:sp>
      <p:sp>
        <p:nvSpPr>
          <p:cNvPr id="29" name="TextBox 28">
            <a:extLst>
              <a:ext uri="{FF2B5EF4-FFF2-40B4-BE49-F238E27FC236}">
                <a16:creationId xmlns:a16="http://schemas.microsoft.com/office/drawing/2014/main" id="{4AEDB670-C070-47A3-AAB4-8345686F7ECC}"/>
              </a:ext>
            </a:extLst>
          </p:cNvPr>
          <p:cNvSpPr txBox="1"/>
          <p:nvPr/>
        </p:nvSpPr>
        <p:spPr>
          <a:xfrm>
            <a:off x="10039514" y="4557953"/>
            <a:ext cx="1102125" cy="369332"/>
          </a:xfrm>
          <a:prstGeom prst="rect">
            <a:avLst/>
          </a:prstGeom>
          <a:noFill/>
        </p:spPr>
        <p:txBody>
          <a:bodyPr wrap="square" rtlCol="0">
            <a:spAutoFit/>
          </a:bodyPr>
          <a:lstStyle/>
          <a:p>
            <a:r>
              <a:rPr lang="en-US" dirty="0">
                <a:solidFill>
                  <a:schemeClr val="bg1"/>
                </a:solidFill>
              </a:rPr>
              <a:t>Ontology</a:t>
            </a:r>
            <a:endParaRPr lang="en-CA" dirty="0">
              <a:solidFill>
                <a:schemeClr val="bg1"/>
              </a:solidFill>
            </a:endParaRPr>
          </a:p>
        </p:txBody>
      </p:sp>
      <p:sp>
        <p:nvSpPr>
          <p:cNvPr id="30" name="Flowchart: Direct Access Storage 29">
            <a:extLst>
              <a:ext uri="{FF2B5EF4-FFF2-40B4-BE49-F238E27FC236}">
                <a16:creationId xmlns:a16="http://schemas.microsoft.com/office/drawing/2014/main" id="{25F83845-C043-486A-B5F9-4657A83C2C46}"/>
              </a:ext>
            </a:extLst>
          </p:cNvPr>
          <p:cNvSpPr/>
          <p:nvPr/>
        </p:nvSpPr>
        <p:spPr>
          <a:xfrm>
            <a:off x="10012879" y="5258059"/>
            <a:ext cx="1012082" cy="606730"/>
          </a:xfrm>
          <a:prstGeom prst="flowChartMagneticDrum">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CA" dirty="0"/>
          </a:p>
        </p:txBody>
      </p:sp>
      <p:sp>
        <p:nvSpPr>
          <p:cNvPr id="31" name="TextBox 30">
            <a:extLst>
              <a:ext uri="{FF2B5EF4-FFF2-40B4-BE49-F238E27FC236}">
                <a16:creationId xmlns:a16="http://schemas.microsoft.com/office/drawing/2014/main" id="{A10B44E8-F9FA-4339-A321-1FBB1667FF73}"/>
              </a:ext>
            </a:extLst>
          </p:cNvPr>
          <p:cNvSpPr txBox="1"/>
          <p:nvPr/>
        </p:nvSpPr>
        <p:spPr>
          <a:xfrm>
            <a:off x="10039514" y="5230419"/>
            <a:ext cx="1102125" cy="584775"/>
          </a:xfrm>
          <a:prstGeom prst="rect">
            <a:avLst/>
          </a:prstGeom>
          <a:noFill/>
        </p:spPr>
        <p:txBody>
          <a:bodyPr wrap="square" rtlCol="0">
            <a:spAutoFit/>
          </a:bodyPr>
          <a:lstStyle/>
          <a:p>
            <a:r>
              <a:rPr lang="en-US" sz="1600" dirty="0">
                <a:solidFill>
                  <a:schemeClr val="bg1"/>
                </a:solidFill>
              </a:rPr>
              <a:t>Usage Context</a:t>
            </a:r>
            <a:endParaRPr lang="en-CA" sz="1600" dirty="0">
              <a:solidFill>
                <a:schemeClr val="bg1"/>
              </a:solidFill>
            </a:endParaRPr>
          </a:p>
        </p:txBody>
      </p:sp>
      <p:pic>
        <p:nvPicPr>
          <p:cNvPr id="32" name="Picture 31">
            <a:extLst>
              <a:ext uri="{FF2B5EF4-FFF2-40B4-BE49-F238E27FC236}">
                <a16:creationId xmlns:a16="http://schemas.microsoft.com/office/drawing/2014/main" id="{DD2C51AA-2EFE-4FDD-902B-4B5379C47230}"/>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088679" y="20517"/>
            <a:ext cx="2052352" cy="1335943"/>
          </a:xfrm>
          <a:prstGeom prst="rect">
            <a:avLst/>
          </a:prstGeom>
          <a:noFill/>
          <a:ln>
            <a:noFill/>
          </a:ln>
        </p:spPr>
      </p:pic>
      <p:sp>
        <p:nvSpPr>
          <p:cNvPr id="33" name="Rectangle: Folded Corner 32">
            <a:extLst>
              <a:ext uri="{FF2B5EF4-FFF2-40B4-BE49-F238E27FC236}">
                <a16:creationId xmlns:a16="http://schemas.microsoft.com/office/drawing/2014/main" id="{0CF07D10-6ABC-46D3-872F-6D3D40ADFEC5}"/>
              </a:ext>
            </a:extLst>
          </p:cNvPr>
          <p:cNvSpPr/>
          <p:nvPr/>
        </p:nvSpPr>
        <p:spPr>
          <a:xfrm rot="10800000" flipV="1">
            <a:off x="8868951" y="4781876"/>
            <a:ext cx="1096070" cy="813916"/>
          </a:xfrm>
          <a:prstGeom prst="foldedCorner">
            <a:avLst>
              <a:gd name="adj" fmla="val 41473"/>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dirty="0"/>
              <a:t>Terms Usage</a:t>
            </a:r>
            <a:endParaRPr lang="en-CA" sz="1600" dirty="0"/>
          </a:p>
        </p:txBody>
      </p:sp>
      <p:sp>
        <p:nvSpPr>
          <p:cNvPr id="34" name="Flowchart: Direct Access Storage 33">
            <a:extLst>
              <a:ext uri="{FF2B5EF4-FFF2-40B4-BE49-F238E27FC236}">
                <a16:creationId xmlns:a16="http://schemas.microsoft.com/office/drawing/2014/main" id="{DF2B3157-F1D1-4298-90E5-6065276402B2}"/>
              </a:ext>
            </a:extLst>
          </p:cNvPr>
          <p:cNvSpPr/>
          <p:nvPr/>
        </p:nvSpPr>
        <p:spPr>
          <a:xfrm>
            <a:off x="67245" y="4460665"/>
            <a:ext cx="1012082" cy="606730"/>
          </a:xfrm>
          <a:prstGeom prst="flowChartMagneticDrum">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CA" dirty="0"/>
          </a:p>
        </p:txBody>
      </p:sp>
      <p:sp>
        <p:nvSpPr>
          <p:cNvPr id="35" name="TextBox 34">
            <a:extLst>
              <a:ext uri="{FF2B5EF4-FFF2-40B4-BE49-F238E27FC236}">
                <a16:creationId xmlns:a16="http://schemas.microsoft.com/office/drawing/2014/main" id="{5B039688-3237-4A63-AD25-53FFD956744D}"/>
              </a:ext>
            </a:extLst>
          </p:cNvPr>
          <p:cNvSpPr txBox="1"/>
          <p:nvPr/>
        </p:nvSpPr>
        <p:spPr>
          <a:xfrm>
            <a:off x="67105" y="4574475"/>
            <a:ext cx="1102125" cy="369332"/>
          </a:xfrm>
          <a:prstGeom prst="rect">
            <a:avLst/>
          </a:prstGeom>
          <a:noFill/>
        </p:spPr>
        <p:txBody>
          <a:bodyPr wrap="square" rtlCol="0">
            <a:spAutoFit/>
          </a:bodyPr>
          <a:lstStyle/>
          <a:p>
            <a:r>
              <a:rPr lang="en-US" dirty="0">
                <a:solidFill>
                  <a:schemeClr val="bg1"/>
                </a:solidFill>
              </a:rPr>
              <a:t>Ontology</a:t>
            </a:r>
            <a:endParaRPr lang="en-CA" dirty="0">
              <a:solidFill>
                <a:schemeClr val="bg1"/>
              </a:solidFill>
            </a:endParaRPr>
          </a:p>
        </p:txBody>
      </p:sp>
      <p:sp>
        <p:nvSpPr>
          <p:cNvPr id="36" name="TextBox 35">
            <a:extLst>
              <a:ext uri="{FF2B5EF4-FFF2-40B4-BE49-F238E27FC236}">
                <a16:creationId xmlns:a16="http://schemas.microsoft.com/office/drawing/2014/main" id="{9DC1CC81-CE85-4ECC-B4E9-1C28AC3D9B48}"/>
              </a:ext>
            </a:extLst>
          </p:cNvPr>
          <p:cNvSpPr txBox="1"/>
          <p:nvPr/>
        </p:nvSpPr>
        <p:spPr>
          <a:xfrm flipH="1">
            <a:off x="67105" y="1571299"/>
            <a:ext cx="1134630" cy="461665"/>
          </a:xfrm>
          <a:prstGeom prst="rect">
            <a:avLst/>
          </a:prstGeom>
          <a:noFill/>
        </p:spPr>
        <p:txBody>
          <a:bodyPr wrap="square" rtlCol="0">
            <a:spAutoFit/>
          </a:bodyPr>
          <a:lstStyle/>
          <a:p>
            <a:r>
              <a:rPr lang="en-US" sz="2400" b="1" dirty="0"/>
              <a:t>Inputs</a:t>
            </a:r>
            <a:endParaRPr lang="en-CA" b="1" dirty="0"/>
          </a:p>
        </p:txBody>
      </p:sp>
      <p:sp>
        <p:nvSpPr>
          <p:cNvPr id="37" name="Arrow: Chevron 36">
            <a:extLst>
              <a:ext uri="{FF2B5EF4-FFF2-40B4-BE49-F238E27FC236}">
                <a16:creationId xmlns:a16="http://schemas.microsoft.com/office/drawing/2014/main" id="{63EA5C1E-9642-454C-918F-90FB94C11E03}"/>
              </a:ext>
            </a:extLst>
          </p:cNvPr>
          <p:cNvSpPr/>
          <p:nvPr/>
        </p:nvSpPr>
        <p:spPr>
          <a:xfrm>
            <a:off x="218889" y="2318682"/>
            <a:ext cx="168901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dirty="0">
                <a:solidFill>
                  <a:schemeClr val="bg1"/>
                </a:solidFill>
              </a:rPr>
              <a:t>Analyze inputs</a:t>
            </a:r>
            <a:endParaRPr lang="en-CA" dirty="0">
              <a:solidFill>
                <a:schemeClr val="bg1"/>
              </a:solidFill>
            </a:endParaRPr>
          </a:p>
        </p:txBody>
      </p:sp>
      <p:cxnSp>
        <p:nvCxnSpPr>
          <p:cNvPr id="20" name="Straight Connector 19">
            <a:extLst>
              <a:ext uri="{FF2B5EF4-FFF2-40B4-BE49-F238E27FC236}">
                <a16:creationId xmlns:a16="http://schemas.microsoft.com/office/drawing/2014/main" id="{003AB441-2AA2-4E1D-8A07-900F9CB0CB55}"/>
              </a:ext>
            </a:extLst>
          </p:cNvPr>
          <p:cNvCxnSpPr/>
          <p:nvPr/>
        </p:nvCxnSpPr>
        <p:spPr>
          <a:xfrm>
            <a:off x="1201735" y="1474508"/>
            <a:ext cx="0" cy="4677476"/>
          </a:xfrm>
          <a:prstGeom prst="line">
            <a:avLst/>
          </a:prstGeom>
          <a:ln w="38100">
            <a:solidFill>
              <a:schemeClr val="accent1">
                <a:lumMod val="75000"/>
              </a:schemeClr>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61617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F1C5A67-479A-48CF-A92C-BBEA39F2A771}"/>
              </a:ext>
            </a:extLst>
          </p:cNvPr>
          <p:cNvPicPr>
            <a:picLocks noChangeAspect="1"/>
          </p:cNvPicPr>
          <p:nvPr/>
        </p:nvPicPr>
        <p:blipFill>
          <a:blip r:embed="rId2"/>
          <a:stretch>
            <a:fillRect/>
          </a:stretch>
        </p:blipFill>
        <p:spPr>
          <a:xfrm>
            <a:off x="1524827" y="0"/>
            <a:ext cx="9142345" cy="6858000"/>
          </a:xfrm>
          <a:prstGeom prst="rect">
            <a:avLst/>
          </a:prstGeom>
        </p:spPr>
      </p:pic>
      <p:sp>
        <p:nvSpPr>
          <p:cNvPr id="2" name="Title 1">
            <a:extLst>
              <a:ext uri="{FF2B5EF4-FFF2-40B4-BE49-F238E27FC236}">
                <a16:creationId xmlns:a16="http://schemas.microsoft.com/office/drawing/2014/main" id="{5D36886D-0828-4F9B-8B6E-9F8EB3B01B13}"/>
              </a:ext>
            </a:extLst>
          </p:cNvPr>
          <p:cNvSpPr>
            <a:spLocks noGrp="1"/>
          </p:cNvSpPr>
          <p:nvPr>
            <p:ph type="title"/>
          </p:nvPr>
        </p:nvSpPr>
        <p:spPr>
          <a:xfrm>
            <a:off x="2409382" y="0"/>
            <a:ext cx="7373233" cy="532895"/>
          </a:xfrm>
        </p:spPr>
        <p:txBody>
          <a:bodyPr>
            <a:noAutofit/>
          </a:bodyPr>
          <a:lstStyle/>
          <a:p>
            <a:pPr algn="ctr"/>
            <a:r>
              <a:rPr lang="en-US" sz="3600" dirty="0"/>
              <a:t>BPMN Process Initial Draft</a:t>
            </a:r>
            <a:endParaRPr lang="en-CA" sz="3600" dirty="0"/>
          </a:p>
        </p:txBody>
      </p:sp>
    </p:spTree>
    <p:extLst>
      <p:ext uri="{BB962C8B-B14F-4D97-AF65-F5344CB8AC3E}">
        <p14:creationId xmlns:p14="http://schemas.microsoft.com/office/powerpoint/2010/main" val="42040637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60968-1F07-47B7-9F04-D17BCABD4705}"/>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Summary document for the whole package (coversheet / </a:t>
            </a:r>
            <a:r>
              <a:rPr lang="en-US" sz="2800" kern="1200" dirty="0" err="1">
                <a:solidFill>
                  <a:schemeClr val="tx1"/>
                </a:solidFill>
                <a:effectLst/>
                <a:latin typeface="+mn-lt"/>
                <a:ea typeface="+mn-ea"/>
                <a:cs typeface="+mn-cs"/>
              </a:rPr>
              <a:t>ToC</a:t>
            </a:r>
            <a:r>
              <a:rPr lang="en-US" sz="2800" kern="1200" dirty="0">
                <a:solidFill>
                  <a:schemeClr val="tx1"/>
                </a:solidFill>
                <a:effectLst/>
                <a:latin typeface="+mn-lt"/>
                <a:ea typeface="+mn-ea"/>
                <a:cs typeface="+mn-cs"/>
              </a:rPr>
              <a:t>)</a:t>
            </a:r>
            <a:endParaRPr lang="en-CA" dirty="0"/>
          </a:p>
        </p:txBody>
      </p:sp>
      <p:sp>
        <p:nvSpPr>
          <p:cNvPr id="3" name="Content Placeholder 2">
            <a:extLst>
              <a:ext uri="{FF2B5EF4-FFF2-40B4-BE49-F238E27FC236}">
                <a16:creationId xmlns:a16="http://schemas.microsoft.com/office/drawing/2014/main" id="{540369F5-5C7E-4E4E-8FD0-7C20EAFEB9C4}"/>
              </a:ext>
            </a:extLst>
          </p:cNvPr>
          <p:cNvSpPr>
            <a:spLocks noGrp="1"/>
          </p:cNvSpPr>
          <p:nvPr>
            <p:ph idx="1"/>
          </p:nvPr>
        </p:nvSpPr>
        <p:spPr/>
        <p:txBody>
          <a:bodyPr/>
          <a:lstStyle/>
          <a:p>
            <a:r>
              <a:rPr lang="en-US" dirty="0"/>
              <a:t>To be done last</a:t>
            </a:r>
          </a:p>
        </p:txBody>
      </p:sp>
    </p:spTree>
    <p:extLst>
      <p:ext uri="{BB962C8B-B14F-4D97-AF65-F5344CB8AC3E}">
        <p14:creationId xmlns:p14="http://schemas.microsoft.com/office/powerpoint/2010/main" val="1197593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C5AC7-EB41-43FB-AE6D-0F3394DC5937}"/>
              </a:ext>
            </a:extLst>
          </p:cNvPr>
          <p:cNvSpPr>
            <a:spLocks noGrp="1"/>
          </p:cNvSpPr>
          <p:nvPr>
            <p:ph type="title"/>
          </p:nvPr>
        </p:nvSpPr>
        <p:spPr/>
        <p:txBody>
          <a:bodyPr/>
          <a:lstStyle/>
          <a:p>
            <a:r>
              <a:rPr lang="en-US" dirty="0"/>
              <a:t>History</a:t>
            </a:r>
            <a:endParaRPr lang="en-CA" dirty="0"/>
          </a:p>
        </p:txBody>
      </p:sp>
      <p:sp>
        <p:nvSpPr>
          <p:cNvPr id="3" name="Content Placeholder 2">
            <a:extLst>
              <a:ext uri="{FF2B5EF4-FFF2-40B4-BE49-F238E27FC236}">
                <a16:creationId xmlns:a16="http://schemas.microsoft.com/office/drawing/2014/main" id="{DC151BF3-6D98-4AF0-A107-2CA00B861893}"/>
              </a:ext>
            </a:extLst>
          </p:cNvPr>
          <p:cNvSpPr>
            <a:spLocks noGrp="1"/>
          </p:cNvSpPr>
          <p:nvPr>
            <p:ph idx="1"/>
          </p:nvPr>
        </p:nvSpPr>
        <p:spPr/>
        <p:txBody>
          <a:bodyPr/>
          <a:lstStyle/>
          <a:p>
            <a:r>
              <a:rPr lang="en-US" dirty="0"/>
              <a:t>Initial </a:t>
            </a:r>
            <a:r>
              <a:rPr lang="en-US" dirty="0" err="1"/>
              <a:t>PoC</a:t>
            </a:r>
            <a:r>
              <a:rPr lang="en-US" dirty="0"/>
              <a:t> exercises</a:t>
            </a:r>
          </a:p>
          <a:p>
            <a:pPr lvl="1"/>
            <a:r>
              <a:rPr lang="en-CA" dirty="0" err="1"/>
              <a:t>GovDTF</a:t>
            </a:r>
            <a:endParaRPr lang="en-CA" dirty="0"/>
          </a:p>
          <a:p>
            <a:pPr lvl="1"/>
            <a:r>
              <a:rPr lang="en-CA" dirty="0"/>
              <a:t>Blockchain PSIG</a:t>
            </a:r>
          </a:p>
          <a:p>
            <a:pPr lvl="0"/>
            <a:r>
              <a:rPr lang="en-CA" dirty="0"/>
              <a:t>Further Ps of C: </a:t>
            </a:r>
          </a:p>
          <a:p>
            <a:pPr lvl="1"/>
            <a:r>
              <a:rPr lang="en-CA" dirty="0"/>
              <a:t>AI PTF</a:t>
            </a:r>
          </a:p>
        </p:txBody>
      </p:sp>
    </p:spTree>
    <p:extLst>
      <p:ext uri="{BB962C8B-B14F-4D97-AF65-F5344CB8AC3E}">
        <p14:creationId xmlns:p14="http://schemas.microsoft.com/office/powerpoint/2010/main" val="19954651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2BA03-1BF4-44B4-86ED-AE7372DCD074}"/>
              </a:ext>
            </a:extLst>
          </p:cNvPr>
          <p:cNvSpPr>
            <a:spLocks noGrp="1"/>
          </p:cNvSpPr>
          <p:nvPr>
            <p:ph type="title"/>
          </p:nvPr>
        </p:nvSpPr>
        <p:spPr/>
        <p:txBody>
          <a:bodyPr/>
          <a:lstStyle/>
          <a:p>
            <a:r>
              <a:rPr lang="en-US" dirty="0"/>
              <a:t>Questions?</a:t>
            </a:r>
            <a:endParaRPr lang="en-CA" dirty="0"/>
          </a:p>
        </p:txBody>
      </p:sp>
      <p:sp>
        <p:nvSpPr>
          <p:cNvPr id="3" name="Content Placeholder 2">
            <a:extLst>
              <a:ext uri="{FF2B5EF4-FFF2-40B4-BE49-F238E27FC236}">
                <a16:creationId xmlns:a16="http://schemas.microsoft.com/office/drawing/2014/main" id="{F6B39315-8F98-4702-A1A3-9147D2B3826D}"/>
              </a:ext>
            </a:extLst>
          </p:cNvPr>
          <p:cNvSpPr>
            <a:spLocks noGrp="1"/>
          </p:cNvSpPr>
          <p:nvPr>
            <p:ph idx="1"/>
          </p:nvPr>
        </p:nvSpPr>
        <p:spPr/>
        <p:txBody>
          <a:bodyPr/>
          <a:lstStyle/>
          <a:p>
            <a:endParaRPr lang="en-CA"/>
          </a:p>
        </p:txBody>
      </p:sp>
    </p:spTree>
    <p:extLst>
      <p:ext uri="{BB962C8B-B14F-4D97-AF65-F5344CB8AC3E}">
        <p14:creationId xmlns:p14="http://schemas.microsoft.com/office/powerpoint/2010/main" val="3047629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CAEF2-5442-4C77-88B6-6DC0AC54A31D}"/>
              </a:ext>
            </a:extLst>
          </p:cNvPr>
          <p:cNvSpPr>
            <a:spLocks noGrp="1"/>
          </p:cNvSpPr>
          <p:nvPr>
            <p:ph type="title"/>
          </p:nvPr>
        </p:nvSpPr>
        <p:spPr/>
        <p:txBody>
          <a:bodyPr/>
          <a:lstStyle/>
          <a:p>
            <a:r>
              <a:rPr lang="en-US" dirty="0"/>
              <a:t>Other </a:t>
            </a:r>
            <a:r>
              <a:rPr lang="en-US" dirty="0" err="1"/>
              <a:t>PoCs</a:t>
            </a:r>
            <a:r>
              <a:rPr lang="en-US" dirty="0"/>
              <a:t> not in </a:t>
            </a:r>
            <a:r>
              <a:rPr lang="en-US" dirty="0" err="1"/>
              <a:t>VCoI</a:t>
            </a:r>
            <a:endParaRPr lang="en-CA" dirty="0"/>
          </a:p>
        </p:txBody>
      </p:sp>
      <p:sp>
        <p:nvSpPr>
          <p:cNvPr id="3" name="Content Placeholder 2">
            <a:extLst>
              <a:ext uri="{FF2B5EF4-FFF2-40B4-BE49-F238E27FC236}">
                <a16:creationId xmlns:a16="http://schemas.microsoft.com/office/drawing/2014/main" id="{E8E22D07-6D04-41F2-B780-CC0435AD376A}"/>
              </a:ext>
            </a:extLst>
          </p:cNvPr>
          <p:cNvSpPr>
            <a:spLocks noGrp="1"/>
          </p:cNvSpPr>
          <p:nvPr>
            <p:ph idx="1"/>
          </p:nvPr>
        </p:nvSpPr>
        <p:spPr/>
        <p:txBody>
          <a:bodyPr/>
          <a:lstStyle/>
          <a:p>
            <a:r>
              <a:rPr lang="en-US" dirty="0"/>
              <a:t>AI PTF</a:t>
            </a:r>
          </a:p>
          <a:p>
            <a:pPr lvl="1"/>
            <a:r>
              <a:rPr lang="en-US" dirty="0"/>
              <a:t>Taxonomy – interesting findings</a:t>
            </a:r>
          </a:p>
          <a:p>
            <a:pPr lvl="2"/>
            <a:r>
              <a:rPr lang="en-US" dirty="0"/>
              <a:t>Different kinds of organizing principle</a:t>
            </a:r>
          </a:p>
          <a:p>
            <a:pPr lvl="2"/>
            <a:r>
              <a:rPr lang="en-US" dirty="0"/>
              <a:t>Desirable to finish the taxonomy in e.g. Excel</a:t>
            </a:r>
          </a:p>
          <a:p>
            <a:pPr lvl="2"/>
            <a:r>
              <a:rPr lang="en-US" dirty="0"/>
              <a:t>See also AI PTF – reinforces the fact that 2 perfectly legitimate</a:t>
            </a:r>
            <a:r>
              <a:rPr lang="en-US" baseline="0" dirty="0"/>
              <a:t> notions of ‘what is a taxonomy</a:t>
            </a:r>
          </a:p>
          <a:p>
            <a:pPr lvl="3"/>
            <a:r>
              <a:rPr lang="en-US" dirty="0"/>
              <a:t>And tat</a:t>
            </a:r>
            <a:r>
              <a:rPr lang="en-US" baseline="0" dirty="0"/>
              <a:t> the 1</a:t>
            </a:r>
            <a:r>
              <a:rPr lang="en-US" baseline="30000" dirty="0"/>
              <a:t>st</a:t>
            </a:r>
            <a:r>
              <a:rPr lang="en-US" baseline="0" dirty="0"/>
              <a:t> is valuable in gathering SME knowledge</a:t>
            </a:r>
          </a:p>
          <a:p>
            <a:pPr lvl="3"/>
            <a:r>
              <a:rPr lang="en-US" baseline="0" dirty="0"/>
              <a:t>But needs later segregation of the organizing principles</a:t>
            </a:r>
          </a:p>
          <a:p>
            <a:pPr lvl="4"/>
            <a:r>
              <a:rPr lang="en-US" dirty="0"/>
              <a:t>Facets?</a:t>
            </a:r>
          </a:p>
          <a:p>
            <a:pPr lvl="5"/>
            <a:r>
              <a:rPr lang="en-US" dirty="0"/>
              <a:t>Contact </a:t>
            </a:r>
            <a:r>
              <a:rPr lang="en-US" dirty="0" err="1"/>
              <a:t>Loehrlein</a:t>
            </a:r>
            <a:r>
              <a:rPr lang="en-US" baseline="0" dirty="0"/>
              <a:t> et al</a:t>
            </a:r>
            <a:endParaRPr lang="en-US" dirty="0"/>
          </a:p>
          <a:p>
            <a:pPr lvl="0"/>
            <a:r>
              <a:rPr lang="en-US" dirty="0"/>
              <a:t>AI, Blockchain, Others</a:t>
            </a:r>
          </a:p>
          <a:p>
            <a:pPr lvl="1"/>
            <a:r>
              <a:rPr lang="en-US" dirty="0"/>
              <a:t>Nick Wiki stuff</a:t>
            </a:r>
          </a:p>
          <a:p>
            <a:endParaRPr lang="en-CA" dirty="0"/>
          </a:p>
        </p:txBody>
      </p:sp>
    </p:spTree>
    <p:extLst>
      <p:ext uri="{BB962C8B-B14F-4D97-AF65-F5344CB8AC3E}">
        <p14:creationId xmlns:p14="http://schemas.microsoft.com/office/powerpoint/2010/main" val="1212385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Arrow: Bent 20">
            <a:extLst>
              <a:ext uri="{FF2B5EF4-FFF2-40B4-BE49-F238E27FC236}">
                <a16:creationId xmlns:a16="http://schemas.microsoft.com/office/drawing/2014/main" id="{DDCD0C26-1AC9-4DF0-BB1B-746C022BCE12}"/>
              </a:ext>
            </a:extLst>
          </p:cNvPr>
          <p:cNvSpPr/>
          <p:nvPr/>
        </p:nvSpPr>
        <p:spPr>
          <a:xfrm rot="5400000" flipH="1">
            <a:off x="3788856" y="2103500"/>
            <a:ext cx="1675577" cy="2401123"/>
          </a:xfrm>
          <a:prstGeom prst="bentArrow">
            <a:avLst>
              <a:gd name="adj1" fmla="val 3833"/>
              <a:gd name="adj2" fmla="val 8330"/>
              <a:gd name="adj3" fmla="val 8185"/>
              <a:gd name="adj4" fmla="val 7677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Rectangle: Rounded Corners 2">
            <a:extLst>
              <a:ext uri="{FF2B5EF4-FFF2-40B4-BE49-F238E27FC236}">
                <a16:creationId xmlns:a16="http://schemas.microsoft.com/office/drawing/2014/main" id="{2DAD32CF-AC14-4CDE-82F1-9A42BAEC7A2B}"/>
              </a:ext>
            </a:extLst>
          </p:cNvPr>
          <p:cNvSpPr/>
          <p:nvPr/>
        </p:nvSpPr>
        <p:spPr>
          <a:xfrm>
            <a:off x="2752519" y="4370451"/>
            <a:ext cx="8420374" cy="2146646"/>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dirty="0">
                <a:solidFill>
                  <a:schemeClr val="tx1"/>
                </a:solidFill>
              </a:rPr>
              <a:t>Concept Library</a:t>
            </a:r>
          </a:p>
        </p:txBody>
      </p:sp>
      <p:sp>
        <p:nvSpPr>
          <p:cNvPr id="2" name="Title 1">
            <a:extLst>
              <a:ext uri="{FF2B5EF4-FFF2-40B4-BE49-F238E27FC236}">
                <a16:creationId xmlns:a16="http://schemas.microsoft.com/office/drawing/2014/main" id="{5F27EF8F-7D99-4550-A303-5F5256DCC780}"/>
              </a:ext>
            </a:extLst>
          </p:cNvPr>
          <p:cNvSpPr>
            <a:spLocks noGrp="1"/>
          </p:cNvSpPr>
          <p:nvPr>
            <p:ph type="title"/>
          </p:nvPr>
        </p:nvSpPr>
        <p:spPr>
          <a:xfrm>
            <a:off x="838200" y="0"/>
            <a:ext cx="10515600" cy="1092389"/>
          </a:xfrm>
        </p:spPr>
        <p:txBody>
          <a:bodyPr/>
          <a:lstStyle/>
          <a:p>
            <a:r>
              <a:rPr lang="en-US" dirty="0"/>
              <a:t>Concepts Re-use Calculus</a:t>
            </a:r>
          </a:p>
        </p:txBody>
      </p:sp>
      <p:sp>
        <p:nvSpPr>
          <p:cNvPr id="4" name="Rectangle 3">
            <a:extLst>
              <a:ext uri="{FF2B5EF4-FFF2-40B4-BE49-F238E27FC236}">
                <a16:creationId xmlns:a16="http://schemas.microsoft.com/office/drawing/2014/main" id="{7598C170-9F25-415C-A3FF-0251503F9D7A}"/>
              </a:ext>
            </a:extLst>
          </p:cNvPr>
          <p:cNvSpPr/>
          <p:nvPr/>
        </p:nvSpPr>
        <p:spPr>
          <a:xfrm>
            <a:off x="838200" y="1879336"/>
            <a:ext cx="1618290" cy="5328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Word</a:t>
            </a:r>
            <a:endParaRPr lang="en-US" dirty="0"/>
          </a:p>
        </p:txBody>
      </p:sp>
      <p:sp>
        <p:nvSpPr>
          <p:cNvPr id="6" name="Isosceles Triangle 5">
            <a:extLst>
              <a:ext uri="{FF2B5EF4-FFF2-40B4-BE49-F238E27FC236}">
                <a16:creationId xmlns:a16="http://schemas.microsoft.com/office/drawing/2014/main" id="{A8C4DAE0-02B0-4B85-9499-4C6DF7369C05}"/>
              </a:ext>
            </a:extLst>
          </p:cNvPr>
          <p:cNvSpPr/>
          <p:nvPr/>
        </p:nvSpPr>
        <p:spPr>
          <a:xfrm>
            <a:off x="1306632" y="3148511"/>
            <a:ext cx="2401122" cy="993341"/>
          </a:xfrm>
          <a:prstGeom prst="triangle">
            <a:avLst>
              <a:gd name="adj" fmla="val 49451"/>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Context</a:t>
            </a:r>
            <a:endParaRPr lang="en-US" dirty="0"/>
          </a:p>
        </p:txBody>
      </p:sp>
      <p:sp>
        <p:nvSpPr>
          <p:cNvPr id="7" name="Arrow: Right 6">
            <a:extLst>
              <a:ext uri="{FF2B5EF4-FFF2-40B4-BE49-F238E27FC236}">
                <a16:creationId xmlns:a16="http://schemas.microsoft.com/office/drawing/2014/main" id="{DFC8AACE-A0AE-4660-82D1-EE85BABBC677}"/>
              </a:ext>
            </a:extLst>
          </p:cNvPr>
          <p:cNvSpPr/>
          <p:nvPr/>
        </p:nvSpPr>
        <p:spPr>
          <a:xfrm>
            <a:off x="2545298" y="1885915"/>
            <a:ext cx="1934055" cy="526272"/>
          </a:xfrm>
          <a:prstGeom prst="right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means</a:t>
            </a:r>
            <a:endParaRPr lang="en-US" dirty="0">
              <a:solidFill>
                <a:schemeClr val="tx1"/>
              </a:solidFill>
            </a:endParaRPr>
          </a:p>
        </p:txBody>
      </p:sp>
      <p:cxnSp>
        <p:nvCxnSpPr>
          <p:cNvPr id="9" name="Straight Arrow Connector 8">
            <a:extLst>
              <a:ext uri="{FF2B5EF4-FFF2-40B4-BE49-F238E27FC236}">
                <a16:creationId xmlns:a16="http://schemas.microsoft.com/office/drawing/2014/main" id="{6165CF96-B379-4CB2-AC62-0EB59FAD925D}"/>
              </a:ext>
            </a:extLst>
          </p:cNvPr>
          <p:cNvCxnSpPr>
            <a:stCxn id="4" idx="2"/>
            <a:endCxn id="6" idx="0"/>
          </p:cNvCxnSpPr>
          <p:nvPr/>
        </p:nvCxnSpPr>
        <p:spPr>
          <a:xfrm>
            <a:off x="1647345" y="2412187"/>
            <a:ext cx="846666" cy="736324"/>
          </a:xfrm>
          <a:prstGeom prst="straightConnector1">
            <a:avLst/>
          </a:prstGeom>
          <a:ln w="38100">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B3E5046-800D-4394-BF1B-A58EE01B3922}"/>
              </a:ext>
            </a:extLst>
          </p:cNvPr>
          <p:cNvSpPr txBox="1"/>
          <p:nvPr/>
        </p:nvSpPr>
        <p:spPr>
          <a:xfrm rot="2441370">
            <a:off x="1899926" y="2613637"/>
            <a:ext cx="1113125" cy="369332"/>
          </a:xfrm>
          <a:prstGeom prst="rect">
            <a:avLst/>
          </a:prstGeom>
          <a:noFill/>
        </p:spPr>
        <p:txBody>
          <a:bodyPr wrap="none" rtlCol="0">
            <a:spAutoFit/>
          </a:bodyPr>
          <a:lstStyle/>
          <a:p>
            <a:r>
              <a:rPr lang="en-US" dirty="0"/>
              <a:t>in context</a:t>
            </a:r>
          </a:p>
        </p:txBody>
      </p:sp>
      <p:sp>
        <p:nvSpPr>
          <p:cNvPr id="12" name="TextBox 11">
            <a:extLst>
              <a:ext uri="{FF2B5EF4-FFF2-40B4-BE49-F238E27FC236}">
                <a16:creationId xmlns:a16="http://schemas.microsoft.com/office/drawing/2014/main" id="{6CB5D36A-E159-4AF2-BAA5-CEC63706373E}"/>
              </a:ext>
            </a:extLst>
          </p:cNvPr>
          <p:cNvSpPr txBox="1"/>
          <p:nvPr/>
        </p:nvSpPr>
        <p:spPr>
          <a:xfrm>
            <a:off x="1382409" y="1362503"/>
            <a:ext cx="556563" cy="584775"/>
          </a:xfrm>
          <a:prstGeom prst="rect">
            <a:avLst/>
          </a:prstGeom>
          <a:noFill/>
        </p:spPr>
        <p:txBody>
          <a:bodyPr wrap="none" rtlCol="0">
            <a:spAutoFit/>
          </a:bodyPr>
          <a:lstStyle/>
          <a:p>
            <a:r>
              <a:rPr lang="en-US" sz="3200" b="1" dirty="0"/>
              <a:t>W</a:t>
            </a:r>
            <a:endParaRPr lang="en-US" b="1" dirty="0"/>
          </a:p>
        </p:txBody>
      </p:sp>
      <p:sp>
        <p:nvSpPr>
          <p:cNvPr id="13" name="TextBox 12">
            <a:extLst>
              <a:ext uri="{FF2B5EF4-FFF2-40B4-BE49-F238E27FC236}">
                <a16:creationId xmlns:a16="http://schemas.microsoft.com/office/drawing/2014/main" id="{0D456BAD-EE5F-413E-B7E1-806E7F42B3CB}"/>
              </a:ext>
            </a:extLst>
          </p:cNvPr>
          <p:cNvSpPr txBox="1"/>
          <p:nvPr/>
        </p:nvSpPr>
        <p:spPr>
          <a:xfrm>
            <a:off x="1359919" y="3148511"/>
            <a:ext cx="410690" cy="584775"/>
          </a:xfrm>
          <a:prstGeom prst="rect">
            <a:avLst/>
          </a:prstGeom>
          <a:noFill/>
        </p:spPr>
        <p:txBody>
          <a:bodyPr wrap="none" rtlCol="0">
            <a:spAutoFit/>
          </a:bodyPr>
          <a:lstStyle/>
          <a:p>
            <a:r>
              <a:rPr lang="en-US" sz="3200" b="1" dirty="0"/>
              <a:t>X</a:t>
            </a:r>
            <a:endParaRPr lang="en-US" b="1" dirty="0"/>
          </a:p>
        </p:txBody>
      </p:sp>
      <p:sp>
        <p:nvSpPr>
          <p:cNvPr id="14" name="TextBox 13">
            <a:extLst>
              <a:ext uri="{FF2B5EF4-FFF2-40B4-BE49-F238E27FC236}">
                <a16:creationId xmlns:a16="http://schemas.microsoft.com/office/drawing/2014/main" id="{957996E2-481A-4A6E-8618-93F5829A4CD7}"/>
              </a:ext>
            </a:extLst>
          </p:cNvPr>
          <p:cNvSpPr txBox="1"/>
          <p:nvPr/>
        </p:nvSpPr>
        <p:spPr>
          <a:xfrm>
            <a:off x="5400791" y="1320656"/>
            <a:ext cx="410690" cy="584775"/>
          </a:xfrm>
          <a:prstGeom prst="rect">
            <a:avLst/>
          </a:prstGeom>
          <a:noFill/>
        </p:spPr>
        <p:txBody>
          <a:bodyPr wrap="none" rtlCol="0">
            <a:spAutoFit/>
          </a:bodyPr>
          <a:lstStyle/>
          <a:p>
            <a:r>
              <a:rPr lang="en-US" sz="3200" b="1" dirty="0"/>
              <a:t>C</a:t>
            </a:r>
            <a:endParaRPr lang="en-US" b="1" dirty="0"/>
          </a:p>
        </p:txBody>
      </p:sp>
      <p:sp>
        <p:nvSpPr>
          <p:cNvPr id="15" name="Rectangle: Rounded Corners 14">
            <a:extLst>
              <a:ext uri="{FF2B5EF4-FFF2-40B4-BE49-F238E27FC236}">
                <a16:creationId xmlns:a16="http://schemas.microsoft.com/office/drawing/2014/main" id="{7E810DA9-671D-4C48-A262-F7F59D984A56}"/>
              </a:ext>
            </a:extLst>
          </p:cNvPr>
          <p:cNvSpPr/>
          <p:nvPr/>
        </p:nvSpPr>
        <p:spPr>
          <a:xfrm>
            <a:off x="4609506" y="1825248"/>
            <a:ext cx="2177456" cy="641026"/>
          </a:xfrm>
          <a:prstGeom prst="roundRect">
            <a:avLst>
              <a:gd name="adj" fmla="val 50000"/>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Concept</a:t>
            </a:r>
            <a:endParaRPr lang="en-US" dirty="0"/>
          </a:p>
        </p:txBody>
      </p:sp>
      <p:sp>
        <p:nvSpPr>
          <p:cNvPr id="16" name="Rectangle: Rounded Corners 15">
            <a:extLst>
              <a:ext uri="{FF2B5EF4-FFF2-40B4-BE49-F238E27FC236}">
                <a16:creationId xmlns:a16="http://schemas.microsoft.com/office/drawing/2014/main" id="{B46E30AB-0182-4150-B569-D60160086A98}"/>
              </a:ext>
            </a:extLst>
          </p:cNvPr>
          <p:cNvSpPr/>
          <p:nvPr/>
        </p:nvSpPr>
        <p:spPr>
          <a:xfrm>
            <a:off x="2993727" y="4860095"/>
            <a:ext cx="2177456" cy="641026"/>
          </a:xfrm>
          <a:prstGeom prst="roundRect">
            <a:avLst>
              <a:gd name="adj" fmla="val 50000"/>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Concept</a:t>
            </a:r>
            <a:endParaRPr lang="en-US" dirty="0"/>
          </a:p>
        </p:txBody>
      </p:sp>
      <p:sp>
        <p:nvSpPr>
          <p:cNvPr id="17" name="Rectangle: Rounded Corners 16">
            <a:extLst>
              <a:ext uri="{FF2B5EF4-FFF2-40B4-BE49-F238E27FC236}">
                <a16:creationId xmlns:a16="http://schemas.microsoft.com/office/drawing/2014/main" id="{2D339A6A-06F9-4F18-B336-73422090701B}"/>
              </a:ext>
            </a:extLst>
          </p:cNvPr>
          <p:cNvSpPr/>
          <p:nvPr/>
        </p:nvSpPr>
        <p:spPr>
          <a:xfrm>
            <a:off x="5513972" y="5248507"/>
            <a:ext cx="2177456" cy="641026"/>
          </a:xfrm>
          <a:prstGeom prst="roundRect">
            <a:avLst>
              <a:gd name="adj" fmla="val 50000"/>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Concept</a:t>
            </a:r>
            <a:endParaRPr lang="en-US" dirty="0"/>
          </a:p>
        </p:txBody>
      </p:sp>
      <p:sp>
        <p:nvSpPr>
          <p:cNvPr id="18" name="Rectangle: Rounded Corners 17">
            <a:extLst>
              <a:ext uri="{FF2B5EF4-FFF2-40B4-BE49-F238E27FC236}">
                <a16:creationId xmlns:a16="http://schemas.microsoft.com/office/drawing/2014/main" id="{6D44D7E2-9D81-404D-80AB-A95F994CC091}"/>
              </a:ext>
            </a:extLst>
          </p:cNvPr>
          <p:cNvSpPr/>
          <p:nvPr/>
        </p:nvSpPr>
        <p:spPr>
          <a:xfrm>
            <a:off x="8462037" y="4720837"/>
            <a:ext cx="2177456" cy="641026"/>
          </a:xfrm>
          <a:prstGeom prst="roundRect">
            <a:avLst>
              <a:gd name="adj" fmla="val 50000"/>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Concept</a:t>
            </a:r>
            <a:endParaRPr lang="en-US" dirty="0"/>
          </a:p>
        </p:txBody>
      </p:sp>
      <p:sp>
        <p:nvSpPr>
          <p:cNvPr id="19" name="Rectangle: Rounded Corners 18">
            <a:extLst>
              <a:ext uri="{FF2B5EF4-FFF2-40B4-BE49-F238E27FC236}">
                <a16:creationId xmlns:a16="http://schemas.microsoft.com/office/drawing/2014/main" id="{A8EDB153-D05D-480F-BAE2-688A1A30D0E2}"/>
              </a:ext>
            </a:extLst>
          </p:cNvPr>
          <p:cNvSpPr/>
          <p:nvPr/>
        </p:nvSpPr>
        <p:spPr>
          <a:xfrm>
            <a:off x="7963300" y="5723362"/>
            <a:ext cx="2177456" cy="641026"/>
          </a:xfrm>
          <a:prstGeom prst="roundRect">
            <a:avLst>
              <a:gd name="adj" fmla="val 50000"/>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Concept</a:t>
            </a:r>
            <a:endParaRPr lang="en-US" dirty="0"/>
          </a:p>
        </p:txBody>
      </p:sp>
      <p:sp>
        <p:nvSpPr>
          <p:cNvPr id="20" name="Rectangle: Rounded Corners 19">
            <a:extLst>
              <a:ext uri="{FF2B5EF4-FFF2-40B4-BE49-F238E27FC236}">
                <a16:creationId xmlns:a16="http://schemas.microsoft.com/office/drawing/2014/main" id="{4DAB855B-B861-4C7B-8F2B-2D4744529353}"/>
              </a:ext>
            </a:extLst>
          </p:cNvPr>
          <p:cNvSpPr/>
          <p:nvPr/>
        </p:nvSpPr>
        <p:spPr>
          <a:xfrm>
            <a:off x="3223335" y="5723362"/>
            <a:ext cx="2177456" cy="641026"/>
          </a:xfrm>
          <a:prstGeom prst="roundRect">
            <a:avLst>
              <a:gd name="adj" fmla="val 50000"/>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Concept</a:t>
            </a:r>
            <a:endParaRPr lang="en-US" dirty="0"/>
          </a:p>
        </p:txBody>
      </p:sp>
      <p:sp>
        <p:nvSpPr>
          <p:cNvPr id="22" name="Arrow: Right 21">
            <a:extLst>
              <a:ext uri="{FF2B5EF4-FFF2-40B4-BE49-F238E27FC236}">
                <a16:creationId xmlns:a16="http://schemas.microsoft.com/office/drawing/2014/main" id="{33512D9E-0B16-41AF-98E3-DAFF17298EE4}"/>
              </a:ext>
            </a:extLst>
          </p:cNvPr>
          <p:cNvSpPr/>
          <p:nvPr/>
        </p:nvSpPr>
        <p:spPr>
          <a:xfrm rot="2541908" flipH="1">
            <a:off x="5781023" y="3337063"/>
            <a:ext cx="3797832" cy="483040"/>
          </a:xfrm>
          <a:prstGeom prst="rightArrow">
            <a:avLst/>
          </a:prstGeom>
          <a:solidFill>
            <a:schemeClr val="accent2">
              <a:lumMod val="20000"/>
              <a:lumOff val="8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Re-use</a:t>
            </a:r>
            <a:endParaRPr lang="en-US" sz="1600" dirty="0">
              <a:solidFill>
                <a:schemeClr val="tx1"/>
              </a:solidFill>
            </a:endParaRPr>
          </a:p>
        </p:txBody>
      </p:sp>
      <p:sp>
        <p:nvSpPr>
          <p:cNvPr id="5" name="TextBox 4">
            <a:extLst>
              <a:ext uri="{FF2B5EF4-FFF2-40B4-BE49-F238E27FC236}">
                <a16:creationId xmlns:a16="http://schemas.microsoft.com/office/drawing/2014/main" id="{638808B2-7C9F-48EA-9390-A81DEABFE4ED}"/>
              </a:ext>
            </a:extLst>
          </p:cNvPr>
          <p:cNvSpPr txBox="1"/>
          <p:nvPr/>
        </p:nvSpPr>
        <p:spPr>
          <a:xfrm>
            <a:off x="5205212" y="3819185"/>
            <a:ext cx="1514710" cy="523220"/>
          </a:xfrm>
          <a:prstGeom prst="rect">
            <a:avLst/>
          </a:prstGeom>
          <a:noFill/>
        </p:spPr>
        <p:txBody>
          <a:bodyPr wrap="none" rtlCol="0">
            <a:spAutoFit/>
          </a:bodyPr>
          <a:lstStyle/>
          <a:p>
            <a:r>
              <a:rPr lang="en-US" sz="2800" dirty="0"/>
              <a:t>Ontology</a:t>
            </a:r>
            <a:endParaRPr lang="en-US" dirty="0"/>
          </a:p>
        </p:txBody>
      </p:sp>
      <p:sp>
        <p:nvSpPr>
          <p:cNvPr id="23" name="TextBox 22">
            <a:extLst>
              <a:ext uri="{FF2B5EF4-FFF2-40B4-BE49-F238E27FC236}">
                <a16:creationId xmlns:a16="http://schemas.microsoft.com/office/drawing/2014/main" id="{811CC7E5-9701-4571-9093-5F03DB34199B}"/>
              </a:ext>
            </a:extLst>
          </p:cNvPr>
          <p:cNvSpPr txBox="1"/>
          <p:nvPr/>
        </p:nvSpPr>
        <p:spPr>
          <a:xfrm>
            <a:off x="3854100" y="2694873"/>
            <a:ext cx="3457160" cy="369332"/>
          </a:xfrm>
          <a:prstGeom prst="rect">
            <a:avLst/>
          </a:prstGeom>
          <a:noFill/>
        </p:spPr>
        <p:txBody>
          <a:bodyPr wrap="square" rtlCol="0">
            <a:spAutoFit/>
          </a:bodyPr>
          <a:lstStyle/>
          <a:p>
            <a:r>
              <a:rPr lang="en-US" dirty="0"/>
              <a:t>Is one or a set of</a:t>
            </a:r>
          </a:p>
        </p:txBody>
      </p:sp>
    </p:spTree>
    <p:extLst>
      <p:ext uri="{BB962C8B-B14F-4D97-AF65-F5344CB8AC3E}">
        <p14:creationId xmlns:p14="http://schemas.microsoft.com/office/powerpoint/2010/main" val="3972157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5DC60-7BE3-4C3C-8868-84FBBF2CA159}"/>
              </a:ext>
            </a:extLst>
          </p:cNvPr>
          <p:cNvSpPr>
            <a:spLocks noGrp="1"/>
          </p:cNvSpPr>
          <p:nvPr>
            <p:ph type="title"/>
          </p:nvPr>
        </p:nvSpPr>
        <p:spPr/>
        <p:txBody>
          <a:bodyPr/>
          <a:lstStyle/>
          <a:p>
            <a:r>
              <a:rPr lang="en-US" dirty="0"/>
              <a:t>History outcome</a:t>
            </a:r>
            <a:endParaRPr lang="en-CA" dirty="0"/>
          </a:p>
        </p:txBody>
      </p:sp>
      <p:sp>
        <p:nvSpPr>
          <p:cNvPr id="3" name="Content Placeholder 2">
            <a:extLst>
              <a:ext uri="{FF2B5EF4-FFF2-40B4-BE49-F238E27FC236}">
                <a16:creationId xmlns:a16="http://schemas.microsoft.com/office/drawing/2014/main" id="{8FD60574-1A64-4B40-A5A8-E122306628E9}"/>
              </a:ext>
            </a:extLst>
          </p:cNvPr>
          <p:cNvSpPr>
            <a:spLocks noGrp="1"/>
          </p:cNvSpPr>
          <p:nvPr>
            <p:ph idx="1"/>
          </p:nvPr>
        </p:nvSpPr>
        <p:spPr/>
        <p:txBody>
          <a:bodyPr/>
          <a:lstStyle/>
          <a:p>
            <a:r>
              <a:rPr lang="en-US" dirty="0"/>
              <a:t>Audiences</a:t>
            </a:r>
          </a:p>
          <a:p>
            <a:pPr lvl="1"/>
            <a:r>
              <a:rPr lang="en-CA" dirty="0"/>
              <a:t>Individual SGs</a:t>
            </a:r>
          </a:p>
          <a:p>
            <a:pPr lvl="2"/>
            <a:r>
              <a:rPr lang="en-CA" dirty="0"/>
              <a:t>For their own use</a:t>
            </a:r>
          </a:p>
          <a:p>
            <a:pPr lvl="2"/>
            <a:r>
              <a:rPr lang="en-CA" dirty="0"/>
              <a:t>Outward facing </a:t>
            </a:r>
            <a:r>
              <a:rPr lang="en-CA" dirty="0" err="1"/>
              <a:t>eg</a:t>
            </a:r>
            <a:r>
              <a:rPr lang="en-CA" dirty="0"/>
              <a:t> for government use, conferences etc. </a:t>
            </a:r>
          </a:p>
          <a:p>
            <a:pPr lvl="1"/>
            <a:r>
              <a:rPr lang="en-CA" dirty="0"/>
              <a:t>OMG as a whole</a:t>
            </a:r>
          </a:p>
          <a:p>
            <a:pPr lvl="2"/>
            <a:r>
              <a:rPr lang="en-CA" dirty="0"/>
              <a:t>Sharing across TFs and SIGs</a:t>
            </a:r>
          </a:p>
          <a:p>
            <a:pPr lvl="2"/>
            <a:r>
              <a:rPr lang="en-CA" dirty="0"/>
              <a:t>Reuse across documents</a:t>
            </a:r>
          </a:p>
        </p:txBody>
      </p:sp>
    </p:spTree>
    <p:extLst>
      <p:ext uri="{BB962C8B-B14F-4D97-AF65-F5344CB8AC3E}">
        <p14:creationId xmlns:p14="http://schemas.microsoft.com/office/powerpoint/2010/main" val="3616494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812D3-AB88-4769-8FF7-CA99432CFABC}"/>
              </a:ext>
            </a:extLst>
          </p:cNvPr>
          <p:cNvSpPr>
            <a:spLocks noGrp="1"/>
          </p:cNvSpPr>
          <p:nvPr>
            <p:ph type="title"/>
          </p:nvPr>
        </p:nvSpPr>
        <p:spPr/>
        <p:txBody>
          <a:bodyPr/>
          <a:lstStyle/>
          <a:p>
            <a:r>
              <a:rPr lang="en-US" dirty="0"/>
              <a:t>The OMG Proposition</a:t>
            </a:r>
            <a:endParaRPr lang="en-CA" dirty="0"/>
          </a:p>
        </p:txBody>
      </p:sp>
      <p:sp>
        <p:nvSpPr>
          <p:cNvPr id="3" name="Content Placeholder 2">
            <a:extLst>
              <a:ext uri="{FF2B5EF4-FFF2-40B4-BE49-F238E27FC236}">
                <a16:creationId xmlns:a16="http://schemas.microsoft.com/office/drawing/2014/main" id="{0A5883DD-3BB2-4951-90D6-3936A09C3C78}"/>
              </a:ext>
            </a:extLst>
          </p:cNvPr>
          <p:cNvSpPr>
            <a:spLocks noGrp="1"/>
          </p:cNvSpPr>
          <p:nvPr>
            <p:ph idx="1"/>
          </p:nvPr>
        </p:nvSpPr>
        <p:spPr/>
        <p:txBody>
          <a:bodyPr>
            <a:normAutofit lnSpcReduction="10000"/>
          </a:bodyPr>
          <a:lstStyle/>
          <a:p>
            <a:r>
              <a:rPr lang="en-US" sz="2800" kern="1200" dirty="0">
                <a:solidFill>
                  <a:schemeClr val="tx1"/>
                </a:solidFill>
                <a:effectLst/>
                <a:latin typeface="+mn-lt"/>
                <a:ea typeface="+mn-ea"/>
                <a:cs typeface="+mn-cs"/>
              </a:rPr>
              <a:t>Objective: make it possible for people to declare terms v concepts they use so others can use or be aware. </a:t>
            </a:r>
            <a:endParaRPr lang="en-CA" sz="2800" kern="1200" dirty="0">
              <a:solidFill>
                <a:schemeClr val="tx1"/>
              </a:solidFill>
              <a:effectLst/>
              <a:latin typeface="+mn-lt"/>
              <a:ea typeface="+mn-ea"/>
              <a:cs typeface="+mn-cs"/>
            </a:endParaRPr>
          </a:p>
          <a:p>
            <a:r>
              <a:rPr lang="en-US" dirty="0"/>
              <a:t>How it works: </a:t>
            </a:r>
          </a:p>
          <a:p>
            <a:pPr lvl="1"/>
            <a:r>
              <a:rPr lang="en-US" dirty="0"/>
              <a:t>Expose Terms, Abbreviations, References to other SGs</a:t>
            </a:r>
          </a:p>
          <a:p>
            <a:pPr lvl="1"/>
            <a:r>
              <a:rPr lang="en-US" sz="2400" kern="1200" dirty="0">
                <a:solidFill>
                  <a:schemeClr val="tx1"/>
                </a:solidFill>
                <a:effectLst/>
                <a:latin typeface="+mn-lt"/>
                <a:ea typeface="+mn-ea"/>
                <a:cs typeface="+mn-cs"/>
              </a:rPr>
              <a:t>SG have a concept, a term; expose this to the wider OMG</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People then know elsewhere in the OMG when there is a new meaning of a given word </a:t>
            </a:r>
          </a:p>
          <a:p>
            <a:pPr lvl="2"/>
            <a:r>
              <a:rPr lang="en-US" sz="2000" kern="1200" dirty="0">
                <a:solidFill>
                  <a:schemeClr val="tx1"/>
                </a:solidFill>
                <a:effectLst/>
                <a:latin typeface="+mn-lt"/>
                <a:ea typeface="+mn-ea"/>
                <a:cs typeface="+mn-cs"/>
              </a:rPr>
              <a:t>e.g. 'Activity' in some new context</a:t>
            </a:r>
            <a:endParaRPr lang="en-CA" sz="2000" kern="1200" dirty="0">
              <a:solidFill>
                <a:schemeClr val="tx1"/>
              </a:solidFill>
              <a:effectLst/>
              <a:latin typeface="+mn-lt"/>
              <a:ea typeface="+mn-ea"/>
              <a:cs typeface="+mn-cs"/>
            </a:endParaRPr>
          </a:p>
          <a:p>
            <a:pPr lvl="2"/>
            <a:r>
              <a:rPr lang="en-US" sz="2000" kern="1200" dirty="0">
                <a:solidFill>
                  <a:schemeClr val="tx1"/>
                </a:solidFill>
                <a:effectLst/>
                <a:latin typeface="+mn-lt"/>
                <a:ea typeface="+mn-ea"/>
                <a:cs typeface="+mn-cs"/>
              </a:rPr>
              <a:t>e.g. Occurrences in one standard, versus 'Event' in BPMN, expressing the same concept as different words in those distinct contexts. </a:t>
            </a:r>
            <a:endParaRPr lang="en-CA" sz="2000" kern="1200" dirty="0">
              <a:solidFill>
                <a:schemeClr val="tx1"/>
              </a:solidFill>
              <a:effectLst/>
              <a:latin typeface="+mn-lt"/>
              <a:ea typeface="+mn-ea"/>
              <a:cs typeface="+mn-cs"/>
            </a:endParaRPr>
          </a:p>
          <a:p>
            <a:pPr lvl="1"/>
            <a:r>
              <a:rPr lang="en-US" dirty="0"/>
              <a:t>Also when there is a well-defined concept</a:t>
            </a:r>
            <a:r>
              <a:rPr lang="en-US" baseline="0" dirty="0"/>
              <a:t> they can use</a:t>
            </a:r>
          </a:p>
          <a:p>
            <a:pPr lvl="2"/>
            <a:r>
              <a:rPr lang="en-US" baseline="0" dirty="0"/>
              <a:t>Without needing to use the same word for it</a:t>
            </a:r>
            <a:endParaRPr lang="en-US" dirty="0"/>
          </a:p>
        </p:txBody>
      </p:sp>
    </p:spTree>
    <p:extLst>
      <p:ext uri="{BB962C8B-B14F-4D97-AF65-F5344CB8AC3E}">
        <p14:creationId xmlns:p14="http://schemas.microsoft.com/office/powerpoint/2010/main" val="169436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6D622-8C33-4994-965D-553374BA7313}"/>
              </a:ext>
            </a:extLst>
          </p:cNvPr>
          <p:cNvSpPr>
            <a:spLocks noGrp="1"/>
          </p:cNvSpPr>
          <p:nvPr>
            <p:ph type="title"/>
          </p:nvPr>
        </p:nvSpPr>
        <p:spPr/>
        <p:txBody>
          <a:bodyPr/>
          <a:lstStyle/>
          <a:p>
            <a:r>
              <a:rPr lang="en-US" dirty="0"/>
              <a:t>Proposition to wider OMG Audience</a:t>
            </a:r>
            <a:endParaRPr lang="en-CA" dirty="0"/>
          </a:p>
        </p:txBody>
      </p:sp>
      <p:sp>
        <p:nvSpPr>
          <p:cNvPr id="3" name="Content Placeholder 2">
            <a:extLst>
              <a:ext uri="{FF2B5EF4-FFF2-40B4-BE49-F238E27FC236}">
                <a16:creationId xmlns:a16="http://schemas.microsoft.com/office/drawing/2014/main" id="{93C974E0-3A31-4BDF-B6E4-37B93C0843B3}"/>
              </a:ext>
            </a:extLst>
          </p:cNvPr>
          <p:cNvSpPr>
            <a:spLocks noGrp="1"/>
          </p:cNvSpPr>
          <p:nvPr>
            <p:ph idx="1"/>
          </p:nvPr>
        </p:nvSpPr>
        <p:spPr/>
        <p:txBody>
          <a:bodyPr>
            <a:normAutofit fontScale="92500" lnSpcReduction="20000"/>
          </a:bodyPr>
          <a:lstStyle/>
          <a:p>
            <a:r>
              <a:rPr lang="en-US" dirty="0"/>
              <a:t>Ability for anyone to determine a concept or term already exists</a:t>
            </a:r>
          </a:p>
          <a:p>
            <a:r>
              <a:rPr lang="en-US" dirty="0"/>
              <a:t>Identify the needs for</a:t>
            </a:r>
            <a:r>
              <a:rPr lang="en-US" baseline="0" dirty="0"/>
              <a:t> disambiguation entry</a:t>
            </a:r>
          </a:p>
          <a:p>
            <a:r>
              <a:rPr lang="en-US" baseline="0" dirty="0"/>
              <a:t>Applies to</a:t>
            </a:r>
          </a:p>
          <a:p>
            <a:pPr lvl="1"/>
            <a:r>
              <a:rPr lang="en-US" baseline="0" dirty="0"/>
              <a:t>Terms and definitions </a:t>
            </a:r>
          </a:p>
          <a:p>
            <a:pPr lvl="2"/>
            <a:r>
              <a:rPr lang="en-US" baseline="0" dirty="0"/>
              <a:t>Term: words or groups of words</a:t>
            </a:r>
          </a:p>
          <a:p>
            <a:pPr lvl="2"/>
            <a:r>
              <a:rPr lang="en-US" baseline="0" dirty="0"/>
              <a:t>Concept</a:t>
            </a:r>
          </a:p>
          <a:p>
            <a:pPr lvl="1"/>
            <a:r>
              <a:rPr lang="en-US" baseline="0" dirty="0"/>
              <a:t>Abbreviations</a:t>
            </a:r>
          </a:p>
          <a:p>
            <a:pPr lvl="1"/>
            <a:r>
              <a:rPr lang="en-US" baseline="0" dirty="0"/>
              <a:t>References</a:t>
            </a:r>
          </a:p>
          <a:p>
            <a:pPr lvl="1"/>
            <a:endParaRPr lang="en-US" baseline="0" dirty="0"/>
          </a:p>
          <a:p>
            <a:r>
              <a:rPr lang="en-US" baseline="0" dirty="0"/>
              <a:t>That is</a:t>
            </a:r>
          </a:p>
          <a:p>
            <a:pPr lvl="1"/>
            <a:r>
              <a:rPr lang="en-US" baseline="0" dirty="0"/>
              <a:t>When you come up with an acronym for a given term, you might choose to use a different acronyms</a:t>
            </a:r>
          </a:p>
          <a:p>
            <a:pPr lvl="1"/>
            <a:r>
              <a:rPr lang="en-US" baseline="0" dirty="0"/>
              <a:t>For a given concept you might choose a different primary label (term) for that</a:t>
            </a:r>
            <a:endParaRPr lang="en-CA" dirty="0"/>
          </a:p>
        </p:txBody>
      </p:sp>
    </p:spTree>
    <p:extLst>
      <p:ext uri="{BB962C8B-B14F-4D97-AF65-F5344CB8AC3E}">
        <p14:creationId xmlns:p14="http://schemas.microsoft.com/office/powerpoint/2010/main" val="3323664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BEC89-CC90-4B9B-935C-B7564FFF8956}"/>
              </a:ext>
            </a:extLst>
          </p:cNvPr>
          <p:cNvSpPr>
            <a:spLocks noGrp="1"/>
          </p:cNvSpPr>
          <p:nvPr>
            <p:ph type="title"/>
          </p:nvPr>
        </p:nvSpPr>
        <p:spPr/>
        <p:txBody>
          <a:bodyPr/>
          <a:lstStyle/>
          <a:p>
            <a:r>
              <a:rPr lang="en-US" dirty="0"/>
              <a:t>Open Question</a:t>
            </a:r>
            <a:endParaRPr lang="en-CA" dirty="0"/>
          </a:p>
        </p:txBody>
      </p:sp>
      <p:sp>
        <p:nvSpPr>
          <p:cNvPr id="3" name="Content Placeholder 2">
            <a:extLst>
              <a:ext uri="{FF2B5EF4-FFF2-40B4-BE49-F238E27FC236}">
                <a16:creationId xmlns:a16="http://schemas.microsoft.com/office/drawing/2014/main" id="{AFFB6E79-8B91-4C80-A3CF-2AEE0734ECBC}"/>
              </a:ext>
            </a:extLst>
          </p:cNvPr>
          <p:cNvSpPr>
            <a:spLocks noGrp="1"/>
          </p:cNvSpPr>
          <p:nvPr>
            <p:ph idx="1"/>
          </p:nvPr>
        </p:nvSpPr>
        <p:spPr/>
        <p:txBody>
          <a:bodyPr>
            <a:normAutofit fontScale="92500" lnSpcReduction="20000"/>
          </a:bodyPr>
          <a:lstStyle/>
          <a:p>
            <a:r>
              <a:rPr lang="en-US" dirty="0"/>
              <a:t>Domain: no expectation of common terms alignment</a:t>
            </a:r>
          </a:p>
          <a:p>
            <a:r>
              <a:rPr lang="en-US" dirty="0"/>
              <a:t>Platform:</a:t>
            </a:r>
            <a:r>
              <a:rPr lang="en-US" baseline="0" dirty="0"/>
              <a:t> potential for greater convergence</a:t>
            </a:r>
          </a:p>
          <a:p>
            <a:pPr lvl="1"/>
            <a:r>
              <a:rPr lang="en-CA" dirty="0"/>
              <a:t>See e.g. Metamodel</a:t>
            </a:r>
            <a:r>
              <a:rPr lang="en-CA" baseline="0" dirty="0"/>
              <a:t> definitions</a:t>
            </a:r>
          </a:p>
          <a:p>
            <a:pPr lvl="1"/>
            <a:endParaRPr lang="en-CA" baseline="0" dirty="0"/>
          </a:p>
          <a:p>
            <a:pPr lvl="0"/>
            <a:r>
              <a:rPr lang="en-CA" dirty="0"/>
              <a:t>People can choose</a:t>
            </a:r>
            <a:r>
              <a:rPr lang="en-CA" baseline="0" dirty="0"/>
              <a:t> not to converge but it enables the make conscious decisions on these matters. </a:t>
            </a:r>
          </a:p>
          <a:p>
            <a:pPr lvl="1"/>
            <a:r>
              <a:rPr lang="en-CA" dirty="0"/>
              <a:t>They know that a term exists</a:t>
            </a:r>
          </a:p>
          <a:p>
            <a:pPr lvl="1"/>
            <a:r>
              <a:rPr lang="en-CA" dirty="0"/>
              <a:t>They</a:t>
            </a:r>
            <a:r>
              <a:rPr lang="en-CA" baseline="0" dirty="0"/>
              <a:t> know that a concept exists</a:t>
            </a:r>
          </a:p>
          <a:p>
            <a:pPr lvl="1"/>
            <a:endParaRPr lang="en-CA" baseline="0" dirty="0"/>
          </a:p>
          <a:p>
            <a:pPr lvl="0"/>
            <a:r>
              <a:rPr lang="en-CA" dirty="0"/>
              <a:t>Also exposing clashes</a:t>
            </a:r>
          </a:p>
          <a:p>
            <a:pPr lvl="1"/>
            <a:r>
              <a:rPr lang="en-CA" dirty="0"/>
              <a:t>Provides </a:t>
            </a:r>
            <a:r>
              <a:rPr lang="en-CA" dirty="0" err="1"/>
              <a:t>disambigaution</a:t>
            </a:r>
            <a:r>
              <a:rPr lang="en-CA" dirty="0"/>
              <a:t> for terms that already clash</a:t>
            </a:r>
          </a:p>
          <a:p>
            <a:pPr lvl="1"/>
            <a:r>
              <a:rPr lang="en-CA" dirty="0"/>
              <a:t>E.g. DTC within OMG has 2</a:t>
            </a:r>
            <a:r>
              <a:rPr lang="en-CA" baseline="0" dirty="0"/>
              <a:t> meanings</a:t>
            </a:r>
          </a:p>
        </p:txBody>
      </p:sp>
    </p:spTree>
    <p:extLst>
      <p:ext uri="{BB962C8B-B14F-4D97-AF65-F5344CB8AC3E}">
        <p14:creationId xmlns:p14="http://schemas.microsoft.com/office/powerpoint/2010/main" val="11665596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TotalTime>
  <Words>1409</Words>
  <Application>Microsoft Office PowerPoint</Application>
  <PresentationFormat>Widescreen</PresentationFormat>
  <Paragraphs>358</Paragraphs>
  <Slides>30</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Calibri Light</vt:lpstr>
      <vt:lpstr>Office Theme</vt:lpstr>
      <vt:lpstr>VCoI Deliverables and Status</vt:lpstr>
      <vt:lpstr>Outline</vt:lpstr>
      <vt:lpstr>History</vt:lpstr>
      <vt:lpstr>Other PoCs not in VCoI</vt:lpstr>
      <vt:lpstr>Concepts Re-use Calculus</vt:lpstr>
      <vt:lpstr>History outcome</vt:lpstr>
      <vt:lpstr>The OMG Proposition</vt:lpstr>
      <vt:lpstr>Proposition to wider OMG Audience</vt:lpstr>
      <vt:lpstr>Open Question</vt:lpstr>
      <vt:lpstr>Requirement Overview</vt:lpstr>
      <vt:lpstr>Content requirements</vt:lpstr>
      <vt:lpstr>Requirement Overview: Content</vt:lpstr>
      <vt:lpstr>Content: Sections and Examples</vt:lpstr>
      <vt:lpstr>Metamodel</vt:lpstr>
      <vt:lpstr>Requirement Overview: Metamodel</vt:lpstr>
      <vt:lpstr>Implementation: Syntaxes</vt:lpstr>
      <vt:lpstr>SKOS</vt:lpstr>
      <vt:lpstr>MVF Latest: </vt:lpstr>
      <vt:lpstr>Annotations</vt:lpstr>
      <vt:lpstr>Output formats (presentation)</vt:lpstr>
      <vt:lpstr>Requirement Overview: Outputs</vt:lpstr>
      <vt:lpstr>Context Ontology</vt:lpstr>
      <vt:lpstr>Kinds of Contexts</vt:lpstr>
      <vt:lpstr>Complex Context</vt:lpstr>
      <vt:lpstr>Process</vt:lpstr>
      <vt:lpstr>Top level ‘triage’ process</vt:lpstr>
      <vt:lpstr>Process for ‘Term’?  (or core, for Concept)</vt:lpstr>
      <vt:lpstr>BPMN Process Initial Draft</vt:lpstr>
      <vt:lpstr>Summary document for the whole package (coversheet / ToC)</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VCoI Deliverables and Status</dc:title>
  <dc:creator>Mike Bennett</dc:creator>
  <cp:lastModifiedBy>Mike Bennett</cp:lastModifiedBy>
  <cp:revision>5</cp:revision>
  <dcterms:created xsi:type="dcterms:W3CDTF">2021-05-24T21:19:42Z</dcterms:created>
  <dcterms:modified xsi:type="dcterms:W3CDTF">2021-07-12T19:50:08Z</dcterms:modified>
</cp:coreProperties>
</file>